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87.jpg" ContentType="image/jpg"/>
  <Override PartName="/ppt/media/image89.jpg" ContentType="image/jpg"/>
  <Override PartName="/ppt/media/image90.jpg" ContentType="image/jpg"/>
  <Override PartName="/ppt/media/image96.jpg" ContentType="image/jp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67" r:id="rId3"/>
    <p:sldMasterId id="2147483674" r:id="rId4"/>
  </p:sldMasterIdLst>
  <p:notesMasterIdLst>
    <p:notesMasterId r:id="rId83"/>
  </p:notesMasterIdLst>
  <p:handoutMasterIdLst>
    <p:handoutMasterId r:id="rId84"/>
  </p:handoutMasterIdLst>
  <p:sldIdLst>
    <p:sldId id="256" r:id="rId5"/>
    <p:sldId id="257" r:id="rId6"/>
    <p:sldId id="323" r:id="rId7"/>
    <p:sldId id="258" r:id="rId8"/>
    <p:sldId id="319" r:id="rId9"/>
    <p:sldId id="320" r:id="rId10"/>
    <p:sldId id="324" r:id="rId11"/>
    <p:sldId id="259" r:id="rId12"/>
    <p:sldId id="260" r:id="rId13"/>
    <p:sldId id="261" r:id="rId14"/>
    <p:sldId id="262" r:id="rId15"/>
    <p:sldId id="266" r:id="rId16"/>
    <p:sldId id="263" r:id="rId17"/>
    <p:sldId id="265" r:id="rId18"/>
    <p:sldId id="268" r:id="rId19"/>
    <p:sldId id="267" r:id="rId20"/>
    <p:sldId id="271" r:id="rId21"/>
    <p:sldId id="270" r:id="rId22"/>
    <p:sldId id="272" r:id="rId23"/>
    <p:sldId id="343" r:id="rId24"/>
    <p:sldId id="273" r:id="rId25"/>
    <p:sldId id="328" r:id="rId26"/>
    <p:sldId id="329" r:id="rId27"/>
    <p:sldId id="274" r:id="rId28"/>
    <p:sldId id="277" r:id="rId29"/>
    <p:sldId id="276" r:id="rId30"/>
    <p:sldId id="275" r:id="rId31"/>
    <p:sldId id="347" r:id="rId32"/>
    <p:sldId id="349" r:id="rId33"/>
    <p:sldId id="279" r:id="rId34"/>
    <p:sldId id="281" r:id="rId35"/>
    <p:sldId id="280" r:id="rId36"/>
    <p:sldId id="436" r:id="rId37"/>
    <p:sldId id="437" r:id="rId38"/>
    <p:sldId id="284" r:id="rId39"/>
    <p:sldId id="312" r:id="rId40"/>
    <p:sldId id="313" r:id="rId41"/>
    <p:sldId id="311" r:id="rId42"/>
    <p:sldId id="283" r:id="rId43"/>
    <p:sldId id="353" r:id="rId44"/>
    <p:sldId id="400" r:id="rId45"/>
    <p:sldId id="409" r:id="rId46"/>
    <p:sldId id="402" r:id="rId47"/>
    <p:sldId id="404" r:id="rId48"/>
    <p:sldId id="406" r:id="rId49"/>
    <p:sldId id="290" r:id="rId50"/>
    <p:sldId id="291" r:id="rId51"/>
    <p:sldId id="288" r:id="rId52"/>
    <p:sldId id="292" r:id="rId53"/>
    <p:sldId id="424" r:id="rId54"/>
    <p:sldId id="348" r:id="rId55"/>
    <p:sldId id="293" r:id="rId56"/>
    <p:sldId id="294" r:id="rId57"/>
    <p:sldId id="295" r:id="rId58"/>
    <p:sldId id="370" r:id="rId59"/>
    <p:sldId id="371" r:id="rId60"/>
    <p:sldId id="372" r:id="rId61"/>
    <p:sldId id="373" r:id="rId62"/>
    <p:sldId id="345" r:id="rId63"/>
    <p:sldId id="344" r:id="rId64"/>
    <p:sldId id="346" r:id="rId65"/>
    <p:sldId id="298" r:id="rId66"/>
    <p:sldId id="297" r:id="rId67"/>
    <p:sldId id="336" r:id="rId68"/>
    <p:sldId id="337" r:id="rId69"/>
    <p:sldId id="338" r:id="rId70"/>
    <p:sldId id="339" r:id="rId71"/>
    <p:sldId id="300" r:id="rId72"/>
    <p:sldId id="301" r:id="rId73"/>
    <p:sldId id="302" r:id="rId74"/>
    <p:sldId id="304" r:id="rId75"/>
    <p:sldId id="305" r:id="rId76"/>
    <p:sldId id="306" r:id="rId77"/>
    <p:sldId id="307" r:id="rId78"/>
    <p:sldId id="308" r:id="rId79"/>
    <p:sldId id="303" r:id="rId80"/>
    <p:sldId id="309" r:id="rId81"/>
    <p:sldId id="326" r:id="rId82"/>
  </p:sldIdLst>
  <p:sldSz cx="18288000" cy="10287000"/>
  <p:notesSz cx="7010400" cy="9296400"/>
  <p:embeddedFontLst>
    <p:embeddedFont>
      <p:font typeface="Cambria" panose="02040503050406030204" pitchFamily="18" charset="0"/>
      <p:regular r:id="rId85"/>
      <p:bold r:id="rId86"/>
      <p:italic r:id="rId87"/>
      <p:boldItalic r:id="rId88"/>
    </p:embeddedFont>
    <p:embeddedFont>
      <p:font typeface="Canva Sans" panose="020B0604020202020204" charset="0"/>
      <p:regular r:id="rId89"/>
    </p:embeddedFont>
    <p:embeddedFont>
      <p:font typeface="Lucida Bright" panose="02040602050505020304" pitchFamily="18" charset="0"/>
      <p:regular r:id="rId90"/>
    </p:embeddedFont>
    <p:embeddedFont>
      <p:font typeface="Meiryo" panose="020B0604030504040204" pitchFamily="34" charset="-128"/>
      <p:regular r:id="rId91"/>
      <p:bold r:id="rId92"/>
      <p:italic r:id="rId93"/>
      <p:boldItalic r:id="rId94"/>
    </p:embeddedFont>
    <p:embeddedFont>
      <p:font typeface="Palatino Linotype" panose="02040502050505030304" pitchFamily="18" charset="0"/>
      <p:regular r:id="rId95"/>
      <p:bold r:id="rId96"/>
      <p:italic r:id="rId97"/>
      <p:boldItalic r:id="rId98"/>
    </p:embeddedFont>
    <p:embeddedFont>
      <p:font typeface="Rockwell Light" panose="02040303020102020203" pitchFamily="18" charset="0"/>
      <p:regular r:id="rId99"/>
    </p:embeddedFont>
    <p:embeddedFont>
      <p:font typeface="Saira Black" panose="020B0604020202020204" charset="0"/>
      <p:regular r:id="rId100"/>
    </p:embeddedFont>
    <p:embeddedFont>
      <p:font typeface="Saira Bold" panose="020B0604020202020204" charset="0"/>
      <p:regular r:id="rId101"/>
    </p:embeddedFont>
    <p:embeddedFont>
      <p:font typeface="Saira Bold Bold" panose="020B0604020202020204" charset="0"/>
      <p:regular r:id="rId102"/>
    </p:embeddedFont>
    <p:embeddedFont>
      <p:font typeface="Saira Light" panose="020B0604020202020204" charset="0"/>
      <p:regular r:id="rId103"/>
    </p:embeddedFont>
    <p:embeddedFont>
      <p:font typeface="Saira Light Bold" panose="020B0604020202020204" charset="0"/>
      <p:regular r:id="rId104"/>
    </p:embeddedFont>
    <p:embeddedFont>
      <p:font typeface="Saira Medium" panose="020B0604020202020204" charset="0"/>
      <p:regular r:id="rId105"/>
    </p:embeddedFont>
    <p:embeddedFont>
      <p:font typeface="Saira Medium Bold" panose="020B0604020202020204" charset="0"/>
      <p:regular r:id="rId106"/>
    </p:embeddedFont>
    <p:embeddedFont>
      <p:font typeface="Tahoma" panose="020B0604030504040204" pitchFamily="34" charset="0"/>
      <p:regular r:id="rId107"/>
      <p:bold r:id="rId108"/>
    </p:embeddedFont>
    <p:embeddedFont>
      <p:font typeface="Tenorite" panose="00000500000000000000" pitchFamily="2" charset="0"/>
      <p:regular r:id="rId109"/>
      <p:bold r:id="rId1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C0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3" autoAdjust="0"/>
    <p:restoredTop sz="94622" autoAdjust="0"/>
  </p:normalViewPr>
  <p:slideViewPr>
    <p:cSldViewPr>
      <p:cViewPr varScale="1">
        <p:scale>
          <a:sx n="59" d="100"/>
          <a:sy n="59" d="100"/>
        </p:scale>
        <p:origin x="42"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89" Type="http://schemas.openxmlformats.org/officeDocument/2006/relationships/font" Target="fonts/font5.fntdata"/><Relationship Id="rId112"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font" Target="fonts/font23.fntdata"/><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18.fntdata"/><Relationship Id="rId5" Type="http://schemas.openxmlformats.org/officeDocument/2006/relationships/slide" Target="slides/slide1.xml"/><Relationship Id="rId90" Type="http://schemas.openxmlformats.org/officeDocument/2006/relationships/font" Target="fonts/font6.fntdata"/><Relationship Id="rId95" Type="http://schemas.openxmlformats.org/officeDocument/2006/relationships/font" Target="fonts/font11.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font" Target="fonts/font1.fntdata"/><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19.fntdata"/><Relationship Id="rId108" Type="http://schemas.openxmlformats.org/officeDocument/2006/relationships/font" Target="fonts/font24.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font" Target="fonts/font7.fntdata"/><Relationship Id="rId96"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22.fntdata"/><Relationship Id="rId114"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font" Target="fonts/font2.fntdata"/><Relationship Id="rId94" Type="http://schemas.openxmlformats.org/officeDocument/2006/relationships/font" Target="fonts/font10.fntdata"/><Relationship Id="rId99" Type="http://schemas.openxmlformats.org/officeDocument/2006/relationships/font" Target="fonts/font15.fntdata"/><Relationship Id="rId101" Type="http://schemas.openxmlformats.org/officeDocument/2006/relationships/font" Target="fonts/font17.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font" Target="fonts/font25.fnt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3.fntdata"/><Relationship Id="rId104" Type="http://schemas.openxmlformats.org/officeDocument/2006/relationships/font" Target="fonts/font20.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8.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3.fntdata"/><Relationship Id="rId110" Type="http://schemas.openxmlformats.org/officeDocument/2006/relationships/font" Target="fonts/font26.fntdata"/><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font" Target="fonts/font16.fntdata"/><Relationship Id="rId105" Type="http://schemas.openxmlformats.org/officeDocument/2006/relationships/font" Target="fonts/font2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9.fntdata"/><Relationship Id="rId98" Type="http://schemas.openxmlformats.org/officeDocument/2006/relationships/font" Target="fonts/font14.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notesMaster" Target="notesMasters/notesMaster1.xml"/><Relationship Id="rId88" Type="http://schemas.openxmlformats.org/officeDocument/2006/relationships/font" Target="fonts/font4.fntdata"/><Relationship Id="rId11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9A11DE9-B8B2-4653-8CC5-B17C206D7277}" type="datetimeFigureOut">
              <a:rPr lang="en-US" smtClean="0"/>
              <a:t>8/3/2026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9BA30002-7D59-4679-92BD-4EC7B3349EE8}" type="slidenum">
              <a:rPr lang="en-US" smtClean="0"/>
              <a:t>‹#›</a:t>
            </a:fld>
            <a:endParaRPr lang="en-US"/>
          </a:p>
        </p:txBody>
      </p:sp>
    </p:spTree>
    <p:extLst>
      <p:ext uri="{BB962C8B-B14F-4D97-AF65-F5344CB8AC3E}">
        <p14:creationId xmlns:p14="http://schemas.microsoft.com/office/powerpoint/2010/main" val="4209906967"/>
      </p:ext>
    </p:extLst>
  </p:cSld>
  <p:clrMap bg1="lt1" tx1="dk1" bg2="lt2" tx2="dk2" accent1="accent1" accent2="accent2" accent3="accent3" accent4="accent4" accent5="accent5" accent6="accent6" hlink="hlink" folHlink="folHlink"/>
  <p:hf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4T14:11:24.929"/>
    </inkml:context>
    <inkml:brush xml:id="br0">
      <inkml:brushProperty name="width" value="0.035" units="cm"/>
      <inkml:brushProperty name="height" value="0.035" units="cm"/>
      <inkml:brushProperty name="color" value="#E71224"/>
    </inkml:brush>
  </inkml:definitions>
  <inkml:trace contextRef="#ctx0" brushRef="#br0">1 0 24575,'0'8'0,"0"10"0,0 2-8191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4T14:13:26.004"/>
    </inkml:context>
    <inkml:brush xml:id="br0">
      <inkml:brushProperty name="width" value="0.2" units="cm"/>
      <inkml:brushProperty name="height" value="0.2" units="cm"/>
      <inkml:brushProperty name="color" value="#E71224"/>
    </inkml:brush>
  </inkml:definitions>
  <inkml:trace contextRef="#ctx0" brushRef="#br0">6790 6717 24514,'-133'137'0,"-3"-4"0,-5-4 0,-2-4 0,-4-5 0,-2-4 0,-3-5 0,-3-6 0,-2-4 0,-2-6 0,-1-6 0,-2-5 0,-1-6 0,-1-6 0,-1-7 0,0-5 0,-1-6 0,1-7 0,0-6 0,1-7 0,0-6 0,1-7 0,2-6 0,1-7 0,3-6 0,1-7 0,2-7 0,3-6 0,3-7 0,3-6 0,3-7 0,4-7 0,3-5 0,4-7 0,4-6 0,4-6 0,5-7 0,5-5 0,4-5 0,5-7 0,6-5 0,4-5 0,6-5 0,6-6 0,5-4 0,7-4 0,5-6 0,6-3 0,6-5 0,7-3 0,5-4 0,7-3 0,7-4 0,6-2 0,6-3 0,7-3 0,6-2 0,7-2 0,6-1 0,7-2 0,6-2 0,7 0 0,6-1 0,6 0 0,7-1 0,5 1 0,7-1 0,6 2 0,5 0 0,7 1 0,5 2 0,5 1 0,6 3 0,5 1 0,5 3 0,5 2 0,5 3 0,4 3 0,5 4 0,4 2 0,4 5 0,3 4 0,5 4 0,2 4 0,4 5 0,2 4 0,3 5 0,3 6 0,2 4 0,2 6 0,1 6 0,2 5 0,1 6 0,1 6 0,1 7 0,0 5 0,1 6 0,-1 7 0,0 6 0,-1 7 0,0 6 0,-1 7 0,-2 6 0,-1 7 0,-3 6 0,-1 7 0,-2 7 0,-3 6 0,-3 7 0,-3 6 0,-3 7 0,-4 7 0,-3 5 0,-4 7 0,-4 6 0,-4 6 0,-5 7 0,-5 5 0,-4 5 0,-5 7 0,-6 5 0,-4 5 0,-6 5 0,-6 6 0,-5 4 0,-7 4 0,-5 6 0,-6 3 0,-6 5 0,-7 3 0,-5 4 0,-7 3 0,-7 4 0,-6 2 0,-6 3 0,-7 3 0,-6 2 0,-7 2 0,-6 1 0,-7 2 0,-6 2 0,-7 0 0,-6 1 0,-6 0 0,-7 1 0,-5-1 0,-7 1 0,-6-2 0,-5 0 0,-7-1 0,-5-2 0,-5-1 0,-6-3 0,-5-1 0,-5-3 0,-5-2 0,-5-3 0,-4-3 0,-5-4 0,-4-2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4T14:13:36.651"/>
    </inkml:context>
    <inkml:brush xml:id="br0">
      <inkml:brushProperty name="width" value="0.2" units="cm"/>
      <inkml:brushProperty name="height" value="0.2" units="cm"/>
      <inkml:brushProperty name="color" value="#E71224"/>
    </inkml:brush>
  </inkml:definitions>
  <inkml:trace contextRef="#ctx0" brushRef="#br0">12280 11910 24532,'-127'123'0,"-8"-9"0,-9-8 0,-8-10 0,-8-9 0,-7-9 0,-9-9 0,-6-10 0,-7-10 0,-7-9 0,-7-10 0,-5-10 0,-6-10 0,-6-10 0,-4-9 0,-5-11 0,-5-9 0,-4-10 0,-3-9 0,-3-11 0,-3-8 0,-3-11 0,-2-8 0,-2-10 0,-1-9 0,-1-9 0,0-8 0,-1-9 0,1-8 0,0-9 0,2-7 0,1-8 0,1-7 0,3-7 0,2-7 0,4-7 0,3-6 0,3-6 0,5-6 0,4-5 0,5-5 0,4-4 0,7-5 0,5-4 0,7-4 0,5-3 0,8-2 0,6-3 0,8-3 0,8-1 0,7-1 0,8-1 0,9-1 0,8 0 0,9 0 0,9 0 0,8 2 0,11 1 0,8 1 0,10 3 0,10 2 0,9 3 0,11 3 0,9 4 0,10 4 0,10 4 0,11 4 0,9 6 0,10 5 0,11 6 0,10 5 0,9 7 0,10 6 0,11 7 0,9 8 0,9 6 0,10 9 0,10 7 0,9 8 0,8 8 0,10 9 0,8 9 0,9 8 0,8 10 0,8 9 0,7 9 0,9 9 0,6 10 0,7 10 0,7 9 0,7 10 0,5 10 0,6 10 0,6 10 0,4 9 0,5 11 0,5 9 0,4 10 0,3 9 0,3 11 0,3 8 0,3 11 0,2 8 0,2 10 0,1 9 0,1 9 0,0 8 0,1 9 0,-1 8 0,0 9 0,-2 7 0,-1 8 0,-1 7 0,-3 7 0,-2 7 0,-4 7 0,-3 6 0,-3 6 0,-5 6 0,-4 5 0,-5 5 0,-4 4 0,-7 5 0,-5 4 0,-7 4 0,-5 3 0,-8 2 0,-6 3 0,-8 3 0,-8 1 0,-7 1 0,-8 1 0,-9 1 0,-8 0 0,-9 0 0,-9 0 0,-8-2 0,-11-1 0,-8-1 0,-10-3 0,-10-2 0,-9-3 0,-11-3 0,-9-4 0,-10-4 0,-10-4 0,-11-4 0,-9-6 0,-10-5 0,-11-6 0,-10-5 0,-9-7 0,-10-6 0,-11-7 0,-9-8 0,-9-6 0,-10-9 0,-10-7 0,-9-8 0,-8-8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4T14:14:04.657"/>
    </inkml:context>
    <inkml:brush xml:id="br0">
      <inkml:brushProperty name="width" value="0.2" units="cm"/>
      <inkml:brushProperty name="height" value="0.2" units="cm"/>
      <inkml:brushProperty name="color" value="#E71224"/>
    </inkml:brush>
  </inkml:definitions>
  <inkml:trace contextRef="#ctx0" brushRef="#br0">15629 5001 24541,'-6'196'0,"-13"0"0,-11 0 0,-12-2 0,-12-1 0,-11-1 0,-13-2 0,-11-2 0,-11-2 0,-12-3 0,-11-4 0,-11-2 0,-11-4 0,-10-3 0,-10-5 0,-11-4 0,-9-4 0,-10-5 0,-9-6 0,-8-4 0,-9-6 0,-9-6 0,-7-5 0,-8-6 0,-6-7 0,-8-6 0,-5-7 0,-7-6 0,-5-8 0,-5-6 0,-5-7 0,-4-8 0,-4-7 0,-3-8 0,-2-6 0,-3-9 0,-2-7 0,-2-8 0,0-7 0,-1-8 0,0-8 0,1-8 0,1-7 0,1-8 0,2-7 0,2-9 0,3-6 0,4-8 0,3-7 0,4-8 0,5-7 0,5-6 0,5-8 0,6-6 0,7-7 0,6-6 0,8-7 0,6-6 0,9-5 0,8-6 0,8-6 0,9-4 0,10-6 0,8-5 0,11-4 0,10-4 0,9-5 0,12-3 0,10-4 0,11-2 0,11-4 0,11-3 0,12-2 0,12-2 0,11-2 0,12-1 0,12-1 0,12-2 0,12 0 0,12 0 0,12-1 0,12 1 0,12 1 0,12 1 0,12 0 0,12 2 0,11 2 0,12 2 0,12 3 0,11 2 0,11 3 0,11 3 0,10 4 0,12 4 0,9 4 0,10 3 0,11 6 0,8 4 0,10 5 0,9 6 0,8 5 0,8 5 0,9 7 0,6 5 0,8 7 0,6 6 0,7 7 0,6 6 0,5 7 0,5 8 0,5 6 0,4 8 0,3 7 0,4 7 0,3 8 0,2 8 0,2 7 0,1 7 0,1 9 0,1 7 0,0 8 0,-1 7 0,0 9 0,-2 7 0,-2 7 0,-3 8 0,-2 8 0,-3 7 0,-4 7 0,-4 8 0,-5 6 0,-5 8 0,-5 7 0,-7 6 0,-5 7 0,-8 6 0,-6 7 0,-8 5 0,-7 7 0,-9 5 0,-9 5 0,-8 6 0,-9 5 0,-10 4 0,-9 6 0,-11 3 0,-10 4 0,-10 4 0,-11 4 0,-11 3 0,-11 3 0,-12 2 0,-11 3 0,-11 2 0,-13 2 0,-11 2 0,-12 0 0,-12 1 0,-11 1 0,-13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4T14:14:18.080"/>
    </inkml:context>
    <inkml:brush xml:id="br0">
      <inkml:brushProperty name="width" value="0.2" units="cm"/>
      <inkml:brushProperty name="height" value="0.2" units="cm"/>
      <inkml:brushProperty name="color" value="#E71224"/>
    </inkml:brush>
  </inkml:definitions>
  <inkml:trace contextRef="#ctx0" brushRef="#br0">12253 2550 24519,'-5'100'0,"-9"0"0,-9 0 0,-10-1 0,-10-1 0,-8 0 0,-10-1 0,-9-1 0,-9-1 0,-8-2 0,-10-1 0,-8-2 0,-8-2 0,-9-2 0,-8-1 0,-7-3 0,-8-2 0,-8-3 0,-7-2 0,-6-3 0,-8-2 0,-6-4 0,-6-2 0,-5-4 0,-7-3 0,-4-3 0,-6-3 0,-4-4 0,-5-3 0,-3-4 0,-4-4 0,-3-3 0,-4-4 0,-1-3 0,-3-5 0,-2-3 0,-1-5 0,-2-3 0,0-4 0,0-4 0,-1-4 0,1-4 0,0-4 0,2-3 0,1-5 0,2-3 0,3-5 0,1-3 0,4-4 0,3-3 0,4-4 0,3-4 0,5-3 0,4-4 0,6-3 0,4-3 0,7-3 0,5-4 0,6-2 0,6-4 0,8-2 0,6-3 0,7-2 0,8-3 0,8-2 0,7-3 0,8-1 0,9-2 0,8-2 0,8-2 0,10-1 0,8-2 0,9-1 0,9-1 0,10-1 0,8 0 0,10-1 0,10-1 0,9 0 0,9 0 0,10 0 0,9 0 0,9 0 0,10 1 0,10 1 0,8 0 0,10 1 0,9 1 0,9 1 0,8 2 0,10 1 0,8 2 0,8 2 0,9 2 0,8 1 0,7 3 0,8 2 0,8 3 0,7 2 0,6 3 0,8 2 0,6 4 0,6 2 0,5 4 0,7 3 0,4 3 0,6 3 0,4 4 0,5 3 0,3 4 0,4 4 0,3 3 0,4 4 0,1 3 0,3 5 0,2 3 0,1 5 0,2 3 0,0 4 0,1 4 0,-1 4 0,0 4 0,0 4 0,-2 3 0,-1 5 0,-2 3 0,-3 5 0,-1 3 0,-4 4 0,-3 3 0,-4 4 0,-3 4 0,-5 3 0,-4 4 0,-6 3 0,-4 3 0,-7 3 0,-5 4 0,-6 2 0,-6 4 0,-8 2 0,-6 3 0,-7 2 0,-8 3 0,-8 2 0,-7 3 0,-8 1 0,-9 2 0,-8 2 0,-8 2 0,-10 1 0,-8 2 0,-9 1 0,-9 1 0,-10 1 0,-8 0 0,-10 1 0,-10 1 0,-9 0 0,-9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https://youtu.be/X-yJhGcS7U4?si=q1VJBVk2Uu4jXXUt</a:t>
            </a:r>
          </a:p>
        </p:txBody>
      </p:sp>
      <p:sp>
        <p:nvSpPr>
          <p:cNvPr id="4" name="Header Placeholder 3"/>
          <p:cNvSpPr>
            <a:spLocks noGrp="1"/>
          </p:cNvSpPr>
          <p:nvPr>
            <p:ph type="hdr" sz="quarter"/>
          </p:nvPr>
        </p:nvSpPr>
        <p:spPr/>
        <p:txBody>
          <a:bodyPr/>
          <a:lstStyle/>
          <a:p>
            <a:endParaRPr lang="cs-CZ"/>
          </a:p>
        </p:txBody>
      </p:sp>
      <p:sp>
        <p:nvSpPr>
          <p:cNvPr id="5" name="Slide Number Placeholder 4"/>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1788475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You need to begin keeping detailed records of all expenses, down to the last penny.  It will really open your eyes to see where your money is going!</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Get everything in writing, that’s the best way to keep your promise of budgeting.</a:t>
            </a:r>
          </a:p>
          <a:p>
            <a:endParaRPr lang="en-US" dirty="0"/>
          </a:p>
          <a:p>
            <a:r>
              <a:rPr lang="en-US" dirty="0"/>
              <a:t>Find your spending leaks and PLUG them!  </a:t>
            </a:r>
          </a:p>
          <a:p>
            <a:r>
              <a:rPr lang="en-US" dirty="0"/>
              <a:t>Nails design, etc... Small sacrifices add up to significant savings.</a:t>
            </a:r>
          </a:p>
          <a:p>
            <a:endParaRPr lang="en-US" dirty="0"/>
          </a:p>
          <a:p>
            <a:r>
              <a:rPr lang="en-US" dirty="0"/>
              <a:t>Stick with it, the first year is the worst but then it should feel more comfortable as time goes by.</a:t>
            </a:r>
          </a:p>
          <a:p>
            <a:endParaRPr lang="en-US" dirty="0"/>
          </a:p>
          <a:p>
            <a:r>
              <a:rPr lang="en-US" dirty="0"/>
              <a:t>How much CAN you spend and how much do you WANT to spend?</a:t>
            </a:r>
          </a:p>
          <a:p>
            <a:r>
              <a:rPr lang="en-US" dirty="0"/>
              <a:t>Stop “Living Out Loud!”</a:t>
            </a:r>
          </a:p>
          <a:p>
            <a:r>
              <a:rPr lang="en-US" dirty="0"/>
              <a:t>Comparison shopping, coupons, impulse spending.</a:t>
            </a:r>
          </a:p>
          <a:p>
            <a:endParaRPr lang="en-US" dirty="0"/>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Wants are like: </a:t>
            </a:r>
          </a:p>
          <a:p>
            <a:r>
              <a:rPr lang="en-US" dirty="0"/>
              <a:t>Designer clothing</a:t>
            </a:r>
          </a:p>
          <a:p>
            <a:r>
              <a:rPr lang="en-US" dirty="0"/>
              <a:t>Lattes</a:t>
            </a:r>
          </a:p>
          <a:p>
            <a:r>
              <a:rPr lang="en-US" dirty="0"/>
              <a:t>Eating out</a:t>
            </a:r>
          </a:p>
          <a:p>
            <a:r>
              <a:rPr lang="en-US" dirty="0"/>
              <a:t>Cable	</a:t>
            </a:r>
          </a:p>
          <a:p>
            <a:r>
              <a:rPr lang="en-US" dirty="0"/>
              <a:t>Entertainment</a:t>
            </a:r>
          </a:p>
          <a:p>
            <a:r>
              <a:rPr lang="en-US" dirty="0"/>
              <a:t>Trips to the beach</a:t>
            </a:r>
          </a:p>
          <a:p>
            <a:r>
              <a:rPr lang="en-US" dirty="0"/>
              <a:t>Target runs.</a:t>
            </a:r>
          </a:p>
          <a:p>
            <a:endParaRPr lang="en-US" dirty="0"/>
          </a:p>
          <a:p>
            <a:r>
              <a:rPr lang="en-US" dirty="0"/>
              <a:t>Needs are like: </a:t>
            </a:r>
          </a:p>
          <a:p>
            <a:r>
              <a:rPr lang="en-US" dirty="0"/>
              <a:t>Mortgage Payment/Rent</a:t>
            </a:r>
          </a:p>
          <a:p>
            <a:r>
              <a:rPr lang="en-US" dirty="0"/>
              <a:t>Utilities</a:t>
            </a:r>
          </a:p>
          <a:p>
            <a:r>
              <a:rPr lang="en-US" dirty="0"/>
              <a:t>Health Insurance</a:t>
            </a:r>
          </a:p>
          <a:p>
            <a:r>
              <a:rPr lang="en-US" dirty="0"/>
              <a:t>Car Payment – you have control</a:t>
            </a:r>
          </a:p>
          <a:p>
            <a:r>
              <a:rPr lang="en-US" dirty="0"/>
              <a:t>Food – not including eating out</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Did you know that </a:t>
            </a:r>
          </a:p>
          <a:p>
            <a:r>
              <a:rPr lang="en-US" dirty="0"/>
              <a:t>More than 40% of Americans experienced an unexpected emergency expense in the past year that they couldn’t cover.  Pay yourself first!</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Start controlling your finances – know how much you owe</a:t>
            </a:r>
          </a:p>
          <a:p>
            <a:r>
              <a:rPr lang="en-US" dirty="0"/>
              <a:t>Track expenditures – 30 days</a:t>
            </a:r>
          </a:p>
          <a:p>
            <a:r>
              <a:rPr lang="en-US" dirty="0"/>
              <a:t>Trim spending – Cash only, no credit cards</a:t>
            </a:r>
          </a:p>
          <a:p>
            <a:r>
              <a:rPr lang="en-US" dirty="0"/>
              <a:t>Increase monthly payments on debts</a:t>
            </a:r>
          </a:p>
          <a:p>
            <a:r>
              <a:rPr lang="en-US" dirty="0"/>
              <a:t>Plan for recurring expenses – car tags</a:t>
            </a:r>
          </a:p>
          <a:p>
            <a:r>
              <a:rPr lang="en-US" dirty="0"/>
              <a:t>Don’t borrow any more money – no lines of credit</a:t>
            </a:r>
          </a:p>
          <a:p>
            <a:r>
              <a:rPr lang="en-US" dirty="0"/>
              <a:t>Don’t borrow from your retirement fund – penalties</a:t>
            </a:r>
          </a:p>
          <a:p>
            <a:r>
              <a:rPr lang="en-US" dirty="0"/>
              <a:t>Be patient – changing habits are hard</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Reasons why you need a budget:</a:t>
            </a:r>
          </a:p>
          <a:p>
            <a:r>
              <a:rPr lang="en-US" dirty="0"/>
              <a:t>It helps you reach your goals</a:t>
            </a:r>
          </a:p>
          <a:p>
            <a:r>
              <a:rPr lang="en-US" dirty="0"/>
              <a:t>It helps you make choices about how you use your financial resources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1.</a:t>
            </a:r>
          </a:p>
          <a:p>
            <a:r>
              <a:rPr lang="en-US" dirty="0"/>
              <a:t>Do you pay your bills on time?</a:t>
            </a:r>
          </a:p>
          <a:p>
            <a:r>
              <a:rPr lang="en-US" dirty="0"/>
              <a:t>Do you have a good credit report?</a:t>
            </a:r>
          </a:p>
          <a:p>
            <a:r>
              <a:rPr lang="en-US" dirty="0"/>
              <a:t>How long have you lived at your present address/been on your present job?</a:t>
            </a:r>
          </a:p>
          <a:p>
            <a:endParaRPr lang="en-US" dirty="0"/>
          </a:p>
          <a:p>
            <a:r>
              <a:rPr lang="en-US" dirty="0"/>
              <a:t>2.</a:t>
            </a:r>
          </a:p>
          <a:p>
            <a:r>
              <a:rPr lang="en-US" dirty="0"/>
              <a:t>Do you have a savings account?</a:t>
            </a:r>
          </a:p>
          <a:p>
            <a:endParaRPr lang="en-US" dirty="0"/>
          </a:p>
          <a:p>
            <a:endParaRPr lang="en-US" dirty="0"/>
          </a:p>
          <a:p>
            <a:r>
              <a:rPr lang="en-US" dirty="0"/>
              <a:t>3.</a:t>
            </a:r>
          </a:p>
          <a:p>
            <a:r>
              <a:rPr lang="en-US" dirty="0"/>
              <a:t>Do you have a steady job?</a:t>
            </a:r>
          </a:p>
          <a:p>
            <a:r>
              <a:rPr lang="en-US" dirty="0"/>
              <a:t>What are your current living expenses?</a:t>
            </a:r>
          </a:p>
          <a:p>
            <a:r>
              <a:rPr lang="en-US" dirty="0"/>
              <a:t>How many dependents do you have?</a:t>
            </a:r>
          </a:p>
          <a:p>
            <a:endParaRPr lang="en-US" dirty="0"/>
          </a:p>
          <a:p>
            <a:r>
              <a:rPr lang="en-US" dirty="0"/>
              <a:t>4.</a:t>
            </a:r>
          </a:p>
          <a:p>
            <a:r>
              <a:rPr lang="en-US" dirty="0"/>
              <a:t>Is the property value worth it?</a:t>
            </a:r>
          </a:p>
          <a:p>
            <a:endParaRPr lang="en-US" dirty="0"/>
          </a:p>
          <a:p>
            <a:endParaRPr lang="en-US" dirty="0"/>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What is it?</a:t>
            </a:r>
          </a:p>
          <a:p>
            <a:endParaRPr lang="en-US" dirty="0"/>
          </a:p>
          <a:p>
            <a:r>
              <a:rPr lang="en-US" dirty="0"/>
              <a:t>A credit report is YOUR reputation of paying both past and present credit accounts.</a:t>
            </a:r>
          </a:p>
          <a:p>
            <a:endParaRPr lang="en-US" dirty="0"/>
          </a:p>
          <a:p>
            <a:r>
              <a:rPr lang="en-US" dirty="0"/>
              <a:t>Contains your credit history for the past seven years.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Credit Score</a:t>
            </a:r>
          </a:p>
          <a:p>
            <a:r>
              <a:rPr lang="en-US" dirty="0"/>
              <a:t>Collection Accounts</a:t>
            </a:r>
          </a:p>
          <a:p>
            <a:r>
              <a:rPr lang="en-US" dirty="0"/>
              <a:t>Courthouse/Public Records</a:t>
            </a:r>
          </a:p>
          <a:p>
            <a:endParaRPr lang="en-US" dirty="0"/>
          </a:p>
          <a:p>
            <a:r>
              <a:rPr lang="en-US" dirty="0"/>
              <a:t>Who else use the credit scores</a:t>
            </a:r>
          </a:p>
          <a:p>
            <a:r>
              <a:rPr lang="en-US" dirty="0"/>
              <a:t>insurance companies, </a:t>
            </a:r>
          </a:p>
          <a:p>
            <a:r>
              <a:rPr lang="en-US" dirty="0"/>
              <a:t>utility companies, landlords, etc.</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Credit Score</a:t>
            </a:r>
          </a:p>
          <a:p>
            <a:r>
              <a:rPr lang="en-US" dirty="0"/>
              <a:t>Collection Accounts</a:t>
            </a:r>
          </a:p>
          <a:p>
            <a:r>
              <a:rPr lang="en-US" dirty="0"/>
              <a:t>Courthouse/Public Records</a:t>
            </a:r>
          </a:p>
          <a:p>
            <a:endParaRPr lang="en-US" dirty="0"/>
          </a:p>
          <a:p>
            <a:r>
              <a:rPr lang="en-US" dirty="0"/>
              <a:t>Who else use the credit scores</a:t>
            </a:r>
          </a:p>
          <a:p>
            <a:r>
              <a:rPr lang="en-US" dirty="0"/>
              <a:t>insurance companies, </a:t>
            </a:r>
          </a:p>
          <a:p>
            <a:r>
              <a:rPr lang="en-US" dirty="0"/>
              <a:t>utility companies, landlords, etc.</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1517826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Gave my name and introduce Nancy.</a:t>
            </a:r>
          </a:p>
          <a:p>
            <a:r>
              <a:rPr lang="en-US" dirty="0"/>
              <a:t>Ask each one of them the </a:t>
            </a:r>
          </a:p>
          <a:p>
            <a:endParaRPr lang="en-US" dirty="0"/>
          </a:p>
          <a:p>
            <a:endParaRPr lang="en-US" dirty="0"/>
          </a:p>
          <a:p>
            <a:r>
              <a:rPr lang="en-US" dirty="0"/>
              <a:t>Ask them those questions</a:t>
            </a:r>
          </a:p>
          <a:p>
            <a:endParaRPr lang="en-US" dirty="0"/>
          </a:p>
          <a:p>
            <a:r>
              <a:rPr lang="en-US" dirty="0"/>
              <a:t>1. Name </a:t>
            </a:r>
          </a:p>
          <a:p>
            <a:r>
              <a:rPr lang="en-US" dirty="0"/>
              <a:t>2. Where are you in the home buying process?</a:t>
            </a:r>
          </a:p>
          <a:p>
            <a:r>
              <a:rPr lang="en-US" dirty="0"/>
              <a:t>3. Something you are excited about?</a:t>
            </a:r>
          </a:p>
          <a:p>
            <a:r>
              <a:rPr lang="en-US" dirty="0"/>
              <a:t>4. Something you are worried about?</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Credit Score</a:t>
            </a:r>
          </a:p>
          <a:p>
            <a:r>
              <a:rPr lang="en-US" dirty="0"/>
              <a:t>Collection Accounts</a:t>
            </a:r>
          </a:p>
          <a:p>
            <a:r>
              <a:rPr lang="en-US" dirty="0"/>
              <a:t>Courthouse/Public Records</a:t>
            </a:r>
          </a:p>
          <a:p>
            <a:endParaRPr lang="en-US" dirty="0"/>
          </a:p>
          <a:p>
            <a:r>
              <a:rPr lang="en-US" dirty="0"/>
              <a:t>Who else use the credit scores</a:t>
            </a:r>
          </a:p>
          <a:p>
            <a:r>
              <a:rPr lang="en-US" dirty="0"/>
              <a:t>insurance companies, </a:t>
            </a:r>
          </a:p>
          <a:p>
            <a:r>
              <a:rPr lang="en-US" dirty="0"/>
              <a:t>utility companies, landlords, etc.</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433065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when you or your employer pull your own report, </a:t>
            </a:r>
          </a:p>
          <a:p>
            <a:r>
              <a:rPr lang="en-US" dirty="0"/>
              <a:t>pre-approved” credit offers or for review</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Know your potential payments, know your price range, and improve the strength of your offer.</a:t>
            </a:r>
          </a:p>
          <a:p>
            <a:endParaRPr lang="en-US" dirty="0"/>
          </a:p>
          <a:p>
            <a:r>
              <a:rPr lang="en-US" dirty="0"/>
              <a:t>Paperwork: Taxes, W2, bank statements, some places ask for utility bills and credit card statements. </a:t>
            </a:r>
          </a:p>
          <a:p>
            <a:endParaRPr lang="en-US" dirty="0"/>
          </a:p>
          <a:p>
            <a:r>
              <a:rPr lang="en-US" dirty="0"/>
              <a:t>APR: Annual Percentage Rate includes all the fees that are wrapped back into your loan…the closer that number is to your actual interest rate the better</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If you feel any help with that, we have brochures and the website for reference. </a:t>
            </a:r>
          </a:p>
          <a:p>
            <a:endParaRPr lang="en-US" dirty="0"/>
          </a:p>
          <a:p>
            <a:r>
              <a:rPr lang="en-US" dirty="0"/>
              <a:t>There is NC legal Aid for the housing process</a:t>
            </a:r>
          </a:p>
          <a:p>
            <a:r>
              <a:rPr lang="en-US" dirty="0"/>
              <a:t>NC Human Relations Services</a:t>
            </a:r>
          </a:p>
          <a:p>
            <a:r>
              <a:rPr lang="en-US" dirty="0"/>
              <a:t>Gaston County Mediation Center:</a:t>
            </a:r>
          </a:p>
          <a:p>
            <a:r>
              <a:rPr lang="en-US" dirty="0"/>
              <a:t>Fair Housing Line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If you feel any help with that, we have brochures and the website for reference. </a:t>
            </a:r>
          </a:p>
          <a:p>
            <a:endParaRPr lang="en-US" dirty="0"/>
          </a:p>
          <a:p>
            <a:r>
              <a:rPr lang="en-US" dirty="0"/>
              <a:t>There is NC legal Aid for the housing process</a:t>
            </a:r>
          </a:p>
          <a:p>
            <a:r>
              <a:rPr lang="en-US" dirty="0"/>
              <a:t>NC Human Relations Services</a:t>
            </a:r>
          </a:p>
          <a:p>
            <a:r>
              <a:rPr lang="en-US" dirty="0"/>
              <a:t>Gaston County Mediation Center:</a:t>
            </a:r>
          </a:p>
          <a:p>
            <a:r>
              <a:rPr lang="en-US" dirty="0"/>
              <a:t>Fair Housing Line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38646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If you feel any help with that, we have brochures and the website for reference. </a:t>
            </a:r>
          </a:p>
          <a:p>
            <a:endParaRPr lang="en-US" dirty="0"/>
          </a:p>
          <a:p>
            <a:r>
              <a:rPr lang="en-US" dirty="0"/>
              <a:t>There is NC legal Aid for the housing process</a:t>
            </a:r>
          </a:p>
          <a:p>
            <a:r>
              <a:rPr lang="en-US" dirty="0"/>
              <a:t>NC Human Relations Services</a:t>
            </a:r>
          </a:p>
          <a:p>
            <a:r>
              <a:rPr lang="en-US" dirty="0"/>
              <a:t>Gaston County Mediation Center:</a:t>
            </a:r>
          </a:p>
          <a:p>
            <a:r>
              <a:rPr lang="en-US" dirty="0"/>
              <a:t>Fair Housing Line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001405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7A286-FBD7-3A5C-A6F5-9784DE9F9BD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2F45659-E835-252A-741B-3C0E6F31479F}"/>
              </a:ext>
            </a:extLst>
          </p:cNvPr>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8D3DAF1-1F09-AA36-2B31-A5E213EB4075}"/>
              </a:ext>
            </a:extLst>
          </p:cNvPr>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a:extLst>
              <a:ext uri="{FF2B5EF4-FFF2-40B4-BE49-F238E27FC236}">
                <a16:creationId xmlns:a16="http://schemas.microsoft.com/office/drawing/2014/main" id="{571201E0-7ABB-627C-B206-B9AC53F05414}"/>
              </a:ext>
            </a:extLst>
          </p:cNvPr>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What can your realtor do?</a:t>
            </a:r>
          </a:p>
          <a:p>
            <a:endParaRPr lang="en-US" dirty="0"/>
          </a:p>
          <a:p>
            <a:r>
              <a:rPr lang="en-US" dirty="0"/>
              <a:t>Show you houses</a:t>
            </a:r>
          </a:p>
          <a:p>
            <a:r>
              <a:rPr lang="en-US" dirty="0"/>
              <a:t>Negotiate on your behalf</a:t>
            </a:r>
          </a:p>
          <a:p>
            <a:r>
              <a:rPr lang="en-US" dirty="0"/>
              <a:t>You want a professional to help you look and negotiate</a:t>
            </a:r>
          </a:p>
        </p:txBody>
      </p:sp>
      <p:sp>
        <p:nvSpPr>
          <p:cNvPr id="6" name="Footer Placeholder 5">
            <a:extLst>
              <a:ext uri="{FF2B5EF4-FFF2-40B4-BE49-F238E27FC236}">
                <a16:creationId xmlns:a16="http://schemas.microsoft.com/office/drawing/2014/main" id="{B4A358EF-E1FF-78EB-3B5F-C04D53A4665C}"/>
              </a:ext>
            </a:extLst>
          </p:cNvPr>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a:extLst>
              <a:ext uri="{FF2B5EF4-FFF2-40B4-BE49-F238E27FC236}">
                <a16:creationId xmlns:a16="http://schemas.microsoft.com/office/drawing/2014/main" id="{95EDE9E1-049B-E87A-C6CB-E0E75E28DF40}"/>
              </a:ext>
            </a:extLst>
          </p:cNvPr>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a:extLst>
              <a:ext uri="{FF2B5EF4-FFF2-40B4-BE49-F238E27FC236}">
                <a16:creationId xmlns:a16="http://schemas.microsoft.com/office/drawing/2014/main" id="{15942DC3-138B-5211-4CE5-EE9C9EDCF0D1}"/>
              </a:ext>
            </a:extLst>
          </p:cNvPr>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4200623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 name="Google Shape;4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Emphasize: these are fiduciary duties — legal obligations, not just good intentions. A REALTOR® must put your interests above their own. Walk through each duty briefly.</a:t>
            </a:r>
            <a:endParaRPr/>
          </a:p>
        </p:txBody>
      </p:sp>
      <p:sp>
        <p:nvSpPr>
          <p:cNvPr id="47" name="Google Shape;4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929657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ec3dafb31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g3ec3dafb31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goes beyond the legal duties slide. These are the things we CHOOSE to do — educate buyers so they understand every decision, advise them with honest guidance even when it's hard, and advocate fiercely on their behalf from offer to closing. Our C.A.K.E. philosophy guides everything.</a:t>
            </a:r>
            <a:endParaRPr/>
          </a:p>
        </p:txBody>
      </p:sp>
      <p:sp>
        <p:nvSpPr>
          <p:cNvPr id="82" name="Google Shape;82;g3ec3dafb31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52947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Encourage attendees to fill in the Needs vs. Wants worksheet from today's handout. Ask: what's your #1 must-have? This conversation shapes every home you'll consider.</a:t>
            </a:r>
            <a:endParaRPr/>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46365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Gave my name and introduce Nancy.</a:t>
            </a:r>
          </a:p>
          <a:p>
            <a:r>
              <a:rPr lang="en-US" dirty="0"/>
              <a:t>Ask each one of them the </a:t>
            </a:r>
          </a:p>
          <a:p>
            <a:endParaRPr lang="en-US" dirty="0"/>
          </a:p>
          <a:p>
            <a:endParaRPr lang="en-US" dirty="0"/>
          </a:p>
          <a:p>
            <a:r>
              <a:rPr lang="en-US" dirty="0"/>
              <a:t>Ask them those questions</a:t>
            </a:r>
          </a:p>
          <a:p>
            <a:endParaRPr lang="en-US" dirty="0"/>
          </a:p>
          <a:p>
            <a:r>
              <a:rPr lang="en-US" dirty="0"/>
              <a:t>1. Name </a:t>
            </a:r>
          </a:p>
          <a:p>
            <a:r>
              <a:rPr lang="en-US" dirty="0"/>
              <a:t>2. Where are you in the home buying process?</a:t>
            </a:r>
          </a:p>
          <a:p>
            <a:r>
              <a:rPr lang="en-US" dirty="0"/>
              <a:t>3. Something you are excited about?</a:t>
            </a:r>
          </a:p>
          <a:p>
            <a:r>
              <a:rPr lang="en-US" dirty="0"/>
              <a:t>4. Something you are worried about?</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338623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NC Offer to Purchase is a legally binding document. Buyers should never sign without understanding every line. Your agent prepares and presents it — your attorney reviews it.</a:t>
            </a:r>
            <a:endParaRPr/>
          </a:p>
        </p:txBody>
      </p:sp>
      <p:sp>
        <p:nvSpPr>
          <p:cNvPr id="197" name="Google Shape;1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03609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the slide buyers remember most. Repeat it: DD fee is gone no matter what. Earnest Money comes back to you if you cancel BEFORE the DD deadline. Both go toward your purchase if you close.</a:t>
            </a:r>
            <a:endParaRPr/>
          </a:p>
        </p:txBody>
      </p:sp>
      <p:sp>
        <p:nvSpPr>
          <p:cNvPr id="250" name="Google Shape;25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57601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Getting a professional property inspection may save you money and give you peace of mind.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Getting a professional property inspection may save you money and give you peace of mind.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dirty="0"/>
          </a:p>
          <a:p>
            <a:r>
              <a:rPr lang="en-US" dirty="0"/>
              <a:t>PC: To replace your home and belongings in case of theft, fire or other loss</a:t>
            </a:r>
          </a:p>
          <a:p>
            <a:endParaRPr lang="en-US" dirty="0"/>
          </a:p>
          <a:p>
            <a:r>
              <a:rPr lang="en-US" dirty="0"/>
              <a:t>LC:    For claims brought by other for accidental bodily injury or damage to their property</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dirty="0"/>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69C4E-F7B6-2771-3DA1-21D9987E581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738326C-4E99-144D-C3CB-B707EEEC0033}"/>
              </a:ext>
            </a:extLst>
          </p:cNvPr>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08E4D7B-1EAE-4721-FE82-D3CBAD503267}"/>
              </a:ext>
            </a:extLst>
          </p:cNvPr>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a:extLst>
              <a:ext uri="{FF2B5EF4-FFF2-40B4-BE49-F238E27FC236}">
                <a16:creationId xmlns:a16="http://schemas.microsoft.com/office/drawing/2014/main" id="{8022E9C5-876D-739F-249D-B2BC759501B0}"/>
              </a:ext>
            </a:extLst>
          </p:cNvPr>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 </a:t>
            </a:r>
          </a:p>
        </p:txBody>
      </p:sp>
      <p:sp>
        <p:nvSpPr>
          <p:cNvPr id="6" name="Footer Placeholder 5">
            <a:extLst>
              <a:ext uri="{FF2B5EF4-FFF2-40B4-BE49-F238E27FC236}">
                <a16:creationId xmlns:a16="http://schemas.microsoft.com/office/drawing/2014/main" id="{43B06726-B6A7-C193-28B7-5F8EBD7CDA74}"/>
              </a:ext>
            </a:extLst>
          </p:cNvPr>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a:extLst>
              <a:ext uri="{FF2B5EF4-FFF2-40B4-BE49-F238E27FC236}">
                <a16:creationId xmlns:a16="http://schemas.microsoft.com/office/drawing/2014/main" id="{0B795452-D8DB-BBD1-AAFA-F6A7F89643BF}"/>
              </a:ext>
            </a:extLst>
          </p:cNvPr>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a:extLst>
              <a:ext uri="{FF2B5EF4-FFF2-40B4-BE49-F238E27FC236}">
                <a16:creationId xmlns:a16="http://schemas.microsoft.com/office/drawing/2014/main" id="{0ED10E1A-8A6B-B1B3-D598-034B8C70D4E8}"/>
              </a:ext>
            </a:extLst>
          </p:cNvPr>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2281647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9A19A-B641-9331-DF4E-5148261CBD1E}"/>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2D3ED62-CCF8-F7DA-7F95-E03772EE85EE}"/>
              </a:ext>
            </a:extLst>
          </p:cNvPr>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41742504-A490-4004-AF68-0A21F36B5FAB}"/>
              </a:ext>
            </a:extLst>
          </p:cNvPr>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a:extLst>
              <a:ext uri="{FF2B5EF4-FFF2-40B4-BE49-F238E27FC236}">
                <a16:creationId xmlns:a16="http://schemas.microsoft.com/office/drawing/2014/main" id="{6BBE69D6-F267-58DC-7897-EAB8572FDAEE}"/>
              </a:ext>
            </a:extLst>
          </p:cNvPr>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a:extLst>
              <a:ext uri="{FF2B5EF4-FFF2-40B4-BE49-F238E27FC236}">
                <a16:creationId xmlns:a16="http://schemas.microsoft.com/office/drawing/2014/main" id="{1C27619F-B5B5-68B5-3125-7E4914DAC3E1}"/>
              </a:ext>
            </a:extLst>
          </p:cNvPr>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C57E2EF8-B270-098E-D28C-F1DC429F33B3}"/>
              </a:ext>
            </a:extLst>
          </p:cNvPr>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
        <p:nvSpPr>
          <p:cNvPr id="2" name="Header Placeholder 1">
            <a:extLst>
              <a:ext uri="{FF2B5EF4-FFF2-40B4-BE49-F238E27FC236}">
                <a16:creationId xmlns:a16="http://schemas.microsoft.com/office/drawing/2014/main" id="{119D471A-BA27-DC47-4F6E-BA42B82DEC24}"/>
              </a:ext>
            </a:extLst>
          </p:cNvPr>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6811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0EF0B-78AE-B92D-0266-A3FC8BF8D727}"/>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8C70C75-9A92-DF5C-7193-FF4B6A57167D}"/>
              </a:ext>
            </a:extLst>
          </p:cNvPr>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F236F3F-20D2-6CD3-D31C-287B525EC6BC}"/>
              </a:ext>
            </a:extLst>
          </p:cNvPr>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a:extLst>
              <a:ext uri="{FF2B5EF4-FFF2-40B4-BE49-F238E27FC236}">
                <a16:creationId xmlns:a16="http://schemas.microsoft.com/office/drawing/2014/main" id="{A6F0FA7D-4624-EF50-9994-AC32E0869D55}"/>
              </a:ext>
            </a:extLst>
          </p:cNvPr>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 </a:t>
            </a:r>
          </a:p>
        </p:txBody>
      </p:sp>
      <p:sp>
        <p:nvSpPr>
          <p:cNvPr id="6" name="Footer Placeholder 5">
            <a:extLst>
              <a:ext uri="{FF2B5EF4-FFF2-40B4-BE49-F238E27FC236}">
                <a16:creationId xmlns:a16="http://schemas.microsoft.com/office/drawing/2014/main" id="{156FA7D1-10F0-0DE1-778E-7A8F32D34C8F}"/>
              </a:ext>
            </a:extLst>
          </p:cNvPr>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a:extLst>
              <a:ext uri="{FF2B5EF4-FFF2-40B4-BE49-F238E27FC236}">
                <a16:creationId xmlns:a16="http://schemas.microsoft.com/office/drawing/2014/main" id="{9D2FB22C-FA5F-B185-7D7A-F2C58D821BD7}"/>
              </a:ext>
            </a:extLst>
          </p:cNvPr>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a:extLst>
              <a:ext uri="{FF2B5EF4-FFF2-40B4-BE49-F238E27FC236}">
                <a16:creationId xmlns:a16="http://schemas.microsoft.com/office/drawing/2014/main" id="{8C55E0C3-72E4-D3C4-B36D-BEAF11240485}"/>
              </a:ext>
            </a:extLst>
          </p:cNvPr>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2078472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Renting: fluctuation of rent, low to no maintenance.</a:t>
            </a:r>
          </a:p>
          <a:p>
            <a:endParaRPr lang="en-US" dirty="0"/>
          </a:p>
          <a:p>
            <a:r>
              <a:rPr lang="en-US" dirty="0"/>
              <a:t>Buying: pets, yard, décor, tax savings, yard work, things will break and you will have to fix them,</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dirty="0"/>
          </a:p>
          <a:p>
            <a:r>
              <a:rPr lang="en-US" dirty="0"/>
              <a:t>Part of those expenses can be covered with our program funds</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
        <p:nvSpPr>
          <p:cNvPr id="2" name="Header Placeholder 1"/>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7759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
        <p:nvSpPr>
          <p:cNvPr id="2" name="Header Placeholder 1"/>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8757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there may be additional documents/forms related to our programs that you may need to sign.</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
        <p:nvSpPr>
          <p:cNvPr id="2" name="Header Placeholder 1"/>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61637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there may be additional documents/forms related to our programs that you may need to sign.</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
        <p:nvSpPr>
          <p:cNvPr id="2" name="Header Placeholder 1"/>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43937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1.- Be sure to pay your mortgage payment on time</a:t>
            </a:r>
          </a:p>
          <a:p>
            <a:r>
              <a:rPr lang="en-US"/>
              <a:t>     every month!</a:t>
            </a:r>
          </a:p>
          <a:p>
            <a:endParaRPr lang="en-US"/>
          </a:p>
          <a:p>
            <a:r>
              <a:rPr lang="en-US"/>
              <a:t>2.- Budget 1% for home maintenance </a:t>
            </a:r>
          </a:p>
          <a:p>
            <a:r>
              <a:rPr lang="en-US"/>
              <a:t>    (Example: $80,000 = $800/year)</a:t>
            </a:r>
          </a:p>
          <a:p>
            <a:endParaRPr lang="en-US"/>
          </a:p>
          <a:p>
            <a:r>
              <a:rPr lang="en-US"/>
              <a:t>3.- Establish a fund to cover emergencies that may</a:t>
            </a:r>
          </a:p>
          <a:p>
            <a:r>
              <a:rPr lang="en-US"/>
              <a:t>     occur with your home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You may want to consider obtaining a fireproof box</a:t>
            </a:r>
          </a:p>
          <a:p>
            <a:r>
              <a:rPr lang="en-US"/>
              <a:t>Safe Deposit Box</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Renting: fluctuation of rent, low to no maintenance.</a:t>
            </a:r>
          </a:p>
          <a:p>
            <a:endParaRPr lang="en-US" dirty="0"/>
          </a:p>
          <a:p>
            <a:r>
              <a:rPr lang="en-US" dirty="0"/>
              <a:t>Buying: pets, yard, décor, tax savings, yard work, things will break and you will have to fix them,</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14976958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FIRE DETECTORS</a:t>
            </a:r>
          </a:p>
          <a:p>
            <a:r>
              <a:rPr lang="en-US" dirty="0"/>
              <a:t>Check at least twice a year</a:t>
            </a:r>
          </a:p>
          <a:p>
            <a:r>
              <a:rPr lang="en-US" dirty="0"/>
              <a:t>Install inside each bedroom door</a:t>
            </a:r>
          </a:p>
          <a:p>
            <a:r>
              <a:rPr lang="en-US" dirty="0"/>
              <a:t>Install one near the living room</a:t>
            </a:r>
          </a:p>
          <a:p>
            <a:endParaRPr lang="en-US" dirty="0"/>
          </a:p>
          <a:p>
            <a:endParaRPr lang="en-US" dirty="0"/>
          </a:p>
          <a:p>
            <a:endParaRPr lang="en-US" dirty="0"/>
          </a:p>
          <a:p>
            <a:r>
              <a:rPr lang="en-US" dirty="0"/>
              <a:t>FIRE DRILLS</a:t>
            </a:r>
          </a:p>
          <a:p>
            <a:r>
              <a:rPr lang="en-US" dirty="0"/>
              <a:t>Conduct with family members</a:t>
            </a:r>
          </a:p>
          <a:p>
            <a:r>
              <a:rPr lang="en-US" dirty="0"/>
              <a:t>Designate Exits</a:t>
            </a:r>
          </a:p>
          <a:p>
            <a:r>
              <a:rPr lang="en-US" dirty="0"/>
              <a:t>Designate a meeting spot away from home</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lang="en-US"/>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Renting: fluctuation of rent, low to no maintenance.</a:t>
            </a:r>
          </a:p>
          <a:p>
            <a:endParaRPr lang="en-US" dirty="0"/>
          </a:p>
          <a:p>
            <a:r>
              <a:rPr lang="en-US" dirty="0"/>
              <a:t>Buying: pets, yard, décor, tax savings, yard work, things will break and you will have to fix them,</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1938390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How ID theft happens?</a:t>
            </a:r>
          </a:p>
          <a:p>
            <a:r>
              <a:rPr lang="en-US" dirty="0"/>
              <a:t>1. Dumpster diving - rummaging through trash</a:t>
            </a:r>
          </a:p>
          <a:p>
            <a:r>
              <a:rPr lang="en-US" dirty="0"/>
              <a:t>2.  Stealing wallets, purses, or mail</a:t>
            </a:r>
          </a:p>
          <a:p>
            <a:r>
              <a:rPr lang="en-US" dirty="0"/>
              <a:t>3.  Stealing processed credit/debit card    </a:t>
            </a:r>
            <a:br>
              <a:rPr lang="en-US" dirty="0"/>
            </a:br>
            <a:r>
              <a:rPr lang="en-US" dirty="0"/>
              <a:t>     numbers </a:t>
            </a:r>
          </a:p>
          <a:p>
            <a:r>
              <a:rPr lang="en-US" dirty="0"/>
              <a:t>4.  Stealing employer records</a:t>
            </a:r>
          </a:p>
          <a:p>
            <a:r>
              <a:rPr lang="en-US" dirty="0"/>
              <a:t>5.  Obtaining credit report</a:t>
            </a:r>
          </a:p>
          <a:p>
            <a:endParaRPr lang="en-US" dirty="0"/>
          </a:p>
          <a:p>
            <a:r>
              <a:rPr lang="en-US" dirty="0"/>
              <a:t>How to detect if you're a victim?</a:t>
            </a:r>
          </a:p>
          <a:p>
            <a:r>
              <a:rPr lang="en-US" dirty="0"/>
              <a:t>1. Monitor financial balances</a:t>
            </a:r>
          </a:p>
          <a:p>
            <a:r>
              <a:rPr lang="en-US" dirty="0"/>
              <a:t>2.  Denial of credit for no reason</a:t>
            </a:r>
          </a:p>
          <a:p>
            <a:r>
              <a:rPr lang="en-US" dirty="0"/>
              <a:t>3.  Calls from debt collectors</a:t>
            </a:r>
          </a:p>
          <a:p>
            <a:r>
              <a:rPr lang="en-US" dirty="0"/>
              <a:t>4.  Failing to receive bills</a:t>
            </a:r>
          </a:p>
          <a:p>
            <a:r>
              <a:rPr lang="en-US" dirty="0"/>
              <a:t>5.  Receiving credit cards for which you did not apply</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extLst>
      <p:ext uri="{BB962C8B-B14F-4D97-AF65-F5344CB8AC3E}">
        <p14:creationId xmlns:p14="http://schemas.microsoft.com/office/powerpoint/2010/main" val="3442226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How ID theft happens?</a:t>
            </a:r>
          </a:p>
          <a:p>
            <a:r>
              <a:rPr lang="en-US" dirty="0"/>
              <a:t>1. Dumpster diving - rummaging through trash</a:t>
            </a:r>
          </a:p>
          <a:p>
            <a:r>
              <a:rPr lang="en-US" dirty="0"/>
              <a:t>2.  Stealing wallets, purses, or mail</a:t>
            </a:r>
          </a:p>
          <a:p>
            <a:r>
              <a:rPr lang="en-US" dirty="0"/>
              <a:t>3.  Stealing processed credit/debit card    </a:t>
            </a:r>
            <a:br>
              <a:rPr lang="en-US" dirty="0"/>
            </a:br>
            <a:r>
              <a:rPr lang="en-US" dirty="0"/>
              <a:t>     numbers </a:t>
            </a:r>
          </a:p>
          <a:p>
            <a:r>
              <a:rPr lang="en-US" dirty="0"/>
              <a:t>4.  Stealing employer records</a:t>
            </a:r>
          </a:p>
          <a:p>
            <a:r>
              <a:rPr lang="en-US" dirty="0"/>
              <a:t>5.  Obtaining credit report</a:t>
            </a:r>
          </a:p>
          <a:p>
            <a:endParaRPr lang="en-US" dirty="0"/>
          </a:p>
          <a:p>
            <a:r>
              <a:rPr lang="en-US" dirty="0"/>
              <a:t>How to detect if you're a victim?</a:t>
            </a:r>
          </a:p>
          <a:p>
            <a:r>
              <a:rPr lang="en-US" dirty="0"/>
              <a:t>1. Monitor financial balances</a:t>
            </a:r>
          </a:p>
          <a:p>
            <a:r>
              <a:rPr lang="en-US" dirty="0"/>
              <a:t>2.  Denial of credit for no reason</a:t>
            </a:r>
          </a:p>
          <a:p>
            <a:r>
              <a:rPr lang="en-US" dirty="0"/>
              <a:t>3.  Calls from debt collectors</a:t>
            </a:r>
          </a:p>
          <a:p>
            <a:r>
              <a:rPr lang="en-US" dirty="0"/>
              <a:t>4.  Failing to receive bills</a:t>
            </a:r>
          </a:p>
          <a:p>
            <a:r>
              <a:rPr lang="en-US" dirty="0"/>
              <a:t>5.  Receiving credit cards for which you did not apply</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dirty="0"/>
              <a:t>Budget:</a:t>
            </a:r>
          </a:p>
          <a:p>
            <a:r>
              <a:rPr lang="en-US" dirty="0"/>
              <a:t>IS</a:t>
            </a:r>
          </a:p>
          <a:p>
            <a:r>
              <a:rPr lang="en-US" dirty="0"/>
              <a:t>Telling your money where you want it to go…a way to plan how you will spend your income on paper</a:t>
            </a:r>
          </a:p>
          <a:p>
            <a:r>
              <a:rPr lang="en-US" dirty="0"/>
              <a:t>Lays out your income and expenses as precisely as possible</a:t>
            </a:r>
          </a:p>
          <a:p>
            <a:r>
              <a:rPr lang="en-US" dirty="0"/>
              <a:t>IS NOT</a:t>
            </a:r>
          </a:p>
          <a:p>
            <a:r>
              <a:rPr lang="en-US" dirty="0"/>
              <a:t>Restrictive (keep you from having things you WANT!)</a:t>
            </a:r>
          </a:p>
          <a:p>
            <a:r>
              <a:rPr lang="en-US" dirty="0"/>
              <a:t>Budgets fail when you slash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
        <p:nvSpPr>
          <p:cNvPr id="2" name="Header Placeholder 1"/>
          <p:cNvSpPr>
            <a:spLocks noGrp="1"/>
          </p:cNvSpPr>
          <p:nvPr>
            <p:ph type="hdr" sz="quarter" idx="10"/>
          </p:nvPr>
        </p:nvSpPr>
        <p:spPr/>
        <p:txBody>
          <a:bodyPr/>
          <a:lstStyle/>
          <a:p>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000" b="1" i="0">
                <a:solidFill>
                  <a:srgbClr val="F0FF00"/>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3000" b="1" i="0">
                <a:solidFill>
                  <a:srgbClr val="002F49"/>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tint val="75000"/>
                </a:prstClr>
              </a:solidFill>
              <a:effectLst/>
              <a:uLnTx/>
              <a:uFillTx/>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0" cap="none" spc="0" normalizeH="0" baseline="0" noProof="0">
                <a:ln>
                  <a:noFill/>
                </a:ln>
                <a:solidFill>
                  <a:prstClr val="black">
                    <a:tint val="75000"/>
                  </a:prstClr>
                </a:solidFill>
                <a:effectLst/>
                <a:uLnTx/>
                <a:uFillTx/>
              </a:rPr>
              <a:pPr marL="0" marR="0" lvl="0" indent="0" algn="l" defTabSz="914400" eaLnBrk="1" fontAlgn="auto" latinLnBrk="0" hangingPunct="1">
                <a:lnSpc>
                  <a:spcPct val="100000"/>
                </a:lnSpc>
                <a:spcBef>
                  <a:spcPts val="0"/>
                </a:spcBef>
                <a:spcAft>
                  <a:spcPts val="0"/>
                </a:spcAft>
                <a:buClrTx/>
                <a:buSzTx/>
                <a:buFontTx/>
                <a:buNone/>
                <a:tabLst/>
                <a:defRPr/>
              </a:pPr>
              <a:t>8/3/2026</a:t>
            </a:fld>
            <a:endParaRPr kumimoji="0" lang="en-US" sz="1800" b="0" i="0" u="none" strike="noStrike" kern="0" cap="none" spc="0" normalizeH="0" baseline="0" noProof="0">
              <a:ln>
                <a:noFill/>
              </a:ln>
              <a:solidFill>
                <a:prstClr val="black">
                  <a:tint val="75000"/>
                </a:prstClr>
              </a:solidFill>
              <a:effectLst/>
              <a:uLnTx/>
              <a:uFillTx/>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0" cap="none" spc="0" normalizeH="0" baseline="0" noProof="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a:t>
            </a:fld>
            <a:endParaRPr kumimoji="0" sz="1800" b="0" i="0" u="none" strike="noStrike" kern="0" cap="none" spc="0" normalizeH="0" baseline="0" noProof="0">
              <a:ln>
                <a:noFill/>
              </a:ln>
              <a:solidFill>
                <a:prstClr val="black">
                  <a:tint val="75000"/>
                </a:prstClr>
              </a:solidFill>
              <a:effectLst/>
              <a:uLnTx/>
              <a:uFillTx/>
            </a:endParaRPr>
          </a:p>
        </p:txBody>
      </p:sp>
    </p:spTree>
    <p:extLst>
      <p:ext uri="{BB962C8B-B14F-4D97-AF65-F5344CB8AC3E}">
        <p14:creationId xmlns:p14="http://schemas.microsoft.com/office/powerpoint/2010/main" val="420208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528763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70DB53-C78C-2345-AA3D-EEBC54CC7BC7}"/>
              </a:ext>
            </a:extLst>
          </p:cNvPr>
          <p:cNvSpPr/>
          <p:nvPr userDrawn="1"/>
        </p:nvSpPr>
        <p:spPr>
          <a:xfrm>
            <a:off x="2" y="8792936"/>
            <a:ext cx="18288000" cy="149406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2EE2338-E693-AE45-AEF3-4D2191241CE1}"/>
              </a:ext>
            </a:extLst>
          </p:cNvPr>
          <p:cNvPicPr>
            <a:picLocks noChangeAspect="1"/>
          </p:cNvPicPr>
          <p:nvPr userDrawn="1"/>
        </p:nvPicPr>
        <p:blipFill>
          <a:blip r:embed="rId2"/>
          <a:stretch>
            <a:fillRect/>
          </a:stretch>
        </p:blipFill>
        <p:spPr>
          <a:xfrm>
            <a:off x="14325895" y="7717324"/>
            <a:ext cx="3720845" cy="3720845"/>
          </a:xfrm>
          <a:prstGeom prst="rect">
            <a:avLst/>
          </a:prstGeom>
        </p:spPr>
      </p:pic>
    </p:spTree>
    <p:extLst>
      <p:ext uri="{BB962C8B-B14F-4D97-AF65-F5344CB8AC3E}">
        <p14:creationId xmlns:p14="http://schemas.microsoft.com/office/powerpoint/2010/main" val="3586331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5017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2F49"/>
          </a:solidFill>
        </p:spPr>
        <p:txBody>
          <a:bodyPr wrap="square" lIns="0" tIns="0" rIns="0" bIns="0" rtlCol="0"/>
          <a:lstStyle/>
          <a:p>
            <a:endParaRPr/>
          </a:p>
        </p:txBody>
      </p:sp>
      <p:sp>
        <p:nvSpPr>
          <p:cNvPr id="2" name="Holder 2"/>
          <p:cNvSpPr>
            <a:spLocks noGrp="1"/>
          </p:cNvSpPr>
          <p:nvPr>
            <p:ph type="title"/>
          </p:nvPr>
        </p:nvSpPr>
        <p:spPr>
          <a:xfrm>
            <a:off x="8431665" y="590597"/>
            <a:ext cx="4679950" cy="2705100"/>
          </a:xfrm>
          <a:prstGeom prst="rect">
            <a:avLst/>
          </a:prstGeom>
        </p:spPr>
        <p:txBody>
          <a:bodyPr wrap="square" lIns="0" tIns="0" rIns="0" bIns="0">
            <a:spAutoFit/>
          </a:bodyPr>
          <a:lstStyle>
            <a:lvl1pPr>
              <a:defRPr sz="9000" b="1" i="0">
                <a:solidFill>
                  <a:srgbClr val="F0FF00"/>
                </a:solidFill>
                <a:latin typeface="Tahoma"/>
                <a:cs typeface="Tahoma"/>
              </a:defRPr>
            </a:lvl1pPr>
          </a:lstStyle>
          <a:p>
            <a:endParaRPr/>
          </a:p>
        </p:txBody>
      </p:sp>
      <p:sp>
        <p:nvSpPr>
          <p:cNvPr id="3" name="Holder 3"/>
          <p:cNvSpPr>
            <a:spLocks noGrp="1"/>
          </p:cNvSpPr>
          <p:nvPr>
            <p:ph type="body" idx="1"/>
          </p:nvPr>
        </p:nvSpPr>
        <p:spPr>
          <a:xfrm>
            <a:off x="8431665" y="4201628"/>
            <a:ext cx="9004935" cy="5622925"/>
          </a:xfrm>
          <a:prstGeom prst="rect">
            <a:avLst/>
          </a:prstGeom>
        </p:spPr>
        <p:txBody>
          <a:bodyPr wrap="square" lIns="0" tIns="0" rIns="0" bIns="0">
            <a:spAutoFit/>
          </a:bodyPr>
          <a:lstStyle>
            <a:lvl1pPr>
              <a:defRPr sz="3000" b="1" i="0">
                <a:solidFill>
                  <a:srgbClr val="002F49"/>
                </a:solidFill>
                <a:latin typeface="Tahoma"/>
                <a:cs typeface="Tahom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8/3/2026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92502431"/>
      </p:ext>
    </p:extLst>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3145248134"/>
      </p:ext>
    </p:extLst>
  </p:cSld>
  <p:clrMap bg1="lt1" tx1="dk1" bg2="dk2" tx2="lt2" accent1="accent1" accent2="accent2" accent3="accent3" accent4="accent4" accent5="accent5" accent6="accent6" hlink="hlink" folHlink="folHlink"/>
  <p:sldLayoutIdLst>
    <p:sldLayoutId id="214748366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00915"/>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X-yJhGcS7U4?si=q1VJBVk2Uu4jXXU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5.xml"/><Relationship Id="rId5" Type="http://schemas.openxmlformats.org/officeDocument/2006/relationships/image" Target="../media/image74.jpeg"/><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82.png"/><Relationship Id="rId3" Type="http://schemas.openxmlformats.org/officeDocument/2006/relationships/image" Target="../media/image76.png"/><Relationship Id="rId7" Type="http://schemas.openxmlformats.org/officeDocument/2006/relationships/image" Target="../media/image79.png"/><Relationship Id="rId12" Type="http://schemas.openxmlformats.org/officeDocument/2006/relationships/customXml" Target="../ink/ink4.xml"/><Relationship Id="rId2" Type="http://schemas.openxmlformats.org/officeDocument/2006/relationships/image" Target="../media/image75.png"/><Relationship Id="rId1" Type="http://schemas.openxmlformats.org/officeDocument/2006/relationships/slideLayout" Target="../slideLayouts/slideLayout14.xml"/><Relationship Id="rId6" Type="http://schemas.openxmlformats.org/officeDocument/2006/relationships/customXml" Target="../ink/ink1.xml"/><Relationship Id="rId11" Type="http://schemas.openxmlformats.org/officeDocument/2006/relationships/image" Target="../media/image81.png"/><Relationship Id="rId5" Type="http://schemas.openxmlformats.org/officeDocument/2006/relationships/image" Target="../media/image78.png"/><Relationship Id="rId15" Type="http://schemas.openxmlformats.org/officeDocument/2006/relationships/image" Target="../media/image83.png"/><Relationship Id="rId10" Type="http://schemas.openxmlformats.org/officeDocument/2006/relationships/customXml" Target="../ink/ink3.xml"/><Relationship Id="rId4" Type="http://schemas.openxmlformats.org/officeDocument/2006/relationships/image" Target="../media/image77.png"/><Relationship Id="rId9" Type="http://schemas.openxmlformats.org/officeDocument/2006/relationships/image" Target="../media/image80.png"/><Relationship Id="rId14" Type="http://schemas.openxmlformats.org/officeDocument/2006/relationships/customXml" Target="../ink/ink5.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jpg"/><Relationship Id="rId1" Type="http://schemas.openxmlformats.org/officeDocument/2006/relationships/slideLayout" Target="../slideLayouts/slideLayout1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g"/><Relationship Id="rId1" Type="http://schemas.openxmlformats.org/officeDocument/2006/relationships/slideLayout" Target="../slideLayouts/slideLayout12.xml"/><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6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6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7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7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7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jpeg"/></Relationships>
</file>

<file path=ppt/slides/_rels/slide7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hyperlink" Target="mailto:lauretta.gordon@gastonianc.gov" TargetMode="Externa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457" y="-366516"/>
            <a:ext cx="5294198" cy="10905593"/>
            <a:chOff x="34071" y="0"/>
            <a:chExt cx="7058931" cy="14540791"/>
          </a:xfrm>
        </p:grpSpPr>
        <p:sp>
          <p:nvSpPr>
            <p:cNvPr id="3" name="AutoShape 3"/>
            <p:cNvSpPr/>
            <p:nvPr/>
          </p:nvSpPr>
          <p:spPr>
            <a:xfrm>
              <a:off x="34071" y="412395"/>
              <a:ext cx="3670296" cy="13716000"/>
            </a:xfrm>
            <a:prstGeom prst="rect">
              <a:avLst/>
            </a:prstGeom>
            <a:solidFill>
              <a:srgbClr val="69A9B2"/>
            </a:solidFill>
          </p:spPr>
          <p:txBody>
            <a:bodyPr/>
            <a:lstStyle/>
            <a:p>
              <a:endParaRPr lang="en-US"/>
            </a:p>
          </p:txBody>
        </p:sp>
        <p:sp>
          <p:nvSpPr>
            <p:cNvPr id="4" name="AutoShape 4"/>
            <p:cNvSpPr/>
            <p:nvPr/>
          </p:nvSpPr>
          <p:spPr>
            <a:xfrm>
              <a:off x="3670296" y="0"/>
              <a:ext cx="1140902" cy="14540791"/>
            </a:xfrm>
            <a:prstGeom prst="rect">
              <a:avLst/>
            </a:prstGeom>
            <a:solidFill>
              <a:srgbClr val="69A9B2">
                <a:alpha val="69804"/>
              </a:srgbClr>
            </a:solidFill>
          </p:spPr>
          <p:txBody>
            <a:bodyPr/>
            <a:lstStyle/>
            <a:p>
              <a:endParaRPr lang="en-US"/>
            </a:p>
          </p:txBody>
        </p:sp>
        <p:sp>
          <p:nvSpPr>
            <p:cNvPr id="5" name="AutoShape 5">
              <a:hlinkClick r:id="rId3"/>
            </p:cNvPr>
            <p:cNvSpPr/>
            <p:nvPr/>
          </p:nvSpPr>
          <p:spPr>
            <a:xfrm>
              <a:off x="4811198" y="0"/>
              <a:ext cx="1140902" cy="14540791"/>
            </a:xfrm>
            <a:prstGeom prst="rect">
              <a:avLst/>
            </a:prstGeom>
            <a:solidFill>
              <a:srgbClr val="69A9B2">
                <a:alpha val="40000"/>
              </a:srgbClr>
            </a:solidFill>
          </p:spPr>
          <p:txBody>
            <a:bodyPr/>
            <a:lstStyle/>
            <a:p>
              <a:endParaRPr lang="en-US"/>
            </a:p>
          </p:txBody>
        </p:sp>
        <p:sp>
          <p:nvSpPr>
            <p:cNvPr id="6" name="AutoShape 6"/>
            <p:cNvSpPr/>
            <p:nvPr/>
          </p:nvSpPr>
          <p:spPr>
            <a:xfrm>
              <a:off x="5952100" y="0"/>
              <a:ext cx="1140902" cy="14540791"/>
            </a:xfrm>
            <a:prstGeom prst="rect">
              <a:avLst/>
            </a:prstGeom>
            <a:solidFill>
              <a:srgbClr val="69A9B2">
                <a:alpha val="9804"/>
              </a:srgbClr>
            </a:solidFill>
          </p:spPr>
          <p:txBody>
            <a:bodyPr/>
            <a:lstStyle/>
            <a:p>
              <a:endParaRPr lang="en-US"/>
            </a:p>
          </p:txBody>
        </p:sp>
      </p:grpSp>
      <p:pic>
        <p:nvPicPr>
          <p:cNvPr id="7" name="Picture 7"/>
          <p:cNvPicPr>
            <a:picLocks noChangeAspect="1"/>
          </p:cNvPicPr>
          <p:nvPr/>
        </p:nvPicPr>
        <p:blipFill>
          <a:blip r:embed="rId4"/>
          <a:srcRect/>
          <a:stretch>
            <a:fillRect/>
          </a:stretch>
        </p:blipFill>
        <p:spPr>
          <a:xfrm>
            <a:off x="6337243" y="5143500"/>
            <a:ext cx="8965443" cy="3735601"/>
          </a:xfrm>
          <a:prstGeom prst="rect">
            <a:avLst/>
          </a:prstGeom>
        </p:spPr>
      </p:pic>
      <p:sp>
        <p:nvSpPr>
          <p:cNvPr id="8" name="TextBox 8"/>
          <p:cNvSpPr txBox="1"/>
          <p:nvPr/>
        </p:nvSpPr>
        <p:spPr>
          <a:xfrm rot="-5400000">
            <a:off x="-2798826" y="4827582"/>
            <a:ext cx="8229600" cy="517398"/>
          </a:xfrm>
          <a:prstGeom prst="rect">
            <a:avLst/>
          </a:prstGeom>
        </p:spPr>
        <p:txBody>
          <a:bodyPr lIns="0" tIns="0" rIns="0" bIns="0" rtlCol="0" anchor="t">
            <a:spAutoFit/>
          </a:bodyPr>
          <a:lstStyle/>
          <a:p>
            <a:pPr algn="ctr">
              <a:lnSpc>
                <a:spcPts val="3996"/>
              </a:lnSpc>
            </a:pPr>
            <a:r>
              <a:rPr lang="en-US" sz="3600" spc="324">
                <a:solidFill>
                  <a:srgbClr val="FFEFD6"/>
                </a:solidFill>
                <a:latin typeface="Saira Medium Bold"/>
              </a:rPr>
              <a:t>CITY OF GASTONIA</a:t>
            </a:r>
          </a:p>
        </p:txBody>
      </p:sp>
      <p:grpSp>
        <p:nvGrpSpPr>
          <p:cNvPr id="9" name="Group 9"/>
          <p:cNvGrpSpPr/>
          <p:nvPr/>
        </p:nvGrpSpPr>
        <p:grpSpPr>
          <a:xfrm>
            <a:off x="5867401" y="1707438"/>
            <a:ext cx="11271077" cy="3994683"/>
            <a:chOff x="-626456" y="123825"/>
            <a:chExt cx="15028103" cy="5326244"/>
          </a:xfrm>
        </p:grpSpPr>
        <p:sp>
          <p:nvSpPr>
            <p:cNvPr id="10" name="TextBox 10"/>
            <p:cNvSpPr txBox="1"/>
            <p:nvPr/>
          </p:nvSpPr>
          <p:spPr>
            <a:xfrm>
              <a:off x="0" y="123825"/>
              <a:ext cx="14401647" cy="5326244"/>
            </a:xfrm>
            <a:prstGeom prst="rect">
              <a:avLst/>
            </a:prstGeom>
          </p:spPr>
          <p:txBody>
            <a:bodyPr lIns="0" tIns="0" rIns="0" bIns="0" rtlCol="0" anchor="t">
              <a:spAutoFit/>
            </a:bodyPr>
            <a:lstStyle/>
            <a:p>
              <a:pPr>
                <a:lnSpc>
                  <a:spcPts val="15400"/>
                </a:lnSpc>
              </a:pPr>
              <a:r>
                <a:rPr lang="en-US" sz="14000" dirty="0">
                  <a:solidFill>
                    <a:srgbClr val="002060"/>
                  </a:solidFill>
                  <a:latin typeface="Saira Black Bold"/>
                </a:rPr>
                <a:t>WELCOME!</a:t>
              </a:r>
            </a:p>
            <a:p>
              <a:pPr>
                <a:lnSpc>
                  <a:spcPts val="15400"/>
                </a:lnSpc>
              </a:pPr>
              <a:endParaRPr lang="en-US" sz="14000" dirty="0">
                <a:solidFill>
                  <a:srgbClr val="002060"/>
                </a:solidFill>
                <a:latin typeface="Saira Black Bold"/>
              </a:endParaRPr>
            </a:p>
          </p:txBody>
        </p:sp>
        <p:sp>
          <p:nvSpPr>
            <p:cNvPr id="11" name="TextBox 11"/>
            <p:cNvSpPr txBox="1"/>
            <p:nvPr/>
          </p:nvSpPr>
          <p:spPr>
            <a:xfrm>
              <a:off x="-626456" y="2165242"/>
              <a:ext cx="14528800" cy="1639680"/>
            </a:xfrm>
            <a:prstGeom prst="rect">
              <a:avLst/>
            </a:prstGeom>
          </p:spPr>
          <p:txBody>
            <a:bodyPr wrap="square" lIns="0" tIns="0" rIns="0" bIns="0" rtlCol="0" anchor="t">
              <a:spAutoFit/>
            </a:bodyPr>
            <a:lstStyle/>
            <a:p>
              <a:pPr algn="ctr">
                <a:lnSpc>
                  <a:spcPts val="5039"/>
                </a:lnSpc>
              </a:pPr>
              <a:r>
                <a:rPr lang="en-US" sz="2800" spc="161" dirty="0">
                  <a:solidFill>
                    <a:srgbClr val="002060"/>
                  </a:solidFill>
                  <a:latin typeface="Rockwell Light" panose="020F0502020204030204" pitchFamily="18" charset="0"/>
                </a:rPr>
                <a:t>To Our  </a:t>
              </a:r>
            </a:p>
            <a:p>
              <a:pPr algn="ctr">
                <a:lnSpc>
                  <a:spcPts val="5039"/>
                </a:lnSpc>
              </a:pPr>
              <a:r>
                <a:rPr lang="en-US" sz="2800" spc="161" dirty="0">
                  <a:solidFill>
                    <a:srgbClr val="002060"/>
                  </a:solidFill>
                  <a:latin typeface="Rockwell Light" panose="020F0502020204030204" pitchFamily="18" charset="0"/>
                </a:rPr>
                <a:t>Homebuyer Education Class </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77561" y="-507258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100000">
            <a:off x="16147462" y="4003576"/>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10" name="Picture 10"/>
          <p:cNvPicPr>
            <a:picLocks noChangeAspect="1"/>
          </p:cNvPicPr>
          <p:nvPr/>
        </p:nvPicPr>
        <p:blipFill>
          <a:blip r:embed="rId2"/>
          <a:srcRect/>
          <a:stretch>
            <a:fillRect/>
          </a:stretch>
        </p:blipFill>
        <p:spPr>
          <a:xfrm>
            <a:off x="10785945" y="4038847"/>
            <a:ext cx="6473355" cy="4312873"/>
          </a:xfrm>
          <a:prstGeom prst="rect">
            <a:avLst/>
          </a:prstGeom>
        </p:spPr>
      </p:pic>
      <p:sp>
        <p:nvSpPr>
          <p:cNvPr id="11" name="TextBox 11"/>
          <p:cNvSpPr txBox="1"/>
          <p:nvPr/>
        </p:nvSpPr>
        <p:spPr>
          <a:xfrm>
            <a:off x="228600" y="571500"/>
            <a:ext cx="16230600" cy="1013739"/>
          </a:xfrm>
          <a:prstGeom prst="rect">
            <a:avLst/>
          </a:prstGeom>
        </p:spPr>
        <p:txBody>
          <a:bodyPr wrap="square" lIns="0" tIns="0" rIns="0" bIns="0" rtlCol="0" anchor="t">
            <a:spAutoFit/>
          </a:bodyPr>
          <a:lstStyle/>
          <a:p>
            <a:pPr algn="r">
              <a:lnSpc>
                <a:spcPts val="7920"/>
              </a:lnSpc>
            </a:pPr>
            <a:r>
              <a:rPr lang="en-US" sz="6600" spc="198" dirty="0">
                <a:solidFill>
                  <a:srgbClr val="49403C"/>
                </a:solidFill>
                <a:latin typeface="Saira Black"/>
              </a:rPr>
              <a:t>ADJUST YOUR BUDGET ATTITUDE</a:t>
            </a:r>
          </a:p>
        </p:txBody>
      </p:sp>
      <p:grpSp>
        <p:nvGrpSpPr>
          <p:cNvPr id="12" name="Group 12"/>
          <p:cNvGrpSpPr/>
          <p:nvPr/>
        </p:nvGrpSpPr>
        <p:grpSpPr>
          <a:xfrm>
            <a:off x="1226968" y="2606776"/>
            <a:ext cx="9031424" cy="8274912"/>
            <a:chOff x="0" y="0"/>
            <a:chExt cx="12041898" cy="11033216"/>
          </a:xfrm>
        </p:grpSpPr>
        <p:sp>
          <p:nvSpPr>
            <p:cNvPr id="13" name="TextBox 13"/>
            <p:cNvSpPr txBox="1"/>
            <p:nvPr/>
          </p:nvSpPr>
          <p:spPr>
            <a:xfrm>
              <a:off x="0" y="-57150"/>
              <a:ext cx="12041898" cy="1389631"/>
            </a:xfrm>
            <a:prstGeom prst="rect">
              <a:avLst/>
            </a:prstGeom>
          </p:spPr>
          <p:txBody>
            <a:bodyPr lIns="0" tIns="0" rIns="0" bIns="0" rtlCol="0" anchor="t">
              <a:spAutoFit/>
            </a:bodyPr>
            <a:lstStyle/>
            <a:p>
              <a:pPr>
                <a:lnSpc>
                  <a:spcPts val="4270"/>
                </a:lnSpc>
              </a:pPr>
              <a:r>
                <a:rPr lang="en-US" sz="3050" spc="152">
                  <a:solidFill>
                    <a:srgbClr val="49403C"/>
                  </a:solidFill>
                  <a:latin typeface="Saira Medium Italics"/>
                </a:rPr>
                <a:t>It is important to see a budget as a guide, to help spend responsibly and ENJOY life.</a:t>
              </a:r>
            </a:p>
          </p:txBody>
        </p:sp>
        <p:sp>
          <p:nvSpPr>
            <p:cNvPr id="14" name="TextBox 14"/>
            <p:cNvSpPr txBox="1"/>
            <p:nvPr/>
          </p:nvSpPr>
          <p:spPr>
            <a:xfrm>
              <a:off x="0" y="1512247"/>
              <a:ext cx="12041898" cy="9520969"/>
            </a:xfrm>
            <a:prstGeom prst="rect">
              <a:avLst/>
            </a:prstGeom>
          </p:spPr>
          <p:txBody>
            <a:bodyPr lIns="0" tIns="0" rIns="0" bIns="0" rtlCol="0" anchor="t">
              <a:spAutoFit/>
            </a:bodyPr>
            <a:lstStyle/>
            <a:p>
              <a:pPr>
                <a:lnSpc>
                  <a:spcPts val="4037"/>
                </a:lnSpc>
              </a:pPr>
              <a:r>
                <a:rPr lang="en-US" sz="2691" spc="26" dirty="0">
                  <a:solidFill>
                    <a:srgbClr val="49403C"/>
                  </a:solidFill>
                  <a:latin typeface="Saira Light Bold"/>
                </a:rPr>
                <a:t>Let's look at some of the biggest expenses most of us have:</a:t>
              </a:r>
            </a:p>
            <a:p>
              <a:pPr marL="581156" lvl="1" indent="-290578">
                <a:lnSpc>
                  <a:spcPts val="4037"/>
                </a:lnSpc>
                <a:buFont typeface="Arial"/>
                <a:buChar char="•"/>
              </a:pPr>
              <a:r>
                <a:rPr lang="en-US" sz="2691" spc="26" dirty="0">
                  <a:solidFill>
                    <a:srgbClr val="49403C"/>
                  </a:solidFill>
                  <a:latin typeface="Saira Light Bold"/>
                </a:rPr>
                <a:t>Mortgage/rent payments</a:t>
              </a:r>
            </a:p>
            <a:p>
              <a:pPr marL="581156" lvl="1" indent="-290578">
                <a:lnSpc>
                  <a:spcPts val="4037"/>
                </a:lnSpc>
                <a:buFont typeface="Arial"/>
                <a:buChar char="•"/>
              </a:pPr>
              <a:r>
                <a:rPr lang="en-US" sz="2691" spc="26" dirty="0">
                  <a:solidFill>
                    <a:srgbClr val="49403C"/>
                  </a:solidFill>
                  <a:latin typeface="Saira Light Bold"/>
                </a:rPr>
                <a:t>Utilities </a:t>
              </a:r>
            </a:p>
            <a:p>
              <a:pPr marL="581156" lvl="1" indent="-290578">
                <a:lnSpc>
                  <a:spcPts val="4037"/>
                </a:lnSpc>
                <a:buFont typeface="Arial"/>
                <a:buChar char="•"/>
              </a:pPr>
              <a:r>
                <a:rPr lang="en-US" sz="2691" spc="26" dirty="0">
                  <a:solidFill>
                    <a:srgbClr val="49403C"/>
                  </a:solidFill>
                  <a:latin typeface="Saira Light Bold"/>
                </a:rPr>
                <a:t>Food</a:t>
              </a:r>
            </a:p>
            <a:p>
              <a:pPr marL="581156" lvl="1" indent="-290578">
                <a:lnSpc>
                  <a:spcPts val="4037"/>
                </a:lnSpc>
                <a:buFont typeface="Arial"/>
                <a:buChar char="•"/>
              </a:pPr>
              <a:r>
                <a:rPr lang="en-US" sz="2691" spc="26" dirty="0">
                  <a:solidFill>
                    <a:srgbClr val="49403C"/>
                  </a:solidFill>
                  <a:latin typeface="Saira Light Bold"/>
                </a:rPr>
                <a:t>Transportation</a:t>
              </a:r>
            </a:p>
            <a:p>
              <a:pPr marL="581156" lvl="1" indent="-290578">
                <a:lnSpc>
                  <a:spcPts val="4037"/>
                </a:lnSpc>
                <a:buFont typeface="Arial"/>
                <a:buChar char="•"/>
              </a:pPr>
              <a:r>
                <a:rPr lang="en-US" sz="2691" spc="26" dirty="0">
                  <a:solidFill>
                    <a:srgbClr val="49403C"/>
                  </a:solidFill>
                  <a:latin typeface="Saira Light Bold"/>
                </a:rPr>
                <a:t>Clothing</a:t>
              </a:r>
            </a:p>
            <a:p>
              <a:pPr marL="581156" lvl="1" indent="-290578">
                <a:lnSpc>
                  <a:spcPts val="4037"/>
                </a:lnSpc>
                <a:buFont typeface="Arial"/>
                <a:buChar char="•"/>
              </a:pPr>
              <a:r>
                <a:rPr lang="en-US" sz="2691" spc="26" dirty="0">
                  <a:solidFill>
                    <a:srgbClr val="49403C"/>
                  </a:solidFill>
                  <a:latin typeface="Saira Light Bold"/>
                </a:rPr>
                <a:t>Entertainment</a:t>
              </a:r>
            </a:p>
            <a:p>
              <a:pPr>
                <a:lnSpc>
                  <a:spcPts val="4037"/>
                </a:lnSpc>
              </a:pPr>
              <a:endParaRPr lang="en-US" sz="2691" spc="26" dirty="0">
                <a:solidFill>
                  <a:srgbClr val="49403C"/>
                </a:solidFill>
                <a:latin typeface="Saira Light Bold"/>
              </a:endParaRPr>
            </a:p>
            <a:p>
              <a:pPr>
                <a:lnSpc>
                  <a:spcPts val="4037"/>
                </a:lnSpc>
              </a:pPr>
              <a:r>
                <a:rPr lang="en-US" sz="2691" spc="26" dirty="0">
                  <a:solidFill>
                    <a:srgbClr val="49403C"/>
                  </a:solidFill>
                  <a:latin typeface="Saira Light Bold"/>
                </a:rPr>
                <a:t>How will cutting these things impact your quality of life?</a:t>
              </a:r>
            </a:p>
            <a:p>
              <a:pPr>
                <a:lnSpc>
                  <a:spcPts val="4037"/>
                </a:lnSpc>
              </a:pPr>
              <a:endParaRPr lang="en-US" sz="2691" spc="26" dirty="0">
                <a:solidFill>
                  <a:srgbClr val="49403C"/>
                </a:solidFill>
                <a:latin typeface="Saira Light Bold"/>
              </a:endParaRPr>
            </a:p>
            <a:p>
              <a:pPr>
                <a:lnSpc>
                  <a:spcPts val="4037"/>
                </a:lnSpc>
              </a:pPr>
              <a:endParaRPr lang="en-US" sz="2691" spc="26" dirty="0">
                <a:solidFill>
                  <a:srgbClr val="49403C"/>
                </a:solidFill>
                <a:latin typeface="Saira Light Bold"/>
              </a:endParaRPr>
            </a:p>
            <a:p>
              <a:pPr>
                <a:lnSpc>
                  <a:spcPts val="4037"/>
                </a:lnSpc>
              </a:pPr>
              <a:endParaRPr lang="en-US" sz="2691" spc="26" dirty="0">
                <a:solidFill>
                  <a:srgbClr val="49403C"/>
                </a:solidFill>
                <a:latin typeface="Saira Light Bold"/>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4542" y="-1028700"/>
            <a:ext cx="7947058" cy="10905593"/>
            <a:chOff x="0" y="0"/>
            <a:chExt cx="10040154" cy="14540791"/>
          </a:xfrm>
        </p:grpSpPr>
        <p:sp>
          <p:nvSpPr>
            <p:cNvPr id="3" name="AutoShape 3"/>
            <p:cNvSpPr/>
            <p:nvPr/>
          </p:nvSpPr>
          <p:spPr>
            <a:xfrm>
              <a:off x="6617449"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7758350"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8899252" y="0"/>
              <a:ext cx="1140902" cy="14540791"/>
            </a:xfrm>
            <a:prstGeom prst="rect">
              <a:avLst/>
            </a:prstGeom>
            <a:solidFill>
              <a:srgbClr val="69A9B2">
                <a:alpha val="9804"/>
              </a:srgbClr>
            </a:solidFill>
          </p:spPr>
          <p:txBody>
            <a:bodyPr/>
            <a:lstStyle/>
            <a:p>
              <a:endParaRPr lang="en-US"/>
            </a:p>
          </p:txBody>
        </p:sp>
        <p:sp>
          <p:nvSpPr>
            <p:cNvPr id="6" name="AutoShape 6"/>
            <p:cNvSpPr/>
            <p:nvPr/>
          </p:nvSpPr>
          <p:spPr>
            <a:xfrm>
              <a:off x="0" y="374249"/>
              <a:ext cx="6617449" cy="13716000"/>
            </a:xfrm>
            <a:prstGeom prst="rect">
              <a:avLst/>
            </a:prstGeom>
            <a:solidFill>
              <a:srgbClr val="69A9B2"/>
            </a:solidFill>
          </p:spPr>
          <p:txBody>
            <a:bodyPr/>
            <a:lstStyle/>
            <a:p>
              <a:endParaRPr lang="en-US"/>
            </a:p>
          </p:txBody>
        </p:sp>
      </p:grpSp>
      <p:sp>
        <p:nvSpPr>
          <p:cNvPr id="7" name="TextBox 7"/>
          <p:cNvSpPr txBox="1"/>
          <p:nvPr/>
        </p:nvSpPr>
        <p:spPr>
          <a:xfrm>
            <a:off x="8327704" y="736536"/>
            <a:ext cx="9316633" cy="1473198"/>
          </a:xfrm>
          <a:prstGeom prst="rect">
            <a:avLst/>
          </a:prstGeom>
        </p:spPr>
        <p:txBody>
          <a:bodyPr lIns="0" tIns="0" rIns="0" bIns="0" rtlCol="0" anchor="t">
            <a:spAutoFit/>
          </a:bodyPr>
          <a:lstStyle/>
          <a:p>
            <a:pPr>
              <a:lnSpc>
                <a:spcPts val="5604"/>
              </a:lnSpc>
            </a:pPr>
            <a:r>
              <a:rPr lang="en-US" sz="5899" spc="176" dirty="0">
                <a:solidFill>
                  <a:srgbClr val="69A9B2"/>
                </a:solidFill>
                <a:latin typeface="Saira Bold"/>
              </a:rPr>
              <a:t>Steps to establishing a Budget/Spending Plan</a:t>
            </a:r>
          </a:p>
        </p:txBody>
      </p:sp>
      <p:sp>
        <p:nvSpPr>
          <p:cNvPr id="8" name="TextBox 8"/>
          <p:cNvSpPr txBox="1"/>
          <p:nvPr/>
        </p:nvSpPr>
        <p:spPr>
          <a:xfrm>
            <a:off x="8327704" y="3257484"/>
            <a:ext cx="7947058" cy="3693319"/>
          </a:xfrm>
          <a:prstGeom prst="rect">
            <a:avLst/>
          </a:prstGeom>
        </p:spPr>
        <p:txBody>
          <a:bodyPr lIns="0" tIns="0" rIns="0" bIns="0" rtlCol="0" anchor="t">
            <a:spAutoFit/>
          </a:bodyPr>
          <a:lstStyle/>
          <a:p>
            <a:pPr>
              <a:lnSpc>
                <a:spcPts val="4759"/>
              </a:lnSpc>
            </a:pPr>
            <a:r>
              <a:rPr lang="en-US" sz="3399" spc="169" dirty="0">
                <a:solidFill>
                  <a:srgbClr val="49403C"/>
                </a:solidFill>
                <a:latin typeface="Saira Medium Bold Italics"/>
              </a:rPr>
              <a:t>Step 1: Estimate your income</a:t>
            </a:r>
          </a:p>
          <a:p>
            <a:pPr marL="734059" lvl="1" indent="-367030">
              <a:lnSpc>
                <a:spcPts val="4759"/>
              </a:lnSpc>
              <a:buFont typeface="Arial"/>
              <a:buChar char="•"/>
            </a:pPr>
            <a:r>
              <a:rPr lang="en-US" sz="3399" spc="169" dirty="0">
                <a:solidFill>
                  <a:srgbClr val="49403C"/>
                </a:solidFill>
                <a:latin typeface="Saira Medium Italics"/>
              </a:rPr>
              <a:t>Salary</a:t>
            </a:r>
          </a:p>
          <a:p>
            <a:pPr marL="734059" lvl="1" indent="-367030">
              <a:lnSpc>
                <a:spcPts val="4759"/>
              </a:lnSpc>
              <a:buFont typeface="Arial"/>
              <a:buChar char="•"/>
            </a:pPr>
            <a:r>
              <a:rPr lang="en-US" sz="3399" spc="169" dirty="0">
                <a:solidFill>
                  <a:srgbClr val="49403C"/>
                </a:solidFill>
                <a:latin typeface="Saira Medium Italics"/>
              </a:rPr>
              <a:t>Child Support</a:t>
            </a:r>
          </a:p>
          <a:p>
            <a:pPr marL="734059" lvl="1" indent="-367030">
              <a:lnSpc>
                <a:spcPts val="4759"/>
              </a:lnSpc>
              <a:buFont typeface="Arial"/>
              <a:buChar char="•"/>
            </a:pPr>
            <a:r>
              <a:rPr lang="en-US" sz="3399" spc="169" dirty="0">
                <a:solidFill>
                  <a:srgbClr val="49403C"/>
                </a:solidFill>
                <a:latin typeface="Saira Medium Italics"/>
              </a:rPr>
              <a:t>Part-time job</a:t>
            </a:r>
          </a:p>
          <a:p>
            <a:pPr marL="734060" lvl="1" indent="-367030">
              <a:lnSpc>
                <a:spcPts val="4759"/>
              </a:lnSpc>
              <a:buFont typeface="Arial"/>
              <a:buChar char="•"/>
            </a:pPr>
            <a:r>
              <a:rPr lang="en-US" sz="3400" spc="170" dirty="0">
                <a:solidFill>
                  <a:srgbClr val="49403C"/>
                </a:solidFill>
                <a:latin typeface="Saira Medium Italics"/>
              </a:rPr>
              <a:t>Side Jobs ex: nails, hair, auto repairs</a:t>
            </a:r>
          </a:p>
        </p:txBody>
      </p:sp>
      <p:sp>
        <p:nvSpPr>
          <p:cNvPr id="9" name="TextBox 9"/>
          <p:cNvSpPr txBox="1"/>
          <p:nvPr/>
        </p:nvSpPr>
        <p:spPr>
          <a:xfrm>
            <a:off x="356419" y="5143500"/>
            <a:ext cx="3834581" cy="833562"/>
          </a:xfrm>
          <a:prstGeom prst="rect">
            <a:avLst/>
          </a:prstGeom>
        </p:spPr>
        <p:txBody>
          <a:bodyPr wrap="square" lIns="0" tIns="0" rIns="0" bIns="0" rtlCol="0" anchor="t">
            <a:spAutoFit/>
          </a:bodyPr>
          <a:lstStyle/>
          <a:p>
            <a:pPr algn="ctr">
              <a:lnSpc>
                <a:spcPts val="3180"/>
              </a:lnSpc>
            </a:pPr>
            <a:r>
              <a:rPr lang="en-US" sz="3000" spc="30" dirty="0">
                <a:solidFill>
                  <a:srgbClr val="FFEFD6"/>
                </a:solidFill>
                <a:latin typeface="Saira Light Bold"/>
              </a:rPr>
              <a:t>The key is to spend less than you make!!!</a:t>
            </a:r>
          </a:p>
        </p:txBody>
      </p:sp>
      <p:sp>
        <p:nvSpPr>
          <p:cNvPr id="10" name="TextBox 10"/>
          <p:cNvSpPr txBox="1"/>
          <p:nvPr/>
        </p:nvSpPr>
        <p:spPr>
          <a:xfrm>
            <a:off x="8247945" y="7287712"/>
            <a:ext cx="9396392" cy="2380615"/>
          </a:xfrm>
          <a:prstGeom prst="rect">
            <a:avLst/>
          </a:prstGeom>
        </p:spPr>
        <p:txBody>
          <a:bodyPr lIns="0" tIns="0" rIns="0" bIns="0" rtlCol="0" anchor="t">
            <a:spAutoFit/>
          </a:bodyPr>
          <a:lstStyle/>
          <a:p>
            <a:pPr>
              <a:lnSpc>
                <a:spcPts val="4759"/>
              </a:lnSpc>
            </a:pPr>
            <a:r>
              <a:rPr lang="en-US" sz="3399" spc="169">
                <a:solidFill>
                  <a:srgbClr val="49403C"/>
                </a:solidFill>
                <a:latin typeface="Saira Medium Bold Italics"/>
              </a:rPr>
              <a:t>Step 2: Identify your Expenses</a:t>
            </a:r>
          </a:p>
          <a:p>
            <a:pPr marL="734059" lvl="1" indent="-367030">
              <a:lnSpc>
                <a:spcPts val="4759"/>
              </a:lnSpc>
              <a:buFont typeface="Arial"/>
              <a:buChar char="•"/>
            </a:pPr>
            <a:r>
              <a:rPr lang="en-US" sz="3399" spc="169">
                <a:solidFill>
                  <a:srgbClr val="49403C"/>
                </a:solidFill>
                <a:latin typeface="Saira Medium Italics"/>
              </a:rPr>
              <a:t>Need a copy of your bank statements</a:t>
            </a:r>
          </a:p>
          <a:p>
            <a:pPr marL="734059" lvl="1" indent="-367030">
              <a:lnSpc>
                <a:spcPts val="4759"/>
              </a:lnSpc>
              <a:buFont typeface="Arial"/>
              <a:buChar char="•"/>
            </a:pPr>
            <a:r>
              <a:rPr lang="en-US" sz="3399" spc="169">
                <a:solidFill>
                  <a:srgbClr val="49403C"/>
                </a:solidFill>
                <a:latin typeface="Saira Medium Italics"/>
              </a:rPr>
              <a:t>Credit card statements</a:t>
            </a:r>
          </a:p>
          <a:p>
            <a:pPr marL="734060" lvl="1" indent="-367030">
              <a:lnSpc>
                <a:spcPts val="4759"/>
              </a:lnSpc>
              <a:buFont typeface="Arial"/>
              <a:buChar char="•"/>
            </a:pPr>
            <a:r>
              <a:rPr lang="en-US" sz="3400" spc="170">
                <a:solidFill>
                  <a:srgbClr val="49403C"/>
                </a:solidFill>
                <a:latin typeface="Saira Medium Italics"/>
              </a:rPr>
              <a:t>Cash receipts, etc...</a:t>
            </a:r>
          </a:p>
        </p:txBody>
      </p:sp>
      <p:sp>
        <p:nvSpPr>
          <p:cNvPr id="12" name="TextBox 11">
            <a:extLst>
              <a:ext uri="{FF2B5EF4-FFF2-40B4-BE49-F238E27FC236}">
                <a16:creationId xmlns:a16="http://schemas.microsoft.com/office/drawing/2014/main" id="{C83AFA09-2548-0A75-3566-AF8CF3F7AB24}"/>
              </a:ext>
            </a:extLst>
          </p:cNvPr>
          <p:cNvSpPr txBox="1"/>
          <p:nvPr/>
        </p:nvSpPr>
        <p:spPr>
          <a:xfrm>
            <a:off x="29861" y="759516"/>
            <a:ext cx="4963086" cy="1670329"/>
          </a:xfrm>
          <a:prstGeom prst="rect">
            <a:avLst/>
          </a:prstGeom>
          <a:noFill/>
        </p:spPr>
        <p:txBody>
          <a:bodyPr wrap="square">
            <a:spAutoFit/>
          </a:bodyPr>
          <a:lstStyle/>
          <a:p>
            <a:pPr algn="ctr">
              <a:lnSpc>
                <a:spcPts val="5874"/>
              </a:lnSpc>
            </a:pPr>
            <a:r>
              <a:rPr lang="en-US" sz="6600" dirty="0">
                <a:solidFill>
                  <a:srgbClr val="FFEFD6"/>
                </a:solidFill>
                <a:latin typeface="Saira Black Bold"/>
              </a:rPr>
              <a:t>Managing your money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60486" y="-3092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6" name="AutoShape 6"/>
          <p:cNvSpPr/>
          <p:nvPr/>
        </p:nvSpPr>
        <p:spPr>
          <a:xfrm>
            <a:off x="-320589" y="-309297"/>
            <a:ext cx="8181075" cy="10905593"/>
          </a:xfrm>
          <a:prstGeom prst="rect">
            <a:avLst/>
          </a:prstGeom>
          <a:solidFill>
            <a:srgbClr val="69A9B2"/>
          </a:solidFill>
        </p:spPr>
        <p:txBody>
          <a:bodyPr/>
          <a:lstStyle/>
          <a:p>
            <a:endParaRPr lang="en-US"/>
          </a:p>
        </p:txBody>
      </p:sp>
      <p:pic>
        <p:nvPicPr>
          <p:cNvPr id="7" name="Picture 7"/>
          <p:cNvPicPr>
            <a:picLocks noChangeAspect="1"/>
          </p:cNvPicPr>
          <p:nvPr/>
        </p:nvPicPr>
        <p:blipFill>
          <a:blip r:embed="rId3"/>
          <a:srcRect l="4930" r="4930"/>
          <a:stretch>
            <a:fillRect/>
          </a:stretch>
        </p:blipFill>
        <p:spPr>
          <a:xfrm>
            <a:off x="11587715" y="227233"/>
            <a:ext cx="5608742" cy="3655618"/>
          </a:xfrm>
          <a:prstGeom prst="rect">
            <a:avLst/>
          </a:prstGeom>
        </p:spPr>
      </p:pic>
      <p:pic>
        <p:nvPicPr>
          <p:cNvPr id="8" name="Picture 8"/>
          <p:cNvPicPr>
            <a:picLocks noChangeAspect="1"/>
          </p:cNvPicPr>
          <p:nvPr/>
        </p:nvPicPr>
        <p:blipFill>
          <a:blip r:embed="rId4"/>
          <a:srcRect l="16792" r="16792"/>
          <a:stretch>
            <a:fillRect/>
          </a:stretch>
        </p:blipFill>
        <p:spPr>
          <a:xfrm>
            <a:off x="1208153" y="421181"/>
            <a:ext cx="5490283" cy="3461669"/>
          </a:xfrm>
          <a:prstGeom prst="rect">
            <a:avLst/>
          </a:prstGeom>
        </p:spPr>
      </p:pic>
      <p:grpSp>
        <p:nvGrpSpPr>
          <p:cNvPr id="9" name="Group 9"/>
          <p:cNvGrpSpPr/>
          <p:nvPr/>
        </p:nvGrpSpPr>
        <p:grpSpPr>
          <a:xfrm>
            <a:off x="10602356" y="4769172"/>
            <a:ext cx="7327401" cy="4638466"/>
            <a:chOff x="0" y="0"/>
            <a:chExt cx="9769867" cy="6184622"/>
          </a:xfrm>
        </p:grpSpPr>
        <p:sp>
          <p:nvSpPr>
            <p:cNvPr id="10" name="TextBox 10"/>
            <p:cNvSpPr txBox="1"/>
            <p:nvPr/>
          </p:nvSpPr>
          <p:spPr>
            <a:xfrm>
              <a:off x="0" y="-28575"/>
              <a:ext cx="9769867" cy="1420495"/>
            </a:xfrm>
            <a:prstGeom prst="rect">
              <a:avLst/>
            </a:prstGeom>
          </p:spPr>
          <p:txBody>
            <a:bodyPr lIns="0" tIns="0" rIns="0" bIns="0" rtlCol="0" anchor="t">
              <a:spAutoFit/>
            </a:bodyPr>
            <a:lstStyle/>
            <a:p>
              <a:pPr>
                <a:lnSpc>
                  <a:spcPts val="4290"/>
                </a:lnSpc>
              </a:pPr>
              <a:r>
                <a:rPr lang="en-US" sz="3300" spc="99">
                  <a:solidFill>
                    <a:srgbClr val="49403C"/>
                  </a:solidFill>
                  <a:latin typeface="Saira Bold Bold"/>
                </a:rPr>
                <a:t>Step 4: Evaluate your budget and set goals</a:t>
              </a:r>
            </a:p>
          </p:txBody>
        </p:sp>
        <p:sp>
          <p:nvSpPr>
            <p:cNvPr id="11" name="TextBox 11"/>
            <p:cNvSpPr txBox="1"/>
            <p:nvPr/>
          </p:nvSpPr>
          <p:spPr>
            <a:xfrm>
              <a:off x="0" y="1843762"/>
              <a:ext cx="9769867" cy="4340860"/>
            </a:xfrm>
            <a:prstGeom prst="rect">
              <a:avLst/>
            </a:prstGeom>
          </p:spPr>
          <p:txBody>
            <a:bodyPr lIns="0" tIns="0" rIns="0" bIns="0" rtlCol="0" anchor="t">
              <a:spAutoFit/>
            </a:bodyPr>
            <a:lstStyle/>
            <a:p>
              <a:pPr marL="647700" lvl="1" indent="-323850">
                <a:lnSpc>
                  <a:spcPts val="3690"/>
                </a:lnSpc>
                <a:buFont typeface="Arial"/>
                <a:buChar char="•"/>
              </a:pPr>
              <a:r>
                <a:rPr lang="en-US" sz="3000" spc="30">
                  <a:solidFill>
                    <a:srgbClr val="49403C"/>
                  </a:solidFill>
                  <a:latin typeface="Saira Light Bold"/>
                </a:rPr>
                <a:t>How much are you currently paying in rent? </a:t>
              </a:r>
            </a:p>
            <a:p>
              <a:pPr marL="647700" lvl="1" indent="-323850">
                <a:lnSpc>
                  <a:spcPts val="3690"/>
                </a:lnSpc>
                <a:buFont typeface="Arial"/>
                <a:buChar char="•"/>
              </a:pPr>
              <a:r>
                <a:rPr lang="en-US" sz="3000" spc="30">
                  <a:solidFill>
                    <a:srgbClr val="49403C"/>
                  </a:solidFill>
                  <a:latin typeface="Saira Light Bold"/>
                </a:rPr>
                <a:t>What kind of things can you do to change?</a:t>
              </a:r>
            </a:p>
            <a:p>
              <a:pPr marL="647700" lvl="1" indent="-323850">
                <a:lnSpc>
                  <a:spcPts val="3690"/>
                </a:lnSpc>
                <a:buFont typeface="Arial"/>
                <a:buChar char="•"/>
              </a:pPr>
              <a:r>
                <a:rPr lang="en-US" sz="3000" spc="30">
                  <a:solidFill>
                    <a:srgbClr val="49403C"/>
                  </a:solidFill>
                  <a:latin typeface="Saira Light Bold"/>
                </a:rPr>
                <a:t>Future expenses? </a:t>
              </a:r>
            </a:p>
            <a:p>
              <a:pPr marL="647700" lvl="1" indent="-323850">
                <a:lnSpc>
                  <a:spcPts val="3690"/>
                </a:lnSpc>
                <a:buFont typeface="Arial"/>
                <a:buChar char="•"/>
              </a:pPr>
              <a:r>
                <a:rPr lang="en-US" sz="3000" spc="30">
                  <a:solidFill>
                    <a:srgbClr val="49403C"/>
                  </a:solidFill>
                  <a:latin typeface="Saira Light Bold"/>
                </a:rPr>
                <a:t>Emergency account (6-12 months)</a:t>
              </a:r>
            </a:p>
            <a:p>
              <a:pPr>
                <a:lnSpc>
                  <a:spcPts val="3690"/>
                </a:lnSpc>
              </a:pPr>
              <a:endParaRPr lang="en-US" sz="3000" spc="30">
                <a:solidFill>
                  <a:srgbClr val="49403C"/>
                </a:solidFill>
                <a:latin typeface="Saira Light Bold"/>
              </a:endParaRPr>
            </a:p>
          </p:txBody>
        </p:sp>
      </p:grpSp>
      <p:grpSp>
        <p:nvGrpSpPr>
          <p:cNvPr id="12" name="Group 12"/>
          <p:cNvGrpSpPr/>
          <p:nvPr/>
        </p:nvGrpSpPr>
        <p:grpSpPr>
          <a:xfrm>
            <a:off x="845819" y="5114925"/>
            <a:ext cx="6682059" cy="3898820"/>
            <a:chOff x="0" y="-38100"/>
            <a:chExt cx="8909411" cy="5198427"/>
          </a:xfrm>
        </p:grpSpPr>
        <p:sp>
          <p:nvSpPr>
            <p:cNvPr id="13" name="TextBox 13"/>
            <p:cNvSpPr txBox="1"/>
            <p:nvPr/>
          </p:nvSpPr>
          <p:spPr>
            <a:xfrm>
              <a:off x="0" y="-38100"/>
              <a:ext cx="8909411" cy="764540"/>
            </a:xfrm>
            <a:prstGeom prst="rect">
              <a:avLst/>
            </a:prstGeom>
          </p:spPr>
          <p:txBody>
            <a:bodyPr lIns="0" tIns="0" rIns="0" bIns="0" rtlCol="0" anchor="t">
              <a:spAutoFit/>
            </a:bodyPr>
            <a:lstStyle/>
            <a:p>
              <a:pPr>
                <a:lnSpc>
                  <a:spcPts val="4680"/>
                </a:lnSpc>
              </a:pPr>
              <a:r>
                <a:rPr lang="en-US" sz="3600" spc="107">
                  <a:solidFill>
                    <a:srgbClr val="FFEFD6"/>
                  </a:solidFill>
                  <a:latin typeface="Saira Bold"/>
                </a:rPr>
                <a:t>Step 3: Do the Math</a:t>
              </a:r>
            </a:p>
          </p:txBody>
        </p:sp>
        <p:sp>
          <p:nvSpPr>
            <p:cNvPr id="14" name="TextBox 14"/>
            <p:cNvSpPr txBox="1"/>
            <p:nvPr/>
          </p:nvSpPr>
          <p:spPr>
            <a:xfrm>
              <a:off x="0" y="1159232"/>
              <a:ext cx="8909411" cy="4001095"/>
            </a:xfrm>
            <a:prstGeom prst="rect">
              <a:avLst/>
            </a:prstGeom>
          </p:spPr>
          <p:txBody>
            <a:bodyPr lIns="0" tIns="0" rIns="0" bIns="0" rtlCol="0" anchor="t">
              <a:spAutoFit/>
            </a:bodyPr>
            <a:lstStyle/>
            <a:p>
              <a:pPr marL="647700" lvl="1" indent="-323850">
                <a:lnSpc>
                  <a:spcPts val="3870"/>
                </a:lnSpc>
                <a:buFont typeface="Arial"/>
                <a:buChar char="•"/>
              </a:pPr>
              <a:r>
                <a:rPr lang="en-US" sz="3000" spc="30" dirty="0">
                  <a:solidFill>
                    <a:srgbClr val="FFEFD6"/>
                  </a:solidFill>
                  <a:latin typeface="Saira Light Bold"/>
                </a:rPr>
                <a:t>Get everything in writing, is one of the best ways to make it real.</a:t>
              </a:r>
            </a:p>
            <a:p>
              <a:pPr marL="647700" lvl="1" indent="-323850">
                <a:lnSpc>
                  <a:spcPts val="3870"/>
                </a:lnSpc>
                <a:buFont typeface="Arial"/>
                <a:buChar char="•"/>
              </a:pPr>
              <a:r>
                <a:rPr lang="en-US" sz="3000" spc="30" dirty="0">
                  <a:solidFill>
                    <a:srgbClr val="FFEFD6"/>
                  </a:solidFill>
                  <a:latin typeface="Saira Light Bold"/>
                </a:rPr>
                <a:t>Find your spending leaks and Plug them! A tiny leak sinks big ships.</a:t>
              </a:r>
            </a:p>
            <a:p>
              <a:pPr marL="647700" lvl="1" indent="-323850">
                <a:lnSpc>
                  <a:spcPts val="3870"/>
                </a:lnSpc>
                <a:buFont typeface="Arial"/>
                <a:buChar char="•"/>
              </a:pPr>
              <a:r>
                <a:rPr lang="en-US" sz="3000" spc="30" dirty="0">
                  <a:solidFill>
                    <a:srgbClr val="FFEFD6"/>
                  </a:solidFill>
                  <a:latin typeface="Saira Light Bold"/>
                </a:rPr>
                <a:t>Stick with it.</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1793577"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7" name="Group 7"/>
          <p:cNvGrpSpPr/>
          <p:nvPr/>
        </p:nvGrpSpPr>
        <p:grpSpPr>
          <a:xfrm>
            <a:off x="9372600" y="3390224"/>
            <a:ext cx="8915400" cy="3884143"/>
            <a:chOff x="-3754337" y="104775"/>
            <a:chExt cx="11887199" cy="5178857"/>
          </a:xfrm>
        </p:grpSpPr>
        <p:sp>
          <p:nvSpPr>
            <p:cNvPr id="8" name="TextBox 8"/>
            <p:cNvSpPr txBox="1"/>
            <p:nvPr/>
          </p:nvSpPr>
          <p:spPr>
            <a:xfrm>
              <a:off x="-2738336" y="104775"/>
              <a:ext cx="9772663" cy="956672"/>
            </a:xfrm>
            <a:prstGeom prst="rect">
              <a:avLst/>
            </a:prstGeom>
          </p:spPr>
          <p:txBody>
            <a:bodyPr wrap="square" lIns="0" tIns="0" rIns="0" bIns="0" rtlCol="0" anchor="t">
              <a:spAutoFit/>
            </a:bodyPr>
            <a:lstStyle/>
            <a:p>
              <a:pPr algn="ctr">
                <a:lnSpc>
                  <a:spcPts val="5346"/>
                </a:lnSpc>
              </a:pPr>
              <a:endParaRPr lang="en-US" sz="5400" spc="162" dirty="0">
                <a:solidFill>
                  <a:srgbClr val="49403C"/>
                </a:solidFill>
                <a:latin typeface="Saira Black"/>
              </a:endParaRPr>
            </a:p>
          </p:txBody>
        </p:sp>
        <p:sp>
          <p:nvSpPr>
            <p:cNvPr id="9" name="TextBox 9"/>
            <p:cNvSpPr txBox="1"/>
            <p:nvPr/>
          </p:nvSpPr>
          <p:spPr>
            <a:xfrm>
              <a:off x="-3754337" y="4694153"/>
              <a:ext cx="11887199" cy="589479"/>
            </a:xfrm>
            <a:prstGeom prst="rect">
              <a:avLst/>
            </a:prstGeom>
          </p:spPr>
          <p:txBody>
            <a:bodyPr wrap="square" lIns="0" tIns="0" rIns="0" bIns="0" rtlCol="0" anchor="t">
              <a:spAutoFit/>
            </a:bodyPr>
            <a:lstStyle/>
            <a:p>
              <a:pPr algn="ctr">
                <a:lnSpc>
                  <a:spcPts val="3365"/>
                </a:lnSpc>
              </a:pPr>
              <a:r>
                <a:rPr lang="en-US" sz="3400" spc="170" dirty="0">
                  <a:solidFill>
                    <a:srgbClr val="49403C"/>
                  </a:solidFill>
                  <a:latin typeface="Saira Medium Italics"/>
                </a:rPr>
                <a:t>Smart strategies that work!</a:t>
              </a:r>
            </a:p>
          </p:txBody>
        </p:sp>
      </p:grpSp>
      <p:grpSp>
        <p:nvGrpSpPr>
          <p:cNvPr id="12" name="Group 12"/>
          <p:cNvGrpSpPr/>
          <p:nvPr/>
        </p:nvGrpSpPr>
        <p:grpSpPr>
          <a:xfrm rot="-5400000">
            <a:off x="1480218" y="4983286"/>
            <a:ext cx="2567029" cy="10905593"/>
            <a:chOff x="0" y="0"/>
            <a:chExt cx="3422705" cy="14540791"/>
          </a:xfrm>
        </p:grpSpPr>
        <p:sp>
          <p:nvSpPr>
            <p:cNvPr id="13" name="AutoShape 13"/>
            <p:cNvSpPr/>
            <p:nvPr/>
          </p:nvSpPr>
          <p:spPr>
            <a:xfrm>
              <a:off x="0" y="0"/>
              <a:ext cx="1140902" cy="14540791"/>
            </a:xfrm>
            <a:prstGeom prst="rect">
              <a:avLst/>
            </a:prstGeom>
            <a:solidFill>
              <a:srgbClr val="69A9B2">
                <a:alpha val="69804"/>
              </a:srgbClr>
            </a:solidFill>
          </p:spPr>
          <p:txBody>
            <a:bodyPr/>
            <a:lstStyle/>
            <a:p>
              <a:endParaRPr lang="en-US"/>
            </a:p>
          </p:txBody>
        </p:sp>
        <p:sp>
          <p:nvSpPr>
            <p:cNvPr id="14" name="AutoShape 1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5" name="AutoShape 1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9" name="Rectangle 18"/>
          <p:cNvSpPr/>
          <p:nvPr/>
        </p:nvSpPr>
        <p:spPr>
          <a:xfrm>
            <a:off x="4572000" y="2981370"/>
            <a:ext cx="4114800" cy="5170646"/>
          </a:xfrm>
          <a:prstGeom prst="rect">
            <a:avLst/>
          </a:prstGeom>
        </p:spPr>
        <p:txBody>
          <a:bodyPr wrap="square">
            <a:spAutoFit/>
          </a:bodyPr>
          <a:lstStyle/>
          <a:p>
            <a:pPr>
              <a:lnSpc>
                <a:spcPts val="3322"/>
              </a:lnSpc>
            </a:pPr>
            <a:endParaRPr lang="en-US" sz="2800" spc="143" dirty="0">
              <a:solidFill>
                <a:srgbClr val="FF0000"/>
              </a:solidFill>
              <a:latin typeface="Saira Medium Italics"/>
            </a:endParaRPr>
          </a:p>
          <a:p>
            <a:pPr>
              <a:lnSpc>
                <a:spcPts val="3322"/>
              </a:lnSpc>
            </a:pPr>
            <a:r>
              <a:rPr lang="en-US" sz="2800" spc="143" dirty="0">
                <a:solidFill>
                  <a:srgbClr val="FF0000"/>
                </a:solidFill>
                <a:latin typeface="Saira Medium Italics"/>
              </a:rPr>
              <a:t>Wants: something that can improve your quality of life.</a:t>
            </a:r>
          </a:p>
          <a:p>
            <a:pPr>
              <a:lnSpc>
                <a:spcPts val="3322"/>
              </a:lnSpc>
            </a:pPr>
            <a:endParaRPr lang="en-US" spc="143" dirty="0">
              <a:solidFill>
                <a:srgbClr val="49403C"/>
              </a:solidFill>
              <a:latin typeface="Saira Medium Italics"/>
            </a:endParaRPr>
          </a:p>
          <a:p>
            <a:pPr marL="457200" indent="-457200">
              <a:lnSpc>
                <a:spcPts val="3322"/>
              </a:lnSpc>
              <a:buFont typeface="Arial" panose="020B0604020202020204" pitchFamily="34" charset="0"/>
              <a:buChar char="•"/>
            </a:pPr>
            <a:r>
              <a:rPr lang="en-US" sz="2800" spc="143" dirty="0">
                <a:solidFill>
                  <a:srgbClr val="49403C"/>
                </a:solidFill>
                <a:latin typeface="Saira Medium Italics"/>
              </a:rPr>
              <a:t>Eating out</a:t>
            </a:r>
          </a:p>
          <a:p>
            <a:pPr marL="457200" indent="-457200">
              <a:lnSpc>
                <a:spcPts val="3322"/>
              </a:lnSpc>
              <a:buFont typeface="Arial" panose="020B0604020202020204" pitchFamily="34" charset="0"/>
              <a:buChar char="•"/>
            </a:pPr>
            <a:r>
              <a:rPr lang="en-US" sz="2800" spc="143" dirty="0">
                <a:solidFill>
                  <a:srgbClr val="49403C"/>
                </a:solidFill>
                <a:latin typeface="Saira Medium Italics"/>
              </a:rPr>
              <a:t>Shopping</a:t>
            </a:r>
          </a:p>
          <a:p>
            <a:pPr marL="457200" indent="-457200">
              <a:lnSpc>
                <a:spcPts val="3322"/>
              </a:lnSpc>
              <a:buFont typeface="Arial" panose="020B0604020202020204" pitchFamily="34" charset="0"/>
              <a:buChar char="•"/>
            </a:pPr>
            <a:r>
              <a:rPr lang="en-US" sz="2800" spc="143" dirty="0">
                <a:solidFill>
                  <a:srgbClr val="49403C"/>
                </a:solidFill>
                <a:latin typeface="Saira Medium Italics"/>
              </a:rPr>
              <a:t>Hair and Nails</a:t>
            </a:r>
          </a:p>
          <a:p>
            <a:pPr marL="457200" indent="-457200">
              <a:lnSpc>
                <a:spcPts val="3322"/>
              </a:lnSpc>
              <a:buFont typeface="Arial" panose="020B0604020202020204" pitchFamily="34" charset="0"/>
              <a:buChar char="•"/>
            </a:pPr>
            <a:r>
              <a:rPr lang="en-US" sz="2800" spc="143" dirty="0">
                <a:solidFill>
                  <a:srgbClr val="49403C"/>
                </a:solidFill>
                <a:latin typeface="Saira Medium Italics"/>
              </a:rPr>
              <a:t>Online games</a:t>
            </a:r>
          </a:p>
          <a:p>
            <a:pPr marL="457200" indent="-457200">
              <a:lnSpc>
                <a:spcPts val="3322"/>
              </a:lnSpc>
              <a:buFont typeface="Arial" panose="020B0604020202020204" pitchFamily="34" charset="0"/>
              <a:buChar char="•"/>
            </a:pPr>
            <a:r>
              <a:rPr lang="en-US" sz="2800" spc="143" dirty="0">
                <a:solidFill>
                  <a:srgbClr val="49403C"/>
                </a:solidFill>
                <a:latin typeface="Saira Medium Italics"/>
              </a:rPr>
              <a:t>Tattoos</a:t>
            </a:r>
          </a:p>
          <a:p>
            <a:pPr marL="457200" indent="-457200">
              <a:lnSpc>
                <a:spcPts val="3322"/>
              </a:lnSpc>
              <a:buFont typeface="Arial" panose="020B0604020202020204" pitchFamily="34" charset="0"/>
              <a:buChar char="•"/>
            </a:pPr>
            <a:r>
              <a:rPr lang="en-US" sz="2800" spc="143" dirty="0">
                <a:solidFill>
                  <a:srgbClr val="49403C"/>
                </a:solidFill>
                <a:latin typeface="Saira Medium Italics"/>
              </a:rPr>
              <a:t>Entertainment</a:t>
            </a:r>
          </a:p>
          <a:p>
            <a:pPr>
              <a:lnSpc>
                <a:spcPts val="3322"/>
              </a:lnSpc>
            </a:pPr>
            <a:endParaRPr lang="en-US" spc="143" dirty="0">
              <a:solidFill>
                <a:srgbClr val="49403C"/>
              </a:solidFill>
              <a:latin typeface="Saira Medium Italics"/>
            </a:endParaRPr>
          </a:p>
        </p:txBody>
      </p:sp>
      <p:sp>
        <p:nvSpPr>
          <p:cNvPr id="21" name="Rectangle 20"/>
          <p:cNvSpPr/>
          <p:nvPr/>
        </p:nvSpPr>
        <p:spPr>
          <a:xfrm>
            <a:off x="457201" y="2911682"/>
            <a:ext cx="3962400" cy="5324535"/>
          </a:xfrm>
          <a:prstGeom prst="rect">
            <a:avLst/>
          </a:prstGeom>
        </p:spPr>
        <p:txBody>
          <a:bodyPr wrap="square">
            <a:spAutoFit/>
          </a:bodyPr>
          <a:lstStyle/>
          <a:p>
            <a:pPr>
              <a:lnSpc>
                <a:spcPts val="3351"/>
              </a:lnSpc>
            </a:pPr>
            <a:endParaRPr lang="en-US" sz="2800" spc="143" dirty="0">
              <a:solidFill>
                <a:srgbClr val="FF0000"/>
              </a:solidFill>
              <a:latin typeface="Saira Medium Bold Italics"/>
            </a:endParaRPr>
          </a:p>
          <a:p>
            <a:pPr>
              <a:lnSpc>
                <a:spcPts val="3351"/>
              </a:lnSpc>
            </a:pPr>
            <a:r>
              <a:rPr lang="en-US" sz="2800" spc="143" dirty="0">
                <a:solidFill>
                  <a:srgbClr val="FF0000"/>
                </a:solidFill>
                <a:latin typeface="Saira Medium Bold Italics"/>
              </a:rPr>
              <a:t>Needs: something necessary to live and function.</a:t>
            </a:r>
          </a:p>
          <a:p>
            <a:pPr>
              <a:lnSpc>
                <a:spcPts val="3351"/>
              </a:lnSpc>
            </a:pPr>
            <a:endParaRPr lang="en-US" sz="2800" spc="143" dirty="0">
              <a:solidFill>
                <a:srgbClr val="49403C"/>
              </a:solidFill>
              <a:latin typeface="Saira Medium Bold Italics"/>
            </a:endParaRPr>
          </a:p>
          <a:p>
            <a:pPr marL="457200" indent="-457200">
              <a:lnSpc>
                <a:spcPts val="3351"/>
              </a:lnSpc>
              <a:buFont typeface="Arial" panose="020B0604020202020204" pitchFamily="34" charset="0"/>
              <a:buChar char="•"/>
            </a:pPr>
            <a:r>
              <a:rPr lang="en-US" sz="2800" spc="143" dirty="0">
                <a:solidFill>
                  <a:srgbClr val="49403C"/>
                </a:solidFill>
                <a:latin typeface="Saira Medium Bold Italics"/>
              </a:rPr>
              <a:t>Shelter-rent/house payment</a:t>
            </a:r>
          </a:p>
          <a:p>
            <a:pPr marL="457200" indent="-457200">
              <a:lnSpc>
                <a:spcPts val="3351"/>
              </a:lnSpc>
              <a:buFont typeface="Arial" panose="020B0604020202020204" pitchFamily="34" charset="0"/>
              <a:buChar char="•"/>
            </a:pPr>
            <a:r>
              <a:rPr lang="en-US" sz="2800" spc="143" dirty="0">
                <a:solidFill>
                  <a:srgbClr val="49403C"/>
                </a:solidFill>
                <a:latin typeface="Saira Medium Bold Italics"/>
              </a:rPr>
              <a:t>Water-to live</a:t>
            </a:r>
          </a:p>
          <a:p>
            <a:pPr marL="457200" indent="-457200">
              <a:lnSpc>
                <a:spcPts val="3351"/>
              </a:lnSpc>
              <a:buFont typeface="Arial" panose="020B0604020202020204" pitchFamily="34" charset="0"/>
              <a:buChar char="•"/>
            </a:pPr>
            <a:r>
              <a:rPr lang="en-US" sz="2800" spc="143" dirty="0">
                <a:solidFill>
                  <a:srgbClr val="49403C"/>
                </a:solidFill>
                <a:latin typeface="Saira Medium Bold Italics"/>
              </a:rPr>
              <a:t>Electricity-to stay cool or warm</a:t>
            </a:r>
          </a:p>
          <a:p>
            <a:pPr marL="457200" indent="-457200">
              <a:lnSpc>
                <a:spcPts val="3351"/>
              </a:lnSpc>
              <a:buFont typeface="Arial" panose="020B0604020202020204" pitchFamily="34" charset="0"/>
              <a:buChar char="•"/>
            </a:pPr>
            <a:r>
              <a:rPr lang="en-US" sz="2800" spc="143" dirty="0">
                <a:solidFill>
                  <a:srgbClr val="49403C"/>
                </a:solidFill>
                <a:latin typeface="Saira Medium Bold Italics"/>
              </a:rPr>
              <a:t>Food-to live</a:t>
            </a:r>
          </a:p>
          <a:p>
            <a:pPr marL="457200" indent="-457200">
              <a:lnSpc>
                <a:spcPts val="3351"/>
              </a:lnSpc>
              <a:buFont typeface="Arial" panose="020B0604020202020204" pitchFamily="34" charset="0"/>
              <a:buChar char="•"/>
            </a:pPr>
            <a:r>
              <a:rPr lang="en-US" sz="2800" spc="143" dirty="0">
                <a:solidFill>
                  <a:srgbClr val="49403C"/>
                </a:solidFill>
                <a:latin typeface="Saira Medium Bold Italics"/>
              </a:rPr>
              <a:t>Car-to go to work</a:t>
            </a:r>
            <a:endParaRPr lang="en-US" sz="2800" spc="143" dirty="0">
              <a:solidFill>
                <a:srgbClr val="49403C"/>
              </a:solidFill>
              <a:latin typeface="Saira Medium Italics"/>
            </a:endParaRPr>
          </a:p>
        </p:txBody>
      </p:sp>
      <p:cxnSp>
        <p:nvCxnSpPr>
          <p:cNvPr id="24" name="Straight Connector 23"/>
          <p:cNvCxnSpPr/>
          <p:nvPr/>
        </p:nvCxnSpPr>
        <p:spPr>
          <a:xfrm>
            <a:off x="914400" y="2781300"/>
            <a:ext cx="61722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19601" y="2781300"/>
            <a:ext cx="0" cy="750570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10399567" y="2932734"/>
            <a:ext cx="6324600" cy="2642214"/>
          </a:xfrm>
          <a:prstGeom prst="rect">
            <a:avLst/>
          </a:prstGeom>
        </p:spPr>
      </p:pic>
      <p:sp>
        <p:nvSpPr>
          <p:cNvPr id="11" name="TextBox 10">
            <a:extLst>
              <a:ext uri="{FF2B5EF4-FFF2-40B4-BE49-F238E27FC236}">
                <a16:creationId xmlns:a16="http://schemas.microsoft.com/office/drawing/2014/main" id="{9413DB68-BC27-F74A-6AC0-359D146583FA}"/>
              </a:ext>
            </a:extLst>
          </p:cNvPr>
          <p:cNvSpPr txBox="1"/>
          <p:nvPr/>
        </p:nvSpPr>
        <p:spPr>
          <a:xfrm>
            <a:off x="2623704" y="5495949"/>
            <a:ext cx="10609118" cy="729046"/>
          </a:xfrm>
          <a:prstGeom prst="rect">
            <a:avLst/>
          </a:prstGeom>
          <a:noFill/>
        </p:spPr>
        <p:txBody>
          <a:bodyPr wrap="square">
            <a:spAutoFit/>
          </a:bodyPr>
          <a:lstStyle/>
          <a:p>
            <a:pPr algn="ctr">
              <a:lnSpc>
                <a:spcPts val="5874"/>
              </a:lnSpc>
            </a:pPr>
            <a:r>
              <a:rPr lang="en-US" sz="1800" dirty="0">
                <a:solidFill>
                  <a:srgbClr val="FFEFD6"/>
                </a:solidFill>
                <a:latin typeface="Saira Black Bold"/>
              </a:rPr>
              <a:t>Where should your money go?</a:t>
            </a:r>
          </a:p>
        </p:txBody>
      </p:sp>
      <p:sp>
        <p:nvSpPr>
          <p:cNvPr id="18" name="TextBox 17">
            <a:extLst>
              <a:ext uri="{FF2B5EF4-FFF2-40B4-BE49-F238E27FC236}">
                <a16:creationId xmlns:a16="http://schemas.microsoft.com/office/drawing/2014/main" id="{8654C5EA-BC3F-0B22-59A8-81E3E5EC0C18}"/>
              </a:ext>
            </a:extLst>
          </p:cNvPr>
          <p:cNvSpPr txBox="1"/>
          <p:nvPr/>
        </p:nvSpPr>
        <p:spPr>
          <a:xfrm>
            <a:off x="1" y="571503"/>
            <a:ext cx="7624294" cy="2169184"/>
          </a:xfrm>
          <a:prstGeom prst="rect">
            <a:avLst/>
          </a:prstGeom>
          <a:noFill/>
        </p:spPr>
        <p:txBody>
          <a:bodyPr wrap="square">
            <a:spAutoFit/>
          </a:bodyPr>
          <a:lstStyle/>
          <a:p>
            <a:pPr marL="0" marR="0" lvl="0" indent="0" algn="ctr" defTabSz="914400" rtl="0" eaLnBrk="1" fontAlgn="auto" latinLnBrk="0" hangingPunct="1">
              <a:lnSpc>
                <a:spcPts val="5346"/>
              </a:lnSpc>
              <a:spcBef>
                <a:spcPts val="0"/>
              </a:spcBef>
              <a:spcAft>
                <a:spcPts val="0"/>
              </a:spcAft>
              <a:buClrTx/>
              <a:buSzTx/>
              <a:buFontTx/>
              <a:buNone/>
              <a:tabLst/>
              <a:defRPr/>
            </a:pPr>
            <a:r>
              <a:rPr kumimoji="0" lang="en-US" sz="5400" b="0" i="0" u="none" strike="noStrike" kern="1200" cap="none" spc="162" normalizeH="0" baseline="0" noProof="0" dirty="0">
                <a:ln>
                  <a:noFill/>
                </a:ln>
                <a:solidFill>
                  <a:srgbClr val="49403C"/>
                </a:solidFill>
                <a:effectLst/>
                <a:uLnTx/>
                <a:uFillTx/>
                <a:latin typeface="Saira Black"/>
                <a:ea typeface="+mn-ea"/>
                <a:cs typeface="+mn-cs"/>
              </a:rPr>
              <a:t>IDENTIFY YOUR NEEDS VS. YOUR WANTS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 y="3410773"/>
            <a:ext cx="9753600" cy="5164875"/>
          </a:xfrm>
          <a:prstGeom prst="rect">
            <a:avLst/>
          </a:prstGeom>
        </p:spPr>
        <p:txBody>
          <a:bodyPr wrap="square" lIns="0" tIns="0" rIns="0" bIns="0" rtlCol="0" anchor="t">
            <a:spAutoFit/>
          </a:bodyPr>
          <a:lstStyle/>
          <a:p>
            <a:pPr marL="647700" lvl="1" indent="-323850">
              <a:lnSpc>
                <a:spcPts val="4530"/>
              </a:lnSpc>
              <a:buFont typeface="Arial"/>
              <a:buChar char="•"/>
            </a:pPr>
            <a:r>
              <a:rPr lang="en-US" sz="3000" spc="30" dirty="0">
                <a:solidFill>
                  <a:srgbClr val="49403C"/>
                </a:solidFill>
                <a:latin typeface="Saira Light Bold"/>
              </a:rPr>
              <a:t>Determine what is the goal for the money.</a:t>
            </a:r>
          </a:p>
          <a:p>
            <a:pPr marL="1295400" lvl="2" indent="-431800">
              <a:lnSpc>
                <a:spcPts val="4530"/>
              </a:lnSpc>
              <a:buFont typeface="Arial"/>
              <a:buChar char="⚬"/>
            </a:pPr>
            <a:r>
              <a:rPr lang="en-US" sz="3000" spc="30" dirty="0">
                <a:solidFill>
                  <a:srgbClr val="49403C"/>
                </a:solidFill>
                <a:latin typeface="Saira Light Bold"/>
              </a:rPr>
              <a:t>House fund? </a:t>
            </a:r>
          </a:p>
          <a:p>
            <a:pPr marL="1295400" lvl="2" indent="-431800">
              <a:lnSpc>
                <a:spcPts val="4530"/>
              </a:lnSpc>
              <a:buFont typeface="Arial"/>
              <a:buChar char="⚬"/>
            </a:pPr>
            <a:r>
              <a:rPr lang="en-US" sz="3000" spc="30" dirty="0">
                <a:solidFill>
                  <a:srgbClr val="49403C"/>
                </a:solidFill>
                <a:latin typeface="Saira Light Bold"/>
              </a:rPr>
              <a:t>Christmas fund? </a:t>
            </a:r>
          </a:p>
          <a:p>
            <a:pPr marL="1295400" lvl="2" indent="-431800">
              <a:lnSpc>
                <a:spcPts val="4530"/>
              </a:lnSpc>
              <a:buFont typeface="Arial"/>
              <a:buChar char="⚬"/>
            </a:pPr>
            <a:r>
              <a:rPr lang="en-US" sz="3000" spc="30" dirty="0">
                <a:solidFill>
                  <a:srgbClr val="49403C"/>
                </a:solidFill>
                <a:latin typeface="Saira Light Bold"/>
              </a:rPr>
              <a:t>Birthday fund?  </a:t>
            </a:r>
          </a:p>
          <a:p>
            <a:pPr marL="647700" lvl="1" indent="-323850">
              <a:lnSpc>
                <a:spcPts val="4530"/>
              </a:lnSpc>
              <a:buFont typeface="Arial"/>
              <a:buChar char="•"/>
            </a:pPr>
            <a:r>
              <a:rPr lang="en-US" sz="3000" spc="30" dirty="0">
                <a:solidFill>
                  <a:srgbClr val="49403C"/>
                </a:solidFill>
                <a:latin typeface="Saira Light"/>
              </a:rPr>
              <a:t>W</a:t>
            </a:r>
            <a:r>
              <a:rPr lang="en-US" sz="3000" spc="30" dirty="0">
                <a:solidFill>
                  <a:srgbClr val="49403C"/>
                </a:solidFill>
                <a:latin typeface="Saira Light Bold"/>
              </a:rPr>
              <a:t>hat barriers might keep you from reaching your goals?</a:t>
            </a:r>
          </a:p>
          <a:p>
            <a:pPr marL="647700" lvl="1" indent="-323850">
              <a:lnSpc>
                <a:spcPts val="4530"/>
              </a:lnSpc>
              <a:buFont typeface="Arial"/>
              <a:buChar char="•"/>
            </a:pPr>
            <a:r>
              <a:rPr lang="en-US" sz="3000" spc="30" dirty="0">
                <a:solidFill>
                  <a:srgbClr val="49403C"/>
                </a:solidFill>
                <a:latin typeface="Saira Light Bold"/>
              </a:rPr>
              <a:t> Take control of your life and your spending, no one is going to do it for you!</a:t>
            </a:r>
          </a:p>
          <a:p>
            <a:pPr>
              <a:lnSpc>
                <a:spcPts val="4500"/>
              </a:lnSpc>
            </a:pPr>
            <a:endParaRPr lang="en-US" sz="3000" spc="30" dirty="0">
              <a:solidFill>
                <a:srgbClr val="49403C"/>
              </a:solidFill>
              <a:latin typeface="Saira Light Bold"/>
            </a:endParaRPr>
          </a:p>
        </p:txBody>
      </p:sp>
      <p:grpSp>
        <p:nvGrpSpPr>
          <p:cNvPr id="5" name="Group 5"/>
          <p:cNvGrpSpPr/>
          <p:nvPr/>
        </p:nvGrpSpPr>
        <p:grpSpPr>
          <a:xfrm rot="5400000">
            <a:off x="14844746" y="3550689"/>
            <a:ext cx="2567029" cy="10905593"/>
            <a:chOff x="0" y="0"/>
            <a:chExt cx="3422705" cy="14540791"/>
          </a:xfrm>
        </p:grpSpPr>
        <p:sp>
          <p:nvSpPr>
            <p:cNvPr id="6" name="AutoShape 6"/>
            <p:cNvSpPr/>
            <p:nvPr/>
          </p:nvSpPr>
          <p:spPr>
            <a:xfrm>
              <a:off x="0" y="0"/>
              <a:ext cx="1140902" cy="14540791"/>
            </a:xfrm>
            <a:prstGeom prst="rect">
              <a:avLst/>
            </a:prstGeom>
            <a:solidFill>
              <a:srgbClr val="69A9B2">
                <a:alpha val="69804"/>
              </a:srgbClr>
            </a:solidFill>
          </p:spPr>
          <p:txBody>
            <a:bodyPr/>
            <a:lstStyle/>
            <a:p>
              <a:endParaRPr lang="en-US"/>
            </a:p>
          </p:txBody>
        </p:sp>
        <p:sp>
          <p:nvSpPr>
            <p:cNvPr id="7" name="AutoShape 7"/>
            <p:cNvSpPr/>
            <p:nvPr/>
          </p:nvSpPr>
          <p:spPr>
            <a:xfrm>
              <a:off x="1140902" y="0"/>
              <a:ext cx="1140902" cy="14540791"/>
            </a:xfrm>
            <a:prstGeom prst="rect">
              <a:avLst/>
            </a:prstGeom>
            <a:solidFill>
              <a:srgbClr val="69A9B2">
                <a:alpha val="40000"/>
              </a:srgbClr>
            </a:solidFill>
          </p:spPr>
          <p:txBody>
            <a:bodyPr/>
            <a:lstStyle/>
            <a:p>
              <a:endParaRPr lang="en-US"/>
            </a:p>
          </p:txBody>
        </p:sp>
        <p:sp>
          <p:nvSpPr>
            <p:cNvPr id="8" name="AutoShape 8"/>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9" name="Picture 8"/>
          <p:cNvPicPr>
            <a:picLocks noChangeAspect="1"/>
          </p:cNvPicPr>
          <p:nvPr/>
        </p:nvPicPr>
        <p:blipFill>
          <a:blip r:embed="rId3"/>
          <a:stretch>
            <a:fillRect/>
          </a:stretch>
        </p:blipFill>
        <p:spPr>
          <a:xfrm>
            <a:off x="9982200" y="1104900"/>
            <a:ext cx="8305799" cy="6400800"/>
          </a:xfrm>
          <a:prstGeom prst="rect">
            <a:avLst/>
          </a:prstGeom>
        </p:spPr>
      </p:pic>
      <p:sp>
        <p:nvSpPr>
          <p:cNvPr id="10" name="TextBox 9">
            <a:extLst>
              <a:ext uri="{FF2B5EF4-FFF2-40B4-BE49-F238E27FC236}">
                <a16:creationId xmlns:a16="http://schemas.microsoft.com/office/drawing/2014/main" id="{919D6E9E-187C-BE7C-A51B-EC45B82BF2E0}"/>
              </a:ext>
            </a:extLst>
          </p:cNvPr>
          <p:cNvSpPr txBox="1"/>
          <p:nvPr/>
        </p:nvSpPr>
        <p:spPr>
          <a:xfrm>
            <a:off x="-1143000" y="419100"/>
            <a:ext cx="10439400" cy="2246769"/>
          </a:xfrm>
          <a:prstGeom prst="rect">
            <a:avLst/>
          </a:prstGeom>
          <a:noFill/>
        </p:spPr>
        <p:txBody>
          <a:bodyPr wrap="square">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7000" b="0" i="0" u="none" strike="noStrike" kern="1200" cap="none" spc="210" normalizeH="0" baseline="0" noProof="0" dirty="0">
                <a:ln>
                  <a:noFill/>
                </a:ln>
                <a:solidFill>
                  <a:srgbClr val="49403C"/>
                </a:solidFill>
                <a:effectLst/>
                <a:uLnTx/>
                <a:uFillTx/>
                <a:latin typeface="Saira Black"/>
                <a:ea typeface="+mn-ea"/>
                <a:cs typeface="+mn-cs"/>
              </a:rPr>
              <a:t>SIMPLE SAVINGS STRATEGIES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3353231">
            <a:off x="147379" y="-11970012"/>
            <a:ext cx="8653142" cy="21167995"/>
          </a:xfrm>
          <a:prstGeom prst="rect">
            <a:avLst/>
          </a:prstGeom>
          <a:solidFill>
            <a:srgbClr val="69A9B2"/>
          </a:solidFill>
        </p:spPr>
        <p:txBody>
          <a:bodyPr/>
          <a:lstStyle/>
          <a:p>
            <a:endParaRPr lang="en-US"/>
          </a:p>
        </p:txBody>
      </p:sp>
      <p:sp>
        <p:nvSpPr>
          <p:cNvPr id="3" name="AutoShape 3"/>
          <p:cNvSpPr/>
          <p:nvPr/>
        </p:nvSpPr>
        <p:spPr>
          <a:xfrm rot="3353231">
            <a:off x="6781793" y="-7579026"/>
            <a:ext cx="855676" cy="20131107"/>
          </a:xfrm>
          <a:prstGeom prst="rect">
            <a:avLst/>
          </a:prstGeom>
          <a:solidFill>
            <a:srgbClr val="69A9B2">
              <a:alpha val="40000"/>
            </a:srgbClr>
          </a:solidFill>
        </p:spPr>
        <p:txBody>
          <a:bodyPr/>
          <a:lstStyle/>
          <a:p>
            <a:endParaRPr lang="en-US"/>
          </a:p>
        </p:txBody>
      </p:sp>
      <p:sp>
        <p:nvSpPr>
          <p:cNvPr id="4" name="AutoShape 4"/>
          <p:cNvSpPr/>
          <p:nvPr/>
        </p:nvSpPr>
        <p:spPr>
          <a:xfrm rot="3353231">
            <a:off x="7722325" y="-7882808"/>
            <a:ext cx="855676" cy="21514528"/>
          </a:xfrm>
          <a:prstGeom prst="rect">
            <a:avLst/>
          </a:prstGeom>
          <a:solidFill>
            <a:srgbClr val="69A9B2">
              <a:alpha val="9804"/>
            </a:srgbClr>
          </a:solidFill>
        </p:spPr>
        <p:txBody>
          <a:bodyPr/>
          <a:lstStyle/>
          <a:p>
            <a:endParaRPr lang="en-US"/>
          </a:p>
        </p:txBody>
      </p:sp>
      <p:pic>
        <p:nvPicPr>
          <p:cNvPr id="5" name="Picture 5"/>
          <p:cNvPicPr>
            <a:picLocks noChangeAspect="1"/>
          </p:cNvPicPr>
          <p:nvPr/>
        </p:nvPicPr>
        <p:blipFill>
          <a:blip r:embed="rId3">
            <a:alphaModFix amt="79000"/>
          </a:blip>
          <a:srcRect l="14039" r="10670"/>
          <a:stretch>
            <a:fillRect/>
          </a:stretch>
        </p:blipFill>
        <p:spPr>
          <a:xfrm>
            <a:off x="10405928" y="5023459"/>
            <a:ext cx="8086869" cy="7491835"/>
          </a:xfrm>
          <a:prstGeom prst="rect">
            <a:avLst/>
          </a:prstGeom>
        </p:spPr>
      </p:pic>
      <p:grpSp>
        <p:nvGrpSpPr>
          <p:cNvPr id="6" name="Group 6"/>
          <p:cNvGrpSpPr/>
          <p:nvPr/>
        </p:nvGrpSpPr>
        <p:grpSpPr>
          <a:xfrm>
            <a:off x="797737" y="409270"/>
            <a:ext cx="7352426" cy="2431751"/>
            <a:chOff x="0" y="0"/>
            <a:chExt cx="9803235" cy="3242335"/>
          </a:xfrm>
        </p:grpSpPr>
        <p:sp>
          <p:nvSpPr>
            <p:cNvPr id="7" name="TextBox 7"/>
            <p:cNvSpPr txBox="1"/>
            <p:nvPr/>
          </p:nvSpPr>
          <p:spPr>
            <a:xfrm>
              <a:off x="0" y="190500"/>
              <a:ext cx="9803235" cy="2106539"/>
            </a:xfrm>
            <a:prstGeom prst="rect">
              <a:avLst/>
            </a:prstGeom>
          </p:spPr>
          <p:txBody>
            <a:bodyPr lIns="0" tIns="0" rIns="0" bIns="0" rtlCol="0" anchor="t">
              <a:spAutoFit/>
            </a:bodyPr>
            <a:lstStyle/>
            <a:p>
              <a:pPr>
                <a:lnSpc>
                  <a:spcPts val="5785"/>
                </a:lnSpc>
              </a:pPr>
              <a:r>
                <a:rPr lang="en-US" sz="6500" spc="195">
                  <a:solidFill>
                    <a:srgbClr val="FFEFD6"/>
                  </a:solidFill>
                  <a:latin typeface="Saira Black"/>
                </a:rPr>
                <a:t>TIPS TO BECOME DEBT FREE</a:t>
              </a:r>
            </a:p>
          </p:txBody>
        </p:sp>
        <p:sp>
          <p:nvSpPr>
            <p:cNvPr id="8" name="TextBox 8"/>
            <p:cNvSpPr txBox="1"/>
            <p:nvPr/>
          </p:nvSpPr>
          <p:spPr>
            <a:xfrm>
              <a:off x="0" y="2490706"/>
              <a:ext cx="9803235" cy="751628"/>
            </a:xfrm>
            <a:prstGeom prst="rect">
              <a:avLst/>
            </a:prstGeom>
          </p:spPr>
          <p:txBody>
            <a:bodyPr lIns="0" tIns="0" rIns="0" bIns="0" rtlCol="0" anchor="t">
              <a:spAutoFit/>
            </a:bodyPr>
            <a:lstStyle/>
            <a:p>
              <a:pPr>
                <a:lnSpc>
                  <a:spcPts val="4759"/>
                </a:lnSpc>
              </a:pPr>
              <a:endParaRPr/>
            </a:p>
          </p:txBody>
        </p:sp>
      </p:grpSp>
      <p:sp>
        <p:nvSpPr>
          <p:cNvPr id="9" name="TextBox 9"/>
          <p:cNvSpPr txBox="1"/>
          <p:nvPr/>
        </p:nvSpPr>
        <p:spPr>
          <a:xfrm>
            <a:off x="8461229" y="2883981"/>
            <a:ext cx="10314743" cy="4501232"/>
          </a:xfrm>
          <a:prstGeom prst="rect">
            <a:avLst/>
          </a:prstGeom>
        </p:spPr>
        <p:txBody>
          <a:bodyPr lIns="0" tIns="0" rIns="0" bIns="0" rtlCol="0" anchor="t">
            <a:spAutoFit/>
          </a:bodyPr>
          <a:lstStyle/>
          <a:p>
            <a:pPr marL="734059" lvl="1" indent="-367030" algn="just">
              <a:lnSpc>
                <a:spcPts val="3909"/>
              </a:lnSpc>
              <a:buFont typeface="Arial"/>
              <a:buChar char="•"/>
            </a:pPr>
            <a:r>
              <a:rPr lang="en-US" sz="3399" spc="169" dirty="0">
                <a:solidFill>
                  <a:srgbClr val="49403C"/>
                </a:solidFill>
                <a:latin typeface="Saira Medium Italics"/>
              </a:rPr>
              <a:t>Start controlling your finances</a:t>
            </a:r>
          </a:p>
          <a:p>
            <a:pPr marL="734059" lvl="1" indent="-367030" algn="just">
              <a:lnSpc>
                <a:spcPts val="3909"/>
              </a:lnSpc>
              <a:buFont typeface="Arial"/>
              <a:buChar char="•"/>
            </a:pPr>
            <a:r>
              <a:rPr lang="en-US" sz="3399" spc="169" dirty="0">
                <a:solidFill>
                  <a:srgbClr val="49403C"/>
                </a:solidFill>
                <a:latin typeface="Saira Medium Italics"/>
              </a:rPr>
              <a:t>Track expenditures </a:t>
            </a:r>
          </a:p>
          <a:p>
            <a:pPr marL="734059" lvl="1" indent="-367030" algn="just">
              <a:lnSpc>
                <a:spcPts val="3909"/>
              </a:lnSpc>
              <a:buFont typeface="Arial"/>
              <a:buChar char="•"/>
            </a:pPr>
            <a:r>
              <a:rPr lang="en-US" sz="3399" spc="169" dirty="0">
                <a:solidFill>
                  <a:srgbClr val="49403C"/>
                </a:solidFill>
                <a:latin typeface="Saira Medium Italics"/>
              </a:rPr>
              <a:t>Trim spending</a:t>
            </a:r>
          </a:p>
          <a:p>
            <a:pPr marL="734059" lvl="1" indent="-367030" algn="just">
              <a:lnSpc>
                <a:spcPts val="3909"/>
              </a:lnSpc>
              <a:buFont typeface="Arial"/>
              <a:buChar char="•"/>
            </a:pPr>
            <a:r>
              <a:rPr lang="en-US" sz="3399" spc="169" dirty="0">
                <a:solidFill>
                  <a:srgbClr val="49403C"/>
                </a:solidFill>
                <a:latin typeface="Saira Medium Italics"/>
              </a:rPr>
              <a:t>Increase monthly payments on debts</a:t>
            </a:r>
          </a:p>
          <a:p>
            <a:pPr marL="734059" lvl="1" indent="-367030" algn="just">
              <a:lnSpc>
                <a:spcPts val="3909"/>
              </a:lnSpc>
              <a:buFont typeface="Arial"/>
              <a:buChar char="•"/>
            </a:pPr>
            <a:r>
              <a:rPr lang="en-US" sz="3399" spc="169" dirty="0">
                <a:solidFill>
                  <a:srgbClr val="49403C"/>
                </a:solidFill>
                <a:latin typeface="Saira Medium Italics"/>
              </a:rPr>
              <a:t>Plan for recurring expenses </a:t>
            </a:r>
          </a:p>
          <a:p>
            <a:pPr marL="734059" lvl="1" indent="-367030" algn="just">
              <a:lnSpc>
                <a:spcPts val="3909"/>
              </a:lnSpc>
              <a:buFont typeface="Arial"/>
              <a:buChar char="•"/>
            </a:pPr>
            <a:r>
              <a:rPr lang="en-US" sz="3399" spc="169" dirty="0">
                <a:solidFill>
                  <a:srgbClr val="49403C"/>
                </a:solidFill>
                <a:latin typeface="Saira Medium Italics"/>
              </a:rPr>
              <a:t>Don’t borrow any more money</a:t>
            </a:r>
          </a:p>
          <a:p>
            <a:pPr marL="734059" lvl="1" indent="-367030" algn="just">
              <a:lnSpc>
                <a:spcPts val="3909"/>
              </a:lnSpc>
              <a:buFont typeface="Arial"/>
              <a:buChar char="•"/>
            </a:pPr>
            <a:r>
              <a:rPr lang="en-US" sz="3399" spc="169" dirty="0">
                <a:solidFill>
                  <a:srgbClr val="49403C"/>
                </a:solidFill>
                <a:latin typeface="Saira Medium Italics"/>
              </a:rPr>
              <a:t>Be patient </a:t>
            </a:r>
          </a:p>
          <a:p>
            <a:pPr algn="just">
              <a:lnSpc>
                <a:spcPts val="3909"/>
              </a:lnSpc>
            </a:pPr>
            <a:endParaRPr lang="en-US" sz="3399" spc="169" dirty="0">
              <a:solidFill>
                <a:srgbClr val="49403C"/>
              </a:solidFill>
              <a:latin typeface="Saira Medium Italics"/>
            </a:endParaRPr>
          </a:p>
          <a:p>
            <a:pPr algn="just">
              <a:lnSpc>
                <a:spcPts val="3909"/>
              </a:lnSpc>
            </a:pPr>
            <a:r>
              <a:rPr lang="en-US" sz="3400" spc="170" dirty="0">
                <a:solidFill>
                  <a:srgbClr val="49403C"/>
                </a:solidFill>
                <a:latin typeface="Saira Medium Italics"/>
              </a:rPr>
              <a:t> </a:t>
            </a:r>
          </a:p>
        </p:txBody>
      </p:sp>
      <p:pic>
        <p:nvPicPr>
          <p:cNvPr id="10" name="Picture 9"/>
          <p:cNvPicPr>
            <a:picLocks noChangeAspect="1"/>
          </p:cNvPicPr>
          <p:nvPr/>
        </p:nvPicPr>
        <p:blipFill>
          <a:blip r:embed="rId4"/>
          <a:stretch>
            <a:fillRect/>
          </a:stretch>
        </p:blipFill>
        <p:spPr>
          <a:xfrm>
            <a:off x="1741658" y="1943100"/>
            <a:ext cx="2738918" cy="28010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7786" b="7786"/>
          <a:stretch>
            <a:fillRect/>
          </a:stretch>
        </p:blipFill>
        <p:spPr>
          <a:xfrm>
            <a:off x="0" y="0"/>
            <a:ext cx="18288000" cy="10287000"/>
          </a:xfrm>
          <a:prstGeom prst="rect">
            <a:avLst/>
          </a:prstGeom>
        </p:spPr>
      </p:pic>
      <p:grpSp>
        <p:nvGrpSpPr>
          <p:cNvPr id="3" name="Group 3"/>
          <p:cNvGrpSpPr/>
          <p:nvPr/>
        </p:nvGrpSpPr>
        <p:grpSpPr>
          <a:xfrm rot="-5400000">
            <a:off x="678666" y="-4029138"/>
            <a:ext cx="2567029" cy="10905593"/>
            <a:chOff x="0" y="0"/>
            <a:chExt cx="3422705" cy="14540791"/>
          </a:xfrm>
        </p:grpSpPr>
        <p:sp>
          <p:nvSpPr>
            <p:cNvPr id="4" name="AutoShape 4"/>
            <p:cNvSpPr/>
            <p:nvPr/>
          </p:nvSpPr>
          <p:spPr>
            <a:xfrm>
              <a:off x="0" y="0"/>
              <a:ext cx="1140902" cy="14540791"/>
            </a:xfrm>
            <a:prstGeom prst="rect">
              <a:avLst/>
            </a:prstGeom>
            <a:solidFill>
              <a:srgbClr val="69A9B2">
                <a:alpha val="69804"/>
              </a:srgbClr>
            </a:solidFill>
          </p:spPr>
          <p:txBody>
            <a:bodyPr/>
            <a:lstStyle/>
            <a:p>
              <a:endParaRPr lang="en-US"/>
            </a:p>
          </p:txBody>
        </p:sp>
        <p:sp>
          <p:nvSpPr>
            <p:cNvPr id="5" name="AutoShape 5"/>
            <p:cNvSpPr/>
            <p:nvPr/>
          </p:nvSpPr>
          <p:spPr>
            <a:xfrm>
              <a:off x="1140902" y="0"/>
              <a:ext cx="1140902" cy="14540791"/>
            </a:xfrm>
            <a:prstGeom prst="rect">
              <a:avLst/>
            </a:prstGeom>
            <a:solidFill>
              <a:srgbClr val="69A9B2">
                <a:alpha val="40000"/>
              </a:srgbClr>
            </a:solidFill>
          </p:spPr>
          <p:txBody>
            <a:bodyPr/>
            <a:lstStyle/>
            <a:p>
              <a:endParaRPr lang="en-US"/>
            </a:p>
          </p:txBody>
        </p:sp>
        <p:sp>
          <p:nvSpPr>
            <p:cNvPr id="6" name="AutoShape 6"/>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7" name="Group 7"/>
          <p:cNvGrpSpPr/>
          <p:nvPr/>
        </p:nvGrpSpPr>
        <p:grpSpPr>
          <a:xfrm rot="-5400000">
            <a:off x="15776900" y="3410822"/>
            <a:ext cx="2567029" cy="10905593"/>
            <a:chOff x="0" y="0"/>
            <a:chExt cx="3422705" cy="14540791"/>
          </a:xfrm>
        </p:grpSpPr>
        <p:sp>
          <p:nvSpPr>
            <p:cNvPr id="8" name="AutoShape 8"/>
            <p:cNvSpPr/>
            <p:nvPr/>
          </p:nvSpPr>
          <p:spPr>
            <a:xfrm>
              <a:off x="0" y="0"/>
              <a:ext cx="1140902" cy="14540791"/>
            </a:xfrm>
            <a:prstGeom prst="rect">
              <a:avLst/>
            </a:prstGeom>
            <a:solidFill>
              <a:srgbClr val="69A9B2">
                <a:alpha val="69804"/>
              </a:srgbClr>
            </a:solidFill>
          </p:spPr>
          <p:txBody>
            <a:bodyPr/>
            <a:lstStyle/>
            <a:p>
              <a:endParaRPr lang="en-US"/>
            </a:p>
          </p:txBody>
        </p:sp>
        <p:sp>
          <p:nvSpPr>
            <p:cNvPr id="9" name="AutoShape 9"/>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0" name="AutoShape 10"/>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1" name="TextBox 11"/>
          <p:cNvSpPr txBox="1"/>
          <p:nvPr/>
        </p:nvSpPr>
        <p:spPr>
          <a:xfrm>
            <a:off x="662769" y="2945586"/>
            <a:ext cx="7166453" cy="1706880"/>
          </a:xfrm>
          <a:prstGeom prst="rect">
            <a:avLst/>
          </a:prstGeom>
        </p:spPr>
        <p:txBody>
          <a:bodyPr lIns="0" tIns="0" rIns="0" bIns="0" rtlCol="0" anchor="t">
            <a:spAutoFit/>
          </a:bodyPr>
          <a:lstStyle/>
          <a:p>
            <a:pPr>
              <a:lnSpc>
                <a:spcPts val="6510"/>
              </a:lnSpc>
            </a:pPr>
            <a:r>
              <a:rPr lang="en-US" sz="7000" spc="210">
                <a:solidFill>
                  <a:srgbClr val="49403C"/>
                </a:solidFill>
                <a:latin typeface="Saira Black"/>
              </a:rPr>
              <a:t>SELF REFLECTION</a:t>
            </a:r>
          </a:p>
        </p:txBody>
      </p:sp>
      <p:sp>
        <p:nvSpPr>
          <p:cNvPr id="12" name="TextBox 12"/>
          <p:cNvSpPr txBox="1"/>
          <p:nvPr/>
        </p:nvSpPr>
        <p:spPr>
          <a:xfrm>
            <a:off x="10281890" y="2244546"/>
            <a:ext cx="7639062" cy="5395708"/>
          </a:xfrm>
          <a:prstGeom prst="rect">
            <a:avLst/>
          </a:prstGeom>
        </p:spPr>
        <p:txBody>
          <a:bodyPr lIns="0" tIns="0" rIns="0" bIns="0" rtlCol="0" anchor="t">
            <a:spAutoFit/>
          </a:bodyPr>
          <a:lstStyle/>
          <a:p>
            <a:pPr marL="647700" lvl="1" indent="-323850">
              <a:lnSpc>
                <a:spcPts val="4170"/>
              </a:lnSpc>
              <a:buFont typeface="Arial"/>
              <a:buChar char="•"/>
            </a:pPr>
            <a:r>
              <a:rPr lang="en-US" sz="3000" spc="30" dirty="0">
                <a:solidFill>
                  <a:srgbClr val="31303B"/>
                </a:solidFill>
                <a:latin typeface="Saira Bold"/>
              </a:rPr>
              <a:t>How satisfied am I  with my spending behavior? </a:t>
            </a:r>
          </a:p>
          <a:p>
            <a:pPr marL="647700" lvl="1" indent="-323850">
              <a:lnSpc>
                <a:spcPts val="4170"/>
              </a:lnSpc>
              <a:buFont typeface="Arial"/>
              <a:buChar char="•"/>
            </a:pPr>
            <a:r>
              <a:rPr lang="en-US" sz="3000" spc="30" dirty="0">
                <a:solidFill>
                  <a:srgbClr val="31303B"/>
                </a:solidFill>
                <a:latin typeface="Saira Bold"/>
              </a:rPr>
              <a:t> Am I willing to make changes?</a:t>
            </a:r>
          </a:p>
          <a:p>
            <a:pPr marL="647700" lvl="1" indent="-323850">
              <a:lnSpc>
                <a:spcPts val="4170"/>
              </a:lnSpc>
              <a:buFont typeface="Arial"/>
              <a:buChar char="•"/>
            </a:pPr>
            <a:r>
              <a:rPr lang="en-US" sz="3000" spc="30" dirty="0">
                <a:solidFill>
                  <a:srgbClr val="31303B"/>
                </a:solidFill>
                <a:latin typeface="Saira Bold"/>
              </a:rPr>
              <a:t> What changes would I need to make to buy my home?</a:t>
            </a:r>
          </a:p>
          <a:p>
            <a:pPr marL="647700" lvl="1" indent="-323850">
              <a:lnSpc>
                <a:spcPts val="4170"/>
              </a:lnSpc>
              <a:buFont typeface="Arial"/>
              <a:buChar char="•"/>
            </a:pPr>
            <a:r>
              <a:rPr lang="en-US" sz="3000" spc="30" dirty="0">
                <a:solidFill>
                  <a:srgbClr val="31303B"/>
                </a:solidFill>
                <a:latin typeface="Saira Bold"/>
              </a:rPr>
              <a:t>What is the most important thing I WILL change? </a:t>
            </a:r>
          </a:p>
          <a:p>
            <a:pPr marL="647700" lvl="1" indent="-323850">
              <a:lnSpc>
                <a:spcPts val="4170"/>
              </a:lnSpc>
              <a:buFont typeface="Arial"/>
              <a:buChar char="•"/>
            </a:pPr>
            <a:r>
              <a:rPr lang="en-US" sz="3000" spc="30" dirty="0">
                <a:solidFill>
                  <a:srgbClr val="31303B"/>
                </a:solidFill>
                <a:latin typeface="Saira Bold"/>
              </a:rPr>
              <a:t>What is the first step I could take to reach my goal of homeownership?</a:t>
            </a:r>
          </a:p>
          <a:p>
            <a:pPr algn="just">
              <a:lnSpc>
                <a:spcPts val="4500"/>
              </a:lnSpc>
            </a:pPr>
            <a:endParaRPr lang="en-US" sz="3000" spc="30" dirty="0">
              <a:solidFill>
                <a:srgbClr val="31303B"/>
              </a:solidFill>
              <a:latin typeface="Saira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84042" y="2292724"/>
            <a:ext cx="3389548" cy="3389535"/>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3936" r="-23936"/>
              </a:stretch>
            </a:blipFill>
          </p:spPr>
          <p:txBody>
            <a:bodyPr/>
            <a:lstStyle/>
            <a:p>
              <a:endParaRPr lang="en-US"/>
            </a:p>
          </p:txBody>
        </p:sp>
      </p:grpSp>
      <p:grpSp>
        <p:nvGrpSpPr>
          <p:cNvPr id="4" name="Group 4"/>
          <p:cNvGrpSpPr>
            <a:grpSpLocks noChangeAspect="1"/>
          </p:cNvGrpSpPr>
          <p:nvPr/>
        </p:nvGrpSpPr>
        <p:grpSpPr>
          <a:xfrm>
            <a:off x="5313968" y="5960799"/>
            <a:ext cx="3297514" cy="3297501"/>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046" r="-25046"/>
              </a:stretch>
            </a:blipFill>
          </p:spPr>
          <p:txBody>
            <a:bodyPr/>
            <a:lstStyle/>
            <a:p>
              <a:endParaRPr lang="en-US"/>
            </a:p>
          </p:txBody>
        </p:sp>
      </p:grpSp>
      <p:grpSp>
        <p:nvGrpSpPr>
          <p:cNvPr id="6" name="Group 6"/>
          <p:cNvGrpSpPr>
            <a:grpSpLocks noChangeAspect="1"/>
          </p:cNvGrpSpPr>
          <p:nvPr/>
        </p:nvGrpSpPr>
        <p:grpSpPr>
          <a:xfrm>
            <a:off x="10068884" y="2526864"/>
            <a:ext cx="3248979" cy="3248966"/>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5046" r="-25046"/>
              </a:stretch>
            </a:blipFill>
          </p:spPr>
          <p:txBody>
            <a:bodyPr/>
            <a:lstStyle/>
            <a:p>
              <a:endParaRPr lang="en-US"/>
            </a:p>
          </p:txBody>
        </p:sp>
      </p:grpSp>
      <p:sp>
        <p:nvSpPr>
          <p:cNvPr id="8" name="TextBox 8"/>
          <p:cNvSpPr txBox="1"/>
          <p:nvPr/>
        </p:nvSpPr>
        <p:spPr>
          <a:xfrm>
            <a:off x="1000999" y="419100"/>
            <a:ext cx="16230600" cy="1219200"/>
          </a:xfrm>
          <a:prstGeom prst="rect">
            <a:avLst/>
          </a:prstGeom>
        </p:spPr>
        <p:txBody>
          <a:bodyPr lIns="0" tIns="0" rIns="0" bIns="0" rtlCol="0" anchor="t">
            <a:spAutoFit/>
          </a:bodyPr>
          <a:lstStyle/>
          <a:p>
            <a:pPr marL="0" lvl="0" indent="0" algn="l">
              <a:lnSpc>
                <a:spcPts val="9600"/>
              </a:lnSpc>
              <a:spcBef>
                <a:spcPct val="0"/>
              </a:spcBef>
            </a:pPr>
            <a:r>
              <a:rPr lang="en-US" sz="8000" spc="240" dirty="0">
                <a:solidFill>
                  <a:srgbClr val="49403C"/>
                </a:solidFill>
                <a:latin typeface="Saira Black Bold"/>
              </a:rPr>
              <a:t>The Four C(s) of Credit</a:t>
            </a:r>
          </a:p>
        </p:txBody>
      </p:sp>
      <p:sp>
        <p:nvSpPr>
          <p:cNvPr id="9" name="TextBox 9"/>
          <p:cNvSpPr txBox="1"/>
          <p:nvPr/>
        </p:nvSpPr>
        <p:spPr>
          <a:xfrm>
            <a:off x="1000999" y="5922699"/>
            <a:ext cx="3755635" cy="1205458"/>
          </a:xfrm>
          <a:prstGeom prst="rect">
            <a:avLst/>
          </a:prstGeom>
        </p:spPr>
        <p:txBody>
          <a:bodyPr lIns="0" tIns="0" rIns="0" bIns="0" rtlCol="0" anchor="t">
            <a:spAutoFit/>
          </a:bodyPr>
          <a:lstStyle/>
          <a:p>
            <a:pPr marL="0" lvl="0" indent="0" algn="l">
              <a:lnSpc>
                <a:spcPts val="4680"/>
              </a:lnSpc>
              <a:spcBef>
                <a:spcPct val="0"/>
              </a:spcBef>
            </a:pPr>
            <a:r>
              <a:rPr lang="en-US" sz="3600" spc="36" dirty="0">
                <a:solidFill>
                  <a:srgbClr val="49403C"/>
                </a:solidFill>
                <a:latin typeface="Saira Medium Bold"/>
              </a:rPr>
              <a:t>CHARACTER - Will you repay?</a:t>
            </a:r>
          </a:p>
        </p:txBody>
      </p:sp>
      <p:sp>
        <p:nvSpPr>
          <p:cNvPr id="10" name="TextBox 10"/>
          <p:cNvSpPr txBox="1"/>
          <p:nvPr/>
        </p:nvSpPr>
        <p:spPr>
          <a:xfrm>
            <a:off x="5313968" y="4602351"/>
            <a:ext cx="4014538" cy="1173480"/>
          </a:xfrm>
          <a:prstGeom prst="rect">
            <a:avLst/>
          </a:prstGeom>
        </p:spPr>
        <p:txBody>
          <a:bodyPr lIns="0" tIns="0" rIns="0" bIns="0" rtlCol="0" anchor="t">
            <a:spAutoFit/>
          </a:bodyPr>
          <a:lstStyle/>
          <a:p>
            <a:pPr marL="0" lvl="0" indent="0" algn="l">
              <a:lnSpc>
                <a:spcPts val="4680"/>
              </a:lnSpc>
              <a:spcBef>
                <a:spcPct val="0"/>
              </a:spcBef>
            </a:pPr>
            <a:r>
              <a:rPr lang="en-US" sz="3600" spc="36">
                <a:solidFill>
                  <a:srgbClr val="49403C"/>
                </a:solidFill>
                <a:latin typeface="Saira Medium Bold"/>
              </a:rPr>
              <a:t>CAPITAL - Valuable Assets</a:t>
            </a:r>
          </a:p>
        </p:txBody>
      </p:sp>
      <p:sp>
        <p:nvSpPr>
          <p:cNvPr id="11" name="TextBox 11"/>
          <p:cNvSpPr txBox="1"/>
          <p:nvPr/>
        </p:nvSpPr>
        <p:spPr>
          <a:xfrm>
            <a:off x="14060813" y="5099329"/>
            <a:ext cx="4227187" cy="1205458"/>
          </a:xfrm>
          <a:prstGeom prst="rect">
            <a:avLst/>
          </a:prstGeom>
        </p:spPr>
        <p:txBody>
          <a:bodyPr wrap="square" lIns="0" tIns="0" rIns="0" bIns="0" rtlCol="0" anchor="t">
            <a:spAutoFit/>
          </a:bodyPr>
          <a:lstStyle/>
          <a:p>
            <a:pPr marL="0" lvl="0" indent="0" algn="l">
              <a:lnSpc>
                <a:spcPts val="4680"/>
              </a:lnSpc>
              <a:spcBef>
                <a:spcPct val="0"/>
              </a:spcBef>
            </a:pPr>
            <a:r>
              <a:rPr lang="en-US" sz="3600" spc="36" dirty="0">
                <a:solidFill>
                  <a:srgbClr val="49403C"/>
                </a:solidFill>
                <a:latin typeface="Saira Medium Bold"/>
              </a:rPr>
              <a:t>COLLATERAL</a:t>
            </a:r>
          </a:p>
          <a:p>
            <a:pPr marL="0" lvl="0" indent="0" algn="l">
              <a:lnSpc>
                <a:spcPts val="4680"/>
              </a:lnSpc>
              <a:spcBef>
                <a:spcPct val="0"/>
              </a:spcBef>
            </a:pPr>
            <a:r>
              <a:rPr lang="en-US" sz="3600" spc="36" dirty="0" err="1">
                <a:solidFill>
                  <a:srgbClr val="49403C"/>
                </a:solidFill>
                <a:latin typeface="Saira Medium Bold"/>
              </a:rPr>
              <a:t>iSIS</a:t>
            </a:r>
            <a:endParaRPr lang="en-US" sz="3600" spc="36" dirty="0">
              <a:solidFill>
                <a:srgbClr val="49403C"/>
              </a:solidFill>
              <a:latin typeface="Saira Medium Bold"/>
            </a:endParaRPr>
          </a:p>
        </p:txBody>
      </p:sp>
      <p:sp>
        <p:nvSpPr>
          <p:cNvPr id="12" name="TextBox 12"/>
          <p:cNvSpPr txBox="1"/>
          <p:nvPr/>
        </p:nvSpPr>
        <p:spPr>
          <a:xfrm>
            <a:off x="10068884" y="5737731"/>
            <a:ext cx="4584125" cy="1173480"/>
          </a:xfrm>
          <a:prstGeom prst="rect">
            <a:avLst/>
          </a:prstGeom>
        </p:spPr>
        <p:txBody>
          <a:bodyPr lIns="0" tIns="0" rIns="0" bIns="0" rtlCol="0" anchor="t">
            <a:spAutoFit/>
          </a:bodyPr>
          <a:lstStyle/>
          <a:p>
            <a:pPr>
              <a:lnSpc>
                <a:spcPts val="4680"/>
              </a:lnSpc>
            </a:pPr>
            <a:r>
              <a:rPr lang="en-US" sz="3600" spc="36">
                <a:solidFill>
                  <a:srgbClr val="49403C"/>
                </a:solidFill>
                <a:latin typeface="Saira Medium Bold"/>
              </a:rPr>
              <a:t>CAPACITY -</a:t>
            </a:r>
          </a:p>
          <a:p>
            <a:pPr marL="0" lvl="0" indent="0" algn="l">
              <a:lnSpc>
                <a:spcPts val="4680"/>
              </a:lnSpc>
              <a:spcBef>
                <a:spcPct val="0"/>
              </a:spcBef>
            </a:pPr>
            <a:r>
              <a:rPr lang="en-US" sz="3600" spc="36">
                <a:solidFill>
                  <a:srgbClr val="49403C"/>
                </a:solidFill>
                <a:latin typeface="Saira Medium Bold"/>
              </a:rPr>
              <a:t>Can you Repay?</a:t>
            </a:r>
          </a:p>
        </p:txBody>
      </p:sp>
      <p:grpSp>
        <p:nvGrpSpPr>
          <p:cNvPr id="13" name="Group 13"/>
          <p:cNvGrpSpPr>
            <a:grpSpLocks noChangeAspect="1"/>
          </p:cNvGrpSpPr>
          <p:nvPr/>
        </p:nvGrpSpPr>
        <p:grpSpPr>
          <a:xfrm>
            <a:off x="13768450" y="5775831"/>
            <a:ext cx="3257032" cy="3257019"/>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8615" r="-37636"/>
              </a:stretch>
            </a:blipFill>
          </p:spPr>
          <p:txBody>
            <a:bodyPr/>
            <a:lstStyle/>
            <a:p>
              <a:endParaRPr lang="en-US"/>
            </a:p>
          </p:txBody>
        </p:sp>
      </p:grpSp>
      <p:pic>
        <p:nvPicPr>
          <p:cNvPr id="16" name="Picture 15" descr="Prepared To Get Real Estate? Begin Using These Ideas! - blog a vida na web"/>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68450" y="5760591"/>
            <a:ext cx="4013594" cy="34977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4428940" y="1028700"/>
            <a:ext cx="10972800" cy="8229600"/>
          </a:xfrm>
          <a:prstGeom prst="rect">
            <a:avLst/>
          </a:prstGeom>
        </p:spPr>
      </p:pic>
      <p:sp>
        <p:nvSpPr>
          <p:cNvPr id="3" name="TextBox 3"/>
          <p:cNvSpPr txBox="1"/>
          <p:nvPr/>
        </p:nvSpPr>
        <p:spPr>
          <a:xfrm rot="-5400000">
            <a:off x="-418868" y="4220032"/>
            <a:ext cx="8105936" cy="1152525"/>
          </a:xfrm>
          <a:prstGeom prst="rect">
            <a:avLst/>
          </a:prstGeom>
        </p:spPr>
        <p:txBody>
          <a:bodyPr lIns="0" tIns="0" rIns="0" bIns="0" rtlCol="0" anchor="t">
            <a:spAutoFit/>
          </a:bodyPr>
          <a:lstStyle/>
          <a:p>
            <a:pPr marL="0" lvl="0" indent="0" algn="l">
              <a:lnSpc>
                <a:spcPts val="9000"/>
              </a:lnSpc>
              <a:spcBef>
                <a:spcPct val="0"/>
              </a:spcBef>
            </a:pPr>
            <a:r>
              <a:rPr lang="en-US" sz="7500" spc="225">
                <a:solidFill>
                  <a:srgbClr val="49403C"/>
                </a:solidFill>
                <a:latin typeface="Saira Black"/>
              </a:rPr>
              <a:t>CREDIT REPORT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9772" y="1864995"/>
            <a:ext cx="19078043" cy="2567029"/>
            <a:chOff x="0" y="0"/>
            <a:chExt cx="25437391" cy="3422705"/>
          </a:xfrm>
        </p:grpSpPr>
        <p:sp>
          <p:nvSpPr>
            <p:cNvPr id="3" name="AutoShape 3"/>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4" name="AutoShape 4"/>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5" name="AutoShape 5"/>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6" name="AutoShape 6"/>
          <p:cNvSpPr/>
          <p:nvPr/>
        </p:nvSpPr>
        <p:spPr>
          <a:xfrm rot="5400000">
            <a:off x="7772283" y="-8372018"/>
            <a:ext cx="2933934" cy="19078043"/>
          </a:xfrm>
          <a:prstGeom prst="rect">
            <a:avLst/>
          </a:prstGeom>
          <a:solidFill>
            <a:srgbClr val="69A9B2"/>
          </a:solidFill>
        </p:spPr>
        <p:txBody>
          <a:bodyPr/>
          <a:lstStyle/>
          <a:p>
            <a:endParaRPr lang="en-US"/>
          </a:p>
        </p:txBody>
      </p:sp>
      <p:pic>
        <p:nvPicPr>
          <p:cNvPr id="7" name="Picture 7"/>
          <p:cNvPicPr>
            <a:picLocks noChangeAspect="1"/>
          </p:cNvPicPr>
          <p:nvPr/>
        </p:nvPicPr>
        <p:blipFill>
          <a:blip r:embed="rId2"/>
          <a:srcRect/>
          <a:stretch>
            <a:fillRect/>
          </a:stretch>
        </p:blipFill>
        <p:spPr>
          <a:xfrm>
            <a:off x="7959847" y="5864215"/>
            <a:ext cx="630638" cy="679018"/>
          </a:xfrm>
          <a:prstGeom prst="rect">
            <a:avLst/>
          </a:prstGeom>
        </p:spPr>
      </p:pic>
      <p:pic>
        <p:nvPicPr>
          <p:cNvPr id="8" name="Picture 8"/>
          <p:cNvPicPr>
            <a:picLocks noChangeAspect="1"/>
          </p:cNvPicPr>
          <p:nvPr/>
        </p:nvPicPr>
        <p:blipFill>
          <a:blip r:embed="rId3"/>
          <a:srcRect/>
          <a:stretch>
            <a:fillRect/>
          </a:stretch>
        </p:blipFill>
        <p:spPr>
          <a:xfrm>
            <a:off x="7959847" y="6874998"/>
            <a:ext cx="722088" cy="481091"/>
          </a:xfrm>
          <a:prstGeom prst="rect">
            <a:avLst/>
          </a:prstGeom>
        </p:spPr>
      </p:pic>
      <p:pic>
        <p:nvPicPr>
          <p:cNvPr id="9" name="Picture 9"/>
          <p:cNvPicPr>
            <a:picLocks noChangeAspect="1"/>
          </p:cNvPicPr>
          <p:nvPr/>
        </p:nvPicPr>
        <p:blipFill>
          <a:blip r:embed="rId4"/>
          <a:srcRect/>
          <a:stretch>
            <a:fillRect/>
          </a:stretch>
        </p:blipFill>
        <p:spPr>
          <a:xfrm>
            <a:off x="7760191" y="7763045"/>
            <a:ext cx="1121401" cy="804605"/>
          </a:xfrm>
          <a:prstGeom prst="rect">
            <a:avLst/>
          </a:prstGeom>
        </p:spPr>
      </p:pic>
      <p:pic>
        <p:nvPicPr>
          <p:cNvPr id="10" name="Picture 10"/>
          <p:cNvPicPr>
            <a:picLocks noChangeAspect="1"/>
          </p:cNvPicPr>
          <p:nvPr/>
        </p:nvPicPr>
        <p:blipFill>
          <a:blip r:embed="rId5"/>
          <a:srcRect t="10710" b="10710"/>
          <a:stretch>
            <a:fillRect/>
          </a:stretch>
        </p:blipFill>
        <p:spPr>
          <a:xfrm>
            <a:off x="844207" y="7572399"/>
            <a:ext cx="3823564" cy="1990501"/>
          </a:xfrm>
          <a:prstGeom prst="rect">
            <a:avLst/>
          </a:prstGeom>
        </p:spPr>
      </p:pic>
      <p:sp>
        <p:nvSpPr>
          <p:cNvPr id="11" name="TextBox 11"/>
          <p:cNvSpPr txBox="1"/>
          <p:nvPr/>
        </p:nvSpPr>
        <p:spPr>
          <a:xfrm>
            <a:off x="844207" y="4732581"/>
            <a:ext cx="5710590" cy="2664460"/>
          </a:xfrm>
          <a:prstGeom prst="rect">
            <a:avLst/>
          </a:prstGeom>
        </p:spPr>
        <p:txBody>
          <a:bodyPr lIns="0" tIns="0" rIns="0" bIns="0" rtlCol="0" anchor="t">
            <a:spAutoFit/>
          </a:bodyPr>
          <a:lstStyle/>
          <a:p>
            <a:pPr>
              <a:lnSpc>
                <a:spcPts val="4249"/>
              </a:lnSpc>
            </a:pPr>
            <a:r>
              <a:rPr lang="en-US" sz="3399" spc="169">
                <a:solidFill>
                  <a:srgbClr val="49403C"/>
                </a:solidFill>
                <a:latin typeface="Saira Medium Italics"/>
              </a:rPr>
              <a:t>There are three major credit reporting Bureaus.</a:t>
            </a:r>
          </a:p>
          <a:p>
            <a:pPr>
              <a:lnSpc>
                <a:spcPts val="4249"/>
              </a:lnSpc>
            </a:pPr>
            <a:r>
              <a:rPr lang="en-US" sz="3399" spc="169">
                <a:solidFill>
                  <a:srgbClr val="49403C"/>
                </a:solidFill>
                <a:latin typeface="Saira Medium Bold Italics"/>
              </a:rPr>
              <a:t>Equifax</a:t>
            </a:r>
          </a:p>
          <a:p>
            <a:pPr>
              <a:lnSpc>
                <a:spcPts val="4249"/>
              </a:lnSpc>
            </a:pPr>
            <a:r>
              <a:rPr lang="en-US" sz="3399" spc="169">
                <a:solidFill>
                  <a:srgbClr val="49403C"/>
                </a:solidFill>
                <a:latin typeface="Saira Medium Bold Italics"/>
              </a:rPr>
              <a:t>Experian</a:t>
            </a:r>
          </a:p>
          <a:p>
            <a:pPr>
              <a:lnSpc>
                <a:spcPts val="4250"/>
              </a:lnSpc>
            </a:pPr>
            <a:r>
              <a:rPr lang="en-US" sz="3400" spc="170">
                <a:solidFill>
                  <a:srgbClr val="49403C"/>
                </a:solidFill>
                <a:latin typeface="Saira Medium Bold Italics"/>
              </a:rPr>
              <a:t>Transunion</a:t>
            </a:r>
          </a:p>
        </p:txBody>
      </p:sp>
      <p:sp>
        <p:nvSpPr>
          <p:cNvPr id="12" name="TextBox 12"/>
          <p:cNvSpPr txBox="1"/>
          <p:nvPr/>
        </p:nvSpPr>
        <p:spPr>
          <a:xfrm>
            <a:off x="1442846" y="1019175"/>
            <a:ext cx="15592809" cy="845820"/>
          </a:xfrm>
          <a:prstGeom prst="rect">
            <a:avLst/>
          </a:prstGeom>
        </p:spPr>
        <p:txBody>
          <a:bodyPr lIns="0" tIns="0" rIns="0" bIns="0" rtlCol="0" anchor="t">
            <a:spAutoFit/>
          </a:bodyPr>
          <a:lstStyle/>
          <a:p>
            <a:pPr>
              <a:lnSpc>
                <a:spcPts val="6765"/>
              </a:lnSpc>
            </a:pPr>
            <a:r>
              <a:rPr lang="en-US" sz="5500" spc="330">
                <a:solidFill>
                  <a:srgbClr val="FFEFD6"/>
                </a:solidFill>
                <a:latin typeface="Saira Medium"/>
              </a:rPr>
              <a:t>UNDERSTANDING YOUR CREDIT REPORT</a:t>
            </a:r>
          </a:p>
        </p:txBody>
      </p:sp>
      <p:sp>
        <p:nvSpPr>
          <p:cNvPr id="13" name="TextBox 13"/>
          <p:cNvSpPr txBox="1"/>
          <p:nvPr/>
        </p:nvSpPr>
        <p:spPr>
          <a:xfrm>
            <a:off x="7959847" y="4846979"/>
            <a:ext cx="10244539" cy="5460365"/>
          </a:xfrm>
          <a:prstGeom prst="rect">
            <a:avLst/>
          </a:prstGeom>
        </p:spPr>
        <p:txBody>
          <a:bodyPr lIns="0" tIns="0" rIns="0" bIns="0" rtlCol="0" anchor="t">
            <a:spAutoFit/>
          </a:bodyPr>
          <a:lstStyle/>
          <a:p>
            <a:pPr>
              <a:lnSpc>
                <a:spcPts val="3909"/>
              </a:lnSpc>
            </a:pPr>
            <a:r>
              <a:rPr lang="en-US" sz="3399" spc="169">
                <a:solidFill>
                  <a:srgbClr val="49403C"/>
                </a:solidFill>
                <a:latin typeface="Saira Medium Italics"/>
              </a:rPr>
              <a:t>Did you know you can pull your report </a:t>
            </a:r>
            <a:r>
              <a:rPr lang="en-US" sz="3399" spc="169">
                <a:solidFill>
                  <a:srgbClr val="49403C"/>
                </a:solidFill>
                <a:latin typeface="Saira Medium Bold Italics"/>
              </a:rPr>
              <a:t>once a year for free?</a:t>
            </a:r>
          </a:p>
          <a:p>
            <a:pPr>
              <a:lnSpc>
                <a:spcPts val="3909"/>
              </a:lnSpc>
            </a:pPr>
            <a:r>
              <a:rPr lang="en-US" sz="3399" spc="169">
                <a:solidFill>
                  <a:srgbClr val="49403C"/>
                </a:solidFill>
                <a:latin typeface="Saira Medium Bold Italics"/>
              </a:rPr>
              <a:t>      (877) 322-8228</a:t>
            </a:r>
          </a:p>
          <a:p>
            <a:pPr>
              <a:lnSpc>
                <a:spcPts val="3909"/>
              </a:lnSpc>
            </a:pPr>
            <a:endParaRPr lang="en-US" sz="3399" spc="169">
              <a:solidFill>
                <a:srgbClr val="49403C"/>
              </a:solidFill>
              <a:latin typeface="Saira Medium Bold Italics"/>
            </a:endParaRPr>
          </a:p>
          <a:p>
            <a:pPr>
              <a:lnSpc>
                <a:spcPts val="3909"/>
              </a:lnSpc>
            </a:pPr>
            <a:r>
              <a:rPr lang="en-US" sz="3399" spc="169">
                <a:solidFill>
                  <a:srgbClr val="49403C"/>
                </a:solidFill>
                <a:latin typeface="Saira Medium"/>
              </a:rPr>
              <a:t>       </a:t>
            </a:r>
            <a:r>
              <a:rPr lang="en-US" sz="3399" spc="169">
                <a:solidFill>
                  <a:srgbClr val="49403C"/>
                </a:solidFill>
                <a:latin typeface="Saira Medium Bold"/>
              </a:rPr>
              <a:t>PO Box 105281, Atlanta, GA 30348-5281</a:t>
            </a:r>
          </a:p>
          <a:p>
            <a:pPr>
              <a:lnSpc>
                <a:spcPts val="3909"/>
              </a:lnSpc>
            </a:pPr>
            <a:endParaRPr lang="en-US" sz="3399" spc="169">
              <a:solidFill>
                <a:srgbClr val="49403C"/>
              </a:solidFill>
              <a:latin typeface="Saira Medium Bold"/>
            </a:endParaRPr>
          </a:p>
          <a:p>
            <a:pPr>
              <a:lnSpc>
                <a:spcPts val="3909"/>
              </a:lnSpc>
            </a:pPr>
            <a:r>
              <a:rPr lang="en-US" sz="3399" spc="169">
                <a:solidFill>
                  <a:srgbClr val="49403C"/>
                </a:solidFill>
                <a:latin typeface="Saira Medium Bold"/>
              </a:rPr>
              <a:t>        www.annualcreditreport.com</a:t>
            </a:r>
          </a:p>
          <a:p>
            <a:pPr>
              <a:lnSpc>
                <a:spcPts val="3909"/>
              </a:lnSpc>
            </a:pPr>
            <a:endParaRPr lang="en-US" sz="3399" spc="169">
              <a:solidFill>
                <a:srgbClr val="49403C"/>
              </a:solidFill>
              <a:latin typeface="Saira Medium Bold"/>
            </a:endParaRPr>
          </a:p>
          <a:p>
            <a:pPr>
              <a:lnSpc>
                <a:spcPts val="3909"/>
              </a:lnSpc>
            </a:pPr>
            <a:endParaRPr lang="en-US" sz="3399" spc="169">
              <a:solidFill>
                <a:srgbClr val="49403C"/>
              </a:solidFill>
              <a:latin typeface="Saira Medium Bold"/>
            </a:endParaRPr>
          </a:p>
          <a:p>
            <a:pPr>
              <a:lnSpc>
                <a:spcPts val="3909"/>
              </a:lnSpc>
            </a:pPr>
            <a:endParaRPr lang="en-US" sz="3399" spc="169">
              <a:solidFill>
                <a:srgbClr val="49403C"/>
              </a:solidFill>
              <a:latin typeface="Saira Medium Bold"/>
            </a:endParaRPr>
          </a:p>
          <a:p>
            <a:pPr>
              <a:lnSpc>
                <a:spcPts val="3909"/>
              </a:lnSpc>
            </a:pPr>
            <a:endParaRPr lang="en-US" sz="3399" spc="169">
              <a:solidFill>
                <a:srgbClr val="49403C"/>
              </a:solidFill>
              <a:latin typeface="Saira Medium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909166" y="0"/>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6" name="Picture 6"/>
          <p:cNvPicPr>
            <a:picLocks noChangeAspect="1"/>
          </p:cNvPicPr>
          <p:nvPr/>
        </p:nvPicPr>
        <p:blipFill>
          <a:blip r:embed="rId3"/>
          <a:srcRect/>
          <a:stretch>
            <a:fillRect/>
          </a:stretch>
        </p:blipFill>
        <p:spPr>
          <a:xfrm>
            <a:off x="8375440" y="2519871"/>
            <a:ext cx="7861061" cy="5247258"/>
          </a:xfrm>
          <a:prstGeom prst="rect">
            <a:avLst/>
          </a:prstGeom>
        </p:spPr>
      </p:pic>
      <p:sp>
        <p:nvSpPr>
          <p:cNvPr id="7" name="TextBox 7"/>
          <p:cNvSpPr txBox="1"/>
          <p:nvPr/>
        </p:nvSpPr>
        <p:spPr>
          <a:xfrm>
            <a:off x="8926081" y="1019175"/>
            <a:ext cx="8281855" cy="1066800"/>
          </a:xfrm>
          <a:prstGeom prst="rect">
            <a:avLst/>
          </a:prstGeom>
        </p:spPr>
        <p:txBody>
          <a:bodyPr lIns="0" tIns="0" rIns="0" bIns="0" rtlCol="0" anchor="t">
            <a:spAutoFit/>
          </a:bodyPr>
          <a:lstStyle/>
          <a:p>
            <a:pPr>
              <a:lnSpc>
                <a:spcPts val="8400"/>
              </a:lnSpc>
            </a:pPr>
            <a:r>
              <a:rPr lang="en-US" sz="7000" spc="210" dirty="0">
                <a:solidFill>
                  <a:srgbClr val="49403C"/>
                </a:solidFill>
                <a:latin typeface="Saira Black"/>
              </a:rPr>
              <a:t>INTRODUCTION</a:t>
            </a:r>
          </a:p>
        </p:txBody>
      </p:sp>
      <p:sp>
        <p:nvSpPr>
          <p:cNvPr id="8" name="TextBox 8"/>
          <p:cNvSpPr txBox="1"/>
          <p:nvPr/>
        </p:nvSpPr>
        <p:spPr>
          <a:xfrm>
            <a:off x="685800" y="2989064"/>
            <a:ext cx="4000441" cy="5723683"/>
          </a:xfrm>
          <a:prstGeom prst="rect">
            <a:avLst/>
          </a:prstGeom>
        </p:spPr>
        <p:txBody>
          <a:bodyPr lIns="0" tIns="0" rIns="0" bIns="0" rtlCol="0" anchor="t">
            <a:spAutoFit/>
          </a:bodyPr>
          <a:lstStyle/>
          <a:p>
            <a:pPr>
              <a:lnSpc>
                <a:spcPts val="2800"/>
              </a:lnSpc>
            </a:pPr>
            <a:r>
              <a:rPr lang="en-US" sz="2000" spc="160" dirty="0">
                <a:solidFill>
                  <a:srgbClr val="49403C"/>
                </a:solidFill>
                <a:latin typeface="Palatino Linotype" panose="02040502050505030304" pitchFamily="18" charset="0"/>
              </a:rPr>
              <a:t>HOUSING AND COMMUNITY ENGAGEMENT DEPARTMENT</a:t>
            </a:r>
          </a:p>
          <a:p>
            <a:pPr>
              <a:lnSpc>
                <a:spcPts val="2800"/>
              </a:lnSpc>
            </a:pPr>
            <a:endParaRPr lang="en-US" sz="2000" spc="160" dirty="0">
              <a:solidFill>
                <a:srgbClr val="49403C"/>
              </a:solidFill>
              <a:latin typeface="Palatino Linotype" panose="02040502050505030304" pitchFamily="18" charset="0"/>
            </a:endParaRPr>
          </a:p>
          <a:p>
            <a:pPr>
              <a:lnSpc>
                <a:spcPts val="2800"/>
              </a:lnSpc>
            </a:pPr>
            <a:r>
              <a:rPr lang="en-US" sz="2000" spc="160" dirty="0">
                <a:solidFill>
                  <a:srgbClr val="49403C"/>
                </a:solidFill>
                <a:latin typeface="Palatino Linotype" panose="02040502050505030304" pitchFamily="18" charset="0"/>
              </a:rPr>
              <a:t>Lauretta Gordon</a:t>
            </a:r>
          </a:p>
          <a:p>
            <a:pPr>
              <a:lnSpc>
                <a:spcPts val="2800"/>
              </a:lnSpc>
            </a:pPr>
            <a:r>
              <a:rPr lang="en-US" sz="2000" spc="160" dirty="0">
                <a:solidFill>
                  <a:srgbClr val="49403C"/>
                </a:solidFill>
                <a:latin typeface="Palatino Linotype" panose="02040502050505030304" pitchFamily="18" charset="0"/>
              </a:rPr>
              <a:t>HUD Counselor ID-TVM492</a:t>
            </a:r>
          </a:p>
          <a:p>
            <a:pPr>
              <a:lnSpc>
                <a:spcPts val="2800"/>
              </a:lnSpc>
            </a:pPr>
            <a:endParaRPr lang="en-US" sz="2000" spc="160" dirty="0">
              <a:solidFill>
                <a:srgbClr val="49403C"/>
              </a:solidFill>
              <a:latin typeface="Palatino Linotype" panose="02040502050505030304" pitchFamily="18" charset="0"/>
            </a:endParaRPr>
          </a:p>
          <a:p>
            <a:pPr>
              <a:lnSpc>
                <a:spcPts val="2800"/>
              </a:lnSpc>
            </a:pPr>
            <a:r>
              <a:rPr lang="en-US" sz="2000" spc="160" dirty="0">
                <a:solidFill>
                  <a:srgbClr val="49403C"/>
                </a:solidFill>
                <a:latin typeface="Palatino Linotype" panose="02040502050505030304" pitchFamily="18" charset="0"/>
              </a:rPr>
              <a:t>Jeannette Salce </a:t>
            </a:r>
          </a:p>
          <a:p>
            <a:pPr>
              <a:lnSpc>
                <a:spcPts val="2800"/>
              </a:lnSpc>
            </a:pPr>
            <a:r>
              <a:rPr lang="en-US" sz="2000" spc="160" dirty="0">
                <a:solidFill>
                  <a:srgbClr val="49403C"/>
                </a:solidFill>
                <a:latin typeface="Palatino Linotype" panose="02040502050505030304" pitchFamily="18" charset="0"/>
              </a:rPr>
              <a:t>HUD Counselor ID-SLRJ91</a:t>
            </a:r>
          </a:p>
          <a:p>
            <a:pPr>
              <a:lnSpc>
                <a:spcPts val="2800"/>
              </a:lnSpc>
            </a:pPr>
            <a:endParaRPr lang="en-US" sz="2000" spc="160" dirty="0">
              <a:solidFill>
                <a:srgbClr val="49403C"/>
              </a:solidFill>
              <a:latin typeface="Palatino Linotype" panose="02040502050505030304" pitchFamily="18" charset="0"/>
            </a:endParaRPr>
          </a:p>
          <a:p>
            <a:pPr>
              <a:lnSpc>
                <a:spcPts val="2800"/>
              </a:lnSpc>
            </a:pPr>
            <a:r>
              <a:rPr lang="en-US" sz="2000" spc="160" dirty="0">
                <a:solidFill>
                  <a:srgbClr val="49403C"/>
                </a:solidFill>
                <a:latin typeface="Palatino Linotype" panose="02040502050505030304" pitchFamily="18" charset="0"/>
              </a:rPr>
              <a:t>Kenny Gehrig</a:t>
            </a:r>
          </a:p>
          <a:p>
            <a:pPr>
              <a:lnSpc>
                <a:spcPts val="2800"/>
              </a:lnSpc>
            </a:pPr>
            <a:r>
              <a:rPr lang="en-US" sz="2000" spc="160" dirty="0">
                <a:solidFill>
                  <a:srgbClr val="49403C"/>
                </a:solidFill>
                <a:latin typeface="Palatino Linotype" panose="02040502050505030304" pitchFamily="18" charset="0"/>
              </a:rPr>
              <a:t>HUD Counselor ID-P9A6CU</a:t>
            </a:r>
          </a:p>
          <a:p>
            <a:pPr>
              <a:lnSpc>
                <a:spcPts val="2800"/>
              </a:lnSpc>
            </a:pPr>
            <a:endParaRPr lang="en-US" sz="2000" spc="160" dirty="0">
              <a:solidFill>
                <a:srgbClr val="49403C"/>
              </a:solidFill>
              <a:latin typeface="Palatino Linotype" panose="02040502050505030304" pitchFamily="18" charset="0"/>
            </a:endParaRPr>
          </a:p>
          <a:p>
            <a:pPr>
              <a:lnSpc>
                <a:spcPts val="2800"/>
              </a:lnSpc>
            </a:pPr>
            <a:endParaRPr lang="en-US" sz="2000" spc="160" dirty="0">
              <a:solidFill>
                <a:srgbClr val="49403C"/>
              </a:solidFill>
              <a:latin typeface="Palatino Linotype" panose="02040502050505030304" pitchFamily="18" charset="0"/>
            </a:endParaRPr>
          </a:p>
          <a:p>
            <a:pPr>
              <a:lnSpc>
                <a:spcPts val="2800"/>
              </a:lnSpc>
            </a:pPr>
            <a:endParaRPr lang="en-US" sz="2000" spc="160" dirty="0">
              <a:solidFill>
                <a:srgbClr val="49403C"/>
              </a:solidFill>
              <a:latin typeface="Palatino Linotype" panose="02040502050505030304" pitchFamily="18" charset="0"/>
            </a:endParaRPr>
          </a:p>
        </p:txBody>
      </p:sp>
      <p:sp>
        <p:nvSpPr>
          <p:cNvPr id="10" name="TextBox 7"/>
          <p:cNvSpPr txBox="1"/>
          <p:nvPr/>
        </p:nvSpPr>
        <p:spPr>
          <a:xfrm>
            <a:off x="8926081" y="7962900"/>
            <a:ext cx="10515600" cy="946413"/>
          </a:xfrm>
          <a:prstGeom prst="rect">
            <a:avLst/>
          </a:prstGeom>
        </p:spPr>
        <p:txBody>
          <a:bodyPr wrap="square" lIns="0" tIns="0" rIns="0" bIns="0" rtlCol="0" anchor="t">
            <a:spAutoFit/>
          </a:bodyPr>
          <a:lstStyle/>
          <a:p>
            <a:pPr>
              <a:lnSpc>
                <a:spcPts val="8400"/>
              </a:lnSpc>
            </a:pPr>
            <a:r>
              <a:rPr lang="en-US" sz="3200" spc="210" dirty="0">
                <a:solidFill>
                  <a:srgbClr val="49403C"/>
                </a:solidFill>
                <a:latin typeface="Saira Black"/>
              </a:rPr>
              <a:t>HOMEBUYER EDUCATION CLASS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E92AC-BEF1-6B16-A312-7C78E5E291B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FFDFD1A-7E8F-EFA3-ED08-450371EA6358}"/>
              </a:ext>
            </a:extLst>
          </p:cNvPr>
          <p:cNvGrpSpPr/>
          <p:nvPr/>
        </p:nvGrpSpPr>
        <p:grpSpPr>
          <a:xfrm>
            <a:off x="-299772" y="1864995"/>
            <a:ext cx="19078043" cy="2567031"/>
            <a:chOff x="0" y="0"/>
            <a:chExt cx="25437391" cy="3422706"/>
          </a:xfrm>
        </p:grpSpPr>
        <p:sp>
          <p:nvSpPr>
            <p:cNvPr id="3" name="AutoShape 3">
              <a:extLst>
                <a:ext uri="{FF2B5EF4-FFF2-40B4-BE49-F238E27FC236}">
                  <a16:creationId xmlns:a16="http://schemas.microsoft.com/office/drawing/2014/main" id="{00FE4FEE-BBD4-B9C2-12C6-BD15738F82BB}"/>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4" name="AutoShape 4">
              <a:extLst>
                <a:ext uri="{FF2B5EF4-FFF2-40B4-BE49-F238E27FC236}">
                  <a16:creationId xmlns:a16="http://schemas.microsoft.com/office/drawing/2014/main" id="{BBEAF7B8-E9E8-80F9-FDA9-5C146BCD832E}"/>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5" name="AutoShape 5">
              <a:extLst>
                <a:ext uri="{FF2B5EF4-FFF2-40B4-BE49-F238E27FC236}">
                  <a16:creationId xmlns:a16="http://schemas.microsoft.com/office/drawing/2014/main" id="{F4210D0F-C0B7-4106-E032-FAB45BE682FE}"/>
                </a:ext>
              </a:extLst>
            </p:cNvPr>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12" name="TextBox 12">
            <a:extLst>
              <a:ext uri="{FF2B5EF4-FFF2-40B4-BE49-F238E27FC236}">
                <a16:creationId xmlns:a16="http://schemas.microsoft.com/office/drawing/2014/main" id="{C57A42FB-19E8-66FC-C01D-2F9CB7380146}"/>
              </a:ext>
            </a:extLst>
          </p:cNvPr>
          <p:cNvSpPr txBox="1"/>
          <p:nvPr/>
        </p:nvSpPr>
        <p:spPr>
          <a:xfrm>
            <a:off x="1442846" y="1019175"/>
            <a:ext cx="15592809" cy="845820"/>
          </a:xfrm>
          <a:prstGeom prst="rect">
            <a:avLst/>
          </a:prstGeom>
        </p:spPr>
        <p:txBody>
          <a:bodyPr lIns="0" tIns="0" rIns="0" bIns="0" rtlCol="0" anchor="t">
            <a:spAutoFit/>
          </a:bodyPr>
          <a:lstStyle/>
          <a:p>
            <a:pPr>
              <a:lnSpc>
                <a:spcPts val="6765"/>
              </a:lnSpc>
            </a:pPr>
            <a:r>
              <a:rPr lang="en-US" sz="5500" spc="330">
                <a:solidFill>
                  <a:srgbClr val="FFEFD6"/>
                </a:solidFill>
                <a:latin typeface="Saira Medium"/>
              </a:rPr>
              <a:t>UNDERSTANDING YOUR CREDIT REPORT</a:t>
            </a:r>
          </a:p>
        </p:txBody>
      </p:sp>
      <p:sp>
        <p:nvSpPr>
          <p:cNvPr id="13" name="TextBox 13">
            <a:extLst>
              <a:ext uri="{FF2B5EF4-FFF2-40B4-BE49-F238E27FC236}">
                <a16:creationId xmlns:a16="http://schemas.microsoft.com/office/drawing/2014/main" id="{D7F030D5-5AD0-58AE-1F96-AE0D61EE45BF}"/>
              </a:ext>
            </a:extLst>
          </p:cNvPr>
          <p:cNvSpPr txBox="1"/>
          <p:nvPr/>
        </p:nvSpPr>
        <p:spPr>
          <a:xfrm>
            <a:off x="8199895" y="4704200"/>
            <a:ext cx="10244539" cy="1506118"/>
          </a:xfrm>
          <a:prstGeom prst="rect">
            <a:avLst/>
          </a:prstGeom>
        </p:spPr>
        <p:txBody>
          <a:bodyPr lIns="0" tIns="0" rIns="0" bIns="0" rtlCol="0" anchor="t">
            <a:spAutoFit/>
          </a:bodyPr>
          <a:lstStyle/>
          <a:p>
            <a:pPr>
              <a:lnSpc>
                <a:spcPts val="3909"/>
              </a:lnSpc>
            </a:pPr>
            <a:endParaRPr lang="en-US" sz="3399" spc="169">
              <a:solidFill>
                <a:srgbClr val="49403C"/>
              </a:solidFill>
              <a:latin typeface="Saira Medium Bold"/>
            </a:endParaRPr>
          </a:p>
          <a:p>
            <a:pPr>
              <a:lnSpc>
                <a:spcPts val="3909"/>
              </a:lnSpc>
            </a:pPr>
            <a:endParaRPr lang="en-US" sz="3399" spc="169">
              <a:solidFill>
                <a:srgbClr val="49403C"/>
              </a:solidFill>
              <a:latin typeface="Saira Medium Bold"/>
            </a:endParaRPr>
          </a:p>
          <a:p>
            <a:pPr>
              <a:lnSpc>
                <a:spcPts val="3909"/>
              </a:lnSpc>
            </a:pPr>
            <a:endParaRPr lang="en-US" sz="3399" spc="169" dirty="0">
              <a:solidFill>
                <a:srgbClr val="49403C"/>
              </a:solidFill>
              <a:latin typeface="Saira Medium Bold"/>
            </a:endParaRPr>
          </a:p>
        </p:txBody>
      </p:sp>
      <p:pic>
        <p:nvPicPr>
          <p:cNvPr id="15" name="Picture 14">
            <a:extLst>
              <a:ext uri="{FF2B5EF4-FFF2-40B4-BE49-F238E27FC236}">
                <a16:creationId xmlns:a16="http://schemas.microsoft.com/office/drawing/2014/main" id="{8E280CD8-21A1-0B6D-DCA6-1E7BC850181D}"/>
              </a:ext>
            </a:extLst>
          </p:cNvPr>
          <p:cNvPicPr>
            <a:picLocks noChangeAspect="1"/>
          </p:cNvPicPr>
          <p:nvPr/>
        </p:nvPicPr>
        <p:blipFill>
          <a:blip r:embed="rId2"/>
          <a:stretch>
            <a:fillRect/>
          </a:stretch>
        </p:blipFill>
        <p:spPr>
          <a:xfrm>
            <a:off x="-149887" y="0"/>
            <a:ext cx="18778272" cy="12420600"/>
          </a:xfrm>
          <a:prstGeom prst="rect">
            <a:avLst/>
          </a:prstGeom>
        </p:spPr>
      </p:pic>
    </p:spTree>
    <p:extLst>
      <p:ext uri="{BB962C8B-B14F-4D97-AF65-F5344CB8AC3E}">
        <p14:creationId xmlns:p14="http://schemas.microsoft.com/office/powerpoint/2010/main" val="2154324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4636" y="-230367"/>
            <a:ext cx="16137413" cy="3342738"/>
          </a:xfrm>
          <a:prstGeom prst="rect">
            <a:avLst/>
          </a:prstGeom>
          <a:solidFill>
            <a:srgbClr val="69A9B2"/>
          </a:solidFill>
        </p:spPr>
        <p:txBody>
          <a:bodyPr/>
          <a:lstStyle/>
          <a:p>
            <a:endParaRPr lang="en-US"/>
          </a:p>
        </p:txBody>
      </p:sp>
      <p:sp>
        <p:nvSpPr>
          <p:cNvPr id="3" name="TextBox 3"/>
          <p:cNvSpPr txBox="1"/>
          <p:nvPr/>
        </p:nvSpPr>
        <p:spPr>
          <a:xfrm>
            <a:off x="1028700" y="1171295"/>
            <a:ext cx="12370549" cy="845820"/>
          </a:xfrm>
          <a:prstGeom prst="rect">
            <a:avLst/>
          </a:prstGeom>
        </p:spPr>
        <p:txBody>
          <a:bodyPr lIns="0" tIns="0" rIns="0" bIns="0" rtlCol="0" anchor="t">
            <a:spAutoFit/>
          </a:bodyPr>
          <a:lstStyle/>
          <a:p>
            <a:pPr>
              <a:lnSpc>
                <a:spcPts val="6765"/>
              </a:lnSpc>
            </a:pPr>
            <a:r>
              <a:rPr lang="en-US" sz="5500" spc="330">
                <a:solidFill>
                  <a:srgbClr val="FFEFD6"/>
                </a:solidFill>
                <a:latin typeface="Saira Medium"/>
              </a:rPr>
              <a:t>KNOW YOUR REPORT</a:t>
            </a:r>
          </a:p>
        </p:txBody>
      </p:sp>
      <p:grpSp>
        <p:nvGrpSpPr>
          <p:cNvPr id="4" name="Group 4"/>
          <p:cNvGrpSpPr/>
          <p:nvPr/>
        </p:nvGrpSpPr>
        <p:grpSpPr>
          <a:xfrm>
            <a:off x="1028700" y="4014864"/>
            <a:ext cx="6185275" cy="2157313"/>
            <a:chOff x="0" y="0"/>
            <a:chExt cx="8247033" cy="2876417"/>
          </a:xfrm>
        </p:grpSpPr>
        <p:sp>
          <p:nvSpPr>
            <p:cNvPr id="5" name="TextBox 5"/>
            <p:cNvSpPr txBox="1"/>
            <p:nvPr/>
          </p:nvSpPr>
          <p:spPr>
            <a:xfrm>
              <a:off x="0" y="38100"/>
              <a:ext cx="8247033" cy="1250188"/>
            </a:xfrm>
            <a:prstGeom prst="rect">
              <a:avLst/>
            </a:prstGeom>
          </p:spPr>
          <p:txBody>
            <a:bodyPr lIns="0" tIns="0" rIns="0" bIns="0" rtlCol="0" anchor="t">
              <a:spAutoFit/>
            </a:bodyPr>
            <a:lstStyle/>
            <a:p>
              <a:pPr>
                <a:lnSpc>
                  <a:spcPts val="3672"/>
                </a:lnSpc>
              </a:pPr>
              <a:r>
                <a:rPr lang="en-US" sz="3400" spc="170">
                  <a:solidFill>
                    <a:srgbClr val="49403C"/>
                  </a:solidFill>
                  <a:latin typeface="Saira Medium Italics"/>
                </a:rPr>
                <a:t>What are the components of the Credit Report?</a:t>
              </a:r>
            </a:p>
          </p:txBody>
        </p:sp>
        <p:sp>
          <p:nvSpPr>
            <p:cNvPr id="6" name="TextBox 6"/>
            <p:cNvSpPr txBox="1"/>
            <p:nvPr/>
          </p:nvSpPr>
          <p:spPr>
            <a:xfrm>
              <a:off x="0" y="1895765"/>
              <a:ext cx="8247033" cy="980652"/>
            </a:xfrm>
            <a:prstGeom prst="rect">
              <a:avLst/>
            </a:prstGeom>
          </p:spPr>
          <p:txBody>
            <a:bodyPr lIns="0" tIns="0" rIns="0" bIns="0" rtlCol="0" anchor="t">
              <a:spAutoFit/>
            </a:bodyPr>
            <a:lstStyle/>
            <a:p>
              <a:pPr algn="just">
                <a:lnSpc>
                  <a:spcPts val="2860"/>
                </a:lnSpc>
              </a:pPr>
              <a:r>
                <a:rPr lang="en-US" sz="2600" spc="26">
                  <a:solidFill>
                    <a:srgbClr val="49403C"/>
                  </a:solidFill>
                  <a:latin typeface="Saira Light"/>
                </a:rPr>
                <a:t>Personal Information, Credit History, Inquiries, etc..</a:t>
              </a:r>
            </a:p>
          </p:txBody>
        </p:sp>
      </p:grpSp>
      <p:grpSp>
        <p:nvGrpSpPr>
          <p:cNvPr id="7" name="Group 7"/>
          <p:cNvGrpSpPr/>
          <p:nvPr/>
        </p:nvGrpSpPr>
        <p:grpSpPr>
          <a:xfrm>
            <a:off x="15739986" y="-309297"/>
            <a:ext cx="2567029" cy="10905593"/>
            <a:chOff x="0" y="0"/>
            <a:chExt cx="3422705" cy="14540791"/>
          </a:xfrm>
        </p:grpSpPr>
        <p:sp>
          <p:nvSpPr>
            <p:cNvPr id="8" name="AutoShape 8"/>
            <p:cNvSpPr/>
            <p:nvPr/>
          </p:nvSpPr>
          <p:spPr>
            <a:xfrm>
              <a:off x="0" y="0"/>
              <a:ext cx="1140902" cy="14540791"/>
            </a:xfrm>
            <a:prstGeom prst="rect">
              <a:avLst/>
            </a:prstGeom>
            <a:solidFill>
              <a:srgbClr val="69A9B2">
                <a:alpha val="69804"/>
              </a:srgbClr>
            </a:solidFill>
          </p:spPr>
          <p:txBody>
            <a:bodyPr/>
            <a:lstStyle/>
            <a:p>
              <a:endParaRPr lang="en-US"/>
            </a:p>
          </p:txBody>
        </p:sp>
        <p:sp>
          <p:nvSpPr>
            <p:cNvPr id="9" name="AutoShape 9"/>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0" name="AutoShape 10"/>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1" name="Group 11"/>
          <p:cNvGrpSpPr/>
          <p:nvPr/>
        </p:nvGrpSpPr>
        <p:grpSpPr>
          <a:xfrm>
            <a:off x="8069650" y="5285861"/>
            <a:ext cx="7506441" cy="3342738"/>
            <a:chOff x="0" y="-66675"/>
            <a:chExt cx="9927420" cy="5206910"/>
          </a:xfrm>
        </p:grpSpPr>
        <p:sp>
          <p:nvSpPr>
            <p:cNvPr id="12" name="TextBox 12"/>
            <p:cNvSpPr txBox="1"/>
            <p:nvPr/>
          </p:nvSpPr>
          <p:spPr>
            <a:xfrm>
              <a:off x="715417" y="-66675"/>
              <a:ext cx="9212003" cy="898408"/>
            </a:xfrm>
            <a:prstGeom prst="rect">
              <a:avLst/>
            </a:prstGeom>
          </p:spPr>
          <p:txBody>
            <a:bodyPr wrap="square" lIns="0" tIns="0" rIns="0" bIns="0" rtlCol="0" anchor="t">
              <a:spAutoFit/>
            </a:bodyPr>
            <a:lstStyle/>
            <a:p>
              <a:pPr>
                <a:lnSpc>
                  <a:spcPts val="4759"/>
                </a:lnSpc>
              </a:pPr>
              <a:r>
                <a:rPr lang="en-US" sz="3400" spc="170" dirty="0">
                  <a:solidFill>
                    <a:srgbClr val="49403C"/>
                  </a:solidFill>
                  <a:latin typeface="Saira Medium Italics"/>
                </a:rPr>
                <a:t>  FICO, why is it important?</a:t>
              </a:r>
            </a:p>
          </p:txBody>
        </p:sp>
        <p:sp>
          <p:nvSpPr>
            <p:cNvPr id="13" name="TextBox 13"/>
            <p:cNvSpPr txBox="1"/>
            <p:nvPr/>
          </p:nvSpPr>
          <p:spPr>
            <a:xfrm>
              <a:off x="0" y="1244806"/>
              <a:ext cx="9927420" cy="3895429"/>
            </a:xfrm>
            <a:prstGeom prst="rect">
              <a:avLst/>
            </a:prstGeom>
          </p:spPr>
          <p:txBody>
            <a:bodyPr lIns="0" tIns="0" rIns="0" bIns="0" rtlCol="0" anchor="t">
              <a:spAutoFit/>
            </a:bodyPr>
            <a:lstStyle/>
            <a:p>
              <a:pPr>
                <a:lnSpc>
                  <a:spcPts val="3328"/>
                </a:lnSpc>
              </a:pPr>
              <a:endParaRPr/>
            </a:p>
            <a:p>
              <a:pPr marL="561341" lvl="1" indent="-280670">
                <a:lnSpc>
                  <a:spcPts val="3328"/>
                </a:lnSpc>
                <a:buFont typeface="Arial"/>
                <a:buChar char="•"/>
              </a:pPr>
              <a:r>
                <a:rPr lang="en-US" sz="2600" spc="26">
                  <a:solidFill>
                    <a:srgbClr val="49403C"/>
                  </a:solidFill>
                  <a:latin typeface="Saira Light"/>
                </a:rPr>
                <a:t>used by lenders to determine whether to extend credit or service.</a:t>
              </a:r>
            </a:p>
            <a:p>
              <a:pPr marL="561341" lvl="1" indent="-280670">
                <a:lnSpc>
                  <a:spcPts val="3328"/>
                </a:lnSpc>
                <a:buFont typeface="Arial"/>
                <a:buChar char="•"/>
              </a:pPr>
              <a:r>
                <a:rPr lang="en-US" sz="2600" spc="26">
                  <a:solidFill>
                    <a:srgbClr val="49403C"/>
                  </a:solidFill>
                  <a:latin typeface="Saira Light"/>
                </a:rPr>
                <a:t>an estimate of your credit risk based on a snapshot of your credit at a particular point in time</a:t>
              </a:r>
            </a:p>
            <a:p>
              <a:pPr marL="561340" lvl="1" indent="-280670">
                <a:lnSpc>
                  <a:spcPts val="3328"/>
                </a:lnSpc>
                <a:buFont typeface="Arial"/>
                <a:buChar char="•"/>
              </a:pPr>
              <a:r>
                <a:rPr lang="en-US" sz="2600" spc="26">
                  <a:solidFill>
                    <a:srgbClr val="49403C"/>
                  </a:solidFill>
                  <a:latin typeface="Saira Light"/>
                </a:rPr>
                <a:t>The higher the score the lower the risk.</a:t>
              </a:r>
            </a:p>
          </p:txBody>
        </p:sp>
      </p:grpSp>
      <p:grpSp>
        <p:nvGrpSpPr>
          <p:cNvPr id="14" name="Group 14"/>
          <p:cNvGrpSpPr/>
          <p:nvPr/>
        </p:nvGrpSpPr>
        <p:grpSpPr>
          <a:xfrm>
            <a:off x="871164" y="7103245"/>
            <a:ext cx="6185275" cy="2076128"/>
            <a:chOff x="0" y="-66675"/>
            <a:chExt cx="8247033" cy="2768171"/>
          </a:xfrm>
        </p:grpSpPr>
        <p:sp>
          <p:nvSpPr>
            <p:cNvPr id="15" name="TextBox 15"/>
            <p:cNvSpPr txBox="1"/>
            <p:nvPr/>
          </p:nvSpPr>
          <p:spPr>
            <a:xfrm>
              <a:off x="565648" y="-66675"/>
              <a:ext cx="7681385" cy="769015"/>
            </a:xfrm>
            <a:prstGeom prst="rect">
              <a:avLst/>
            </a:prstGeom>
          </p:spPr>
          <p:txBody>
            <a:bodyPr wrap="square" lIns="0" tIns="0" rIns="0" bIns="0" rtlCol="0" anchor="t">
              <a:spAutoFit/>
            </a:bodyPr>
            <a:lstStyle/>
            <a:p>
              <a:pPr>
                <a:lnSpc>
                  <a:spcPts val="4759"/>
                </a:lnSpc>
              </a:pPr>
              <a:r>
                <a:rPr lang="en-US" sz="3400" spc="170" dirty="0">
                  <a:solidFill>
                    <a:srgbClr val="49403C"/>
                  </a:solidFill>
                  <a:latin typeface="Saira Medium Italics"/>
                </a:rPr>
                <a:t> FICO, what is it?</a:t>
              </a:r>
            </a:p>
          </p:txBody>
        </p:sp>
        <p:sp>
          <p:nvSpPr>
            <p:cNvPr id="16" name="TextBox 16"/>
            <p:cNvSpPr txBox="1"/>
            <p:nvPr/>
          </p:nvSpPr>
          <p:spPr>
            <a:xfrm>
              <a:off x="0" y="1301956"/>
              <a:ext cx="8247033" cy="1399540"/>
            </a:xfrm>
            <a:prstGeom prst="rect">
              <a:avLst/>
            </a:prstGeom>
          </p:spPr>
          <p:txBody>
            <a:bodyPr lIns="0" tIns="0" rIns="0" bIns="0" rtlCol="0" anchor="t">
              <a:spAutoFit/>
            </a:bodyPr>
            <a:lstStyle/>
            <a:p>
              <a:pPr marL="561340" lvl="1" indent="-280670">
                <a:lnSpc>
                  <a:spcPts val="2730"/>
                </a:lnSpc>
                <a:buFont typeface="Arial"/>
                <a:buChar char="•"/>
              </a:pPr>
              <a:r>
                <a:rPr lang="en-US" sz="2600" spc="26">
                  <a:solidFill>
                    <a:srgbClr val="49403C"/>
                  </a:solidFill>
                  <a:latin typeface="Saira Light"/>
                </a:rPr>
                <a:t>a credit scoring system developed by Fair Isaacs and scores range from 300 to 850.</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028700" y="1171295"/>
            <a:ext cx="12370549" cy="872034"/>
          </a:xfrm>
          <a:prstGeom prst="rect">
            <a:avLst/>
          </a:prstGeom>
        </p:spPr>
        <p:txBody>
          <a:bodyPr lIns="0" tIns="0" rIns="0" bIns="0" rtlCol="0" anchor="t">
            <a:spAutoFit/>
          </a:bodyPr>
          <a:lstStyle/>
          <a:p>
            <a:pPr>
              <a:lnSpc>
                <a:spcPts val="6765"/>
              </a:lnSpc>
            </a:pPr>
            <a:r>
              <a:rPr lang="en-US" sz="5500" spc="330" dirty="0">
                <a:solidFill>
                  <a:srgbClr val="FFEFD6"/>
                </a:solidFill>
                <a:latin typeface="Saira Medium"/>
              </a:rPr>
              <a:t>KNO        ORT</a:t>
            </a:r>
          </a:p>
        </p:txBody>
      </p:sp>
      <p:grpSp>
        <p:nvGrpSpPr>
          <p:cNvPr id="7" name="Group 7"/>
          <p:cNvGrpSpPr/>
          <p:nvPr/>
        </p:nvGrpSpPr>
        <p:grpSpPr>
          <a:xfrm>
            <a:off x="15739986" y="-309297"/>
            <a:ext cx="2567029" cy="10905593"/>
            <a:chOff x="0" y="0"/>
            <a:chExt cx="3422705" cy="14540791"/>
          </a:xfrm>
        </p:grpSpPr>
        <p:sp>
          <p:nvSpPr>
            <p:cNvPr id="8" name="AutoShape 8"/>
            <p:cNvSpPr/>
            <p:nvPr/>
          </p:nvSpPr>
          <p:spPr>
            <a:xfrm>
              <a:off x="0" y="0"/>
              <a:ext cx="1140902" cy="14540791"/>
            </a:xfrm>
            <a:prstGeom prst="rect">
              <a:avLst/>
            </a:prstGeom>
            <a:solidFill>
              <a:srgbClr val="69A9B2">
                <a:alpha val="69804"/>
              </a:srgbClr>
            </a:solidFill>
          </p:spPr>
          <p:txBody>
            <a:bodyPr/>
            <a:lstStyle/>
            <a:p>
              <a:endParaRPr lang="en-US"/>
            </a:p>
          </p:txBody>
        </p:sp>
        <p:sp>
          <p:nvSpPr>
            <p:cNvPr id="9" name="AutoShape 9"/>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0" name="AutoShape 10"/>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1" name="Group 11"/>
          <p:cNvGrpSpPr/>
          <p:nvPr/>
        </p:nvGrpSpPr>
        <p:grpSpPr>
          <a:xfrm>
            <a:off x="8130526" y="4723416"/>
            <a:ext cx="7445565" cy="1361920"/>
            <a:chOff x="0" y="-66675"/>
            <a:chExt cx="9927420" cy="1815893"/>
          </a:xfrm>
        </p:grpSpPr>
        <p:sp>
          <p:nvSpPr>
            <p:cNvPr id="12" name="TextBox 12"/>
            <p:cNvSpPr txBox="1"/>
            <p:nvPr/>
          </p:nvSpPr>
          <p:spPr>
            <a:xfrm>
              <a:off x="0" y="-66675"/>
              <a:ext cx="9927420" cy="747897"/>
            </a:xfrm>
            <a:prstGeom prst="rect">
              <a:avLst/>
            </a:prstGeom>
          </p:spPr>
          <p:txBody>
            <a:bodyPr lIns="0" tIns="0" rIns="0" bIns="0" rtlCol="0" anchor="t">
              <a:spAutoFit/>
            </a:bodyPr>
            <a:lstStyle/>
            <a:p>
              <a:pPr>
                <a:lnSpc>
                  <a:spcPts val="4759"/>
                </a:lnSpc>
              </a:pPr>
              <a:r>
                <a:rPr lang="en-US" sz="3400" spc="170" dirty="0">
                  <a:solidFill>
                    <a:srgbClr val="49403C"/>
                  </a:solidFill>
                  <a:latin typeface="Saira Medium Italics"/>
                </a:rPr>
                <a:t>  </a:t>
              </a:r>
            </a:p>
          </p:txBody>
        </p:sp>
        <p:sp>
          <p:nvSpPr>
            <p:cNvPr id="13" name="TextBox 13"/>
            <p:cNvSpPr txBox="1"/>
            <p:nvPr/>
          </p:nvSpPr>
          <p:spPr>
            <a:xfrm>
              <a:off x="0" y="1244806"/>
              <a:ext cx="9927420" cy="504412"/>
            </a:xfrm>
            <a:prstGeom prst="rect">
              <a:avLst/>
            </a:prstGeom>
          </p:spPr>
          <p:txBody>
            <a:bodyPr lIns="0" tIns="0" rIns="0" bIns="0" rtlCol="0" anchor="t">
              <a:spAutoFit/>
            </a:bodyPr>
            <a:lstStyle/>
            <a:p>
              <a:pPr>
                <a:lnSpc>
                  <a:spcPts val="3328"/>
                </a:lnSpc>
              </a:pPr>
              <a:endParaRPr dirty="0"/>
            </a:p>
          </p:txBody>
        </p:sp>
      </p:grpSp>
      <p:grpSp>
        <p:nvGrpSpPr>
          <p:cNvPr id="14" name="Group 14"/>
          <p:cNvGrpSpPr/>
          <p:nvPr/>
        </p:nvGrpSpPr>
        <p:grpSpPr>
          <a:xfrm>
            <a:off x="6380126" y="3545068"/>
            <a:ext cx="6185275" cy="1386187"/>
            <a:chOff x="0" y="-66675"/>
            <a:chExt cx="8247033" cy="1848250"/>
          </a:xfrm>
        </p:grpSpPr>
        <p:sp>
          <p:nvSpPr>
            <p:cNvPr id="15" name="TextBox 15"/>
            <p:cNvSpPr txBox="1"/>
            <p:nvPr/>
          </p:nvSpPr>
          <p:spPr>
            <a:xfrm>
              <a:off x="0" y="-66675"/>
              <a:ext cx="8247033" cy="747897"/>
            </a:xfrm>
            <a:prstGeom prst="rect">
              <a:avLst/>
            </a:prstGeom>
          </p:spPr>
          <p:txBody>
            <a:bodyPr lIns="0" tIns="0" rIns="0" bIns="0" rtlCol="0" anchor="t">
              <a:spAutoFit/>
            </a:bodyPr>
            <a:lstStyle/>
            <a:p>
              <a:pPr>
                <a:lnSpc>
                  <a:spcPts val="4759"/>
                </a:lnSpc>
              </a:pPr>
              <a:r>
                <a:rPr lang="en-US" sz="3400" spc="170" dirty="0">
                  <a:solidFill>
                    <a:srgbClr val="49403C"/>
                  </a:solidFill>
                  <a:latin typeface="Saira Medium Italics"/>
                </a:rPr>
                <a:t> </a:t>
              </a:r>
            </a:p>
          </p:txBody>
        </p:sp>
        <p:sp>
          <p:nvSpPr>
            <p:cNvPr id="16" name="TextBox 16"/>
            <p:cNvSpPr txBox="1"/>
            <p:nvPr/>
          </p:nvSpPr>
          <p:spPr>
            <a:xfrm>
              <a:off x="0" y="1301956"/>
              <a:ext cx="8247033" cy="479619"/>
            </a:xfrm>
            <a:prstGeom prst="rect">
              <a:avLst/>
            </a:prstGeom>
          </p:spPr>
          <p:txBody>
            <a:bodyPr lIns="0" tIns="0" rIns="0" bIns="0" rtlCol="0" anchor="t">
              <a:spAutoFit/>
            </a:bodyPr>
            <a:lstStyle/>
            <a:p>
              <a:pPr marL="280670" lvl="1">
                <a:lnSpc>
                  <a:spcPts val="2730"/>
                </a:lnSpc>
              </a:pPr>
              <a:endParaRPr lang="en-US" sz="2600" spc="26" dirty="0">
                <a:solidFill>
                  <a:srgbClr val="49403C"/>
                </a:solidFill>
                <a:latin typeface="Saira Light"/>
              </a:endParaRPr>
            </a:p>
          </p:txBody>
        </p:sp>
      </p:grpSp>
      <p:pic>
        <p:nvPicPr>
          <p:cNvPr id="19" name="Picture 18"/>
          <p:cNvPicPr>
            <a:picLocks noChangeAspect="1"/>
          </p:cNvPicPr>
          <p:nvPr/>
        </p:nvPicPr>
        <p:blipFill>
          <a:blip r:embed="rId3"/>
          <a:stretch>
            <a:fillRect/>
          </a:stretch>
        </p:blipFill>
        <p:spPr>
          <a:xfrm>
            <a:off x="8130526" y="952500"/>
            <a:ext cx="6775612" cy="9144000"/>
          </a:xfrm>
          <a:prstGeom prst="rect">
            <a:avLst/>
          </a:prstGeom>
        </p:spPr>
      </p:pic>
      <p:pic>
        <p:nvPicPr>
          <p:cNvPr id="2" name="Picture 1"/>
          <p:cNvPicPr>
            <a:picLocks noChangeAspect="1"/>
          </p:cNvPicPr>
          <p:nvPr/>
        </p:nvPicPr>
        <p:blipFill>
          <a:blip r:embed="rId4"/>
          <a:stretch>
            <a:fillRect/>
          </a:stretch>
        </p:blipFill>
        <p:spPr>
          <a:xfrm>
            <a:off x="616876" y="0"/>
            <a:ext cx="6657975" cy="10287000"/>
          </a:xfrm>
          <a:prstGeom prst="rect">
            <a:avLst/>
          </a:prstGeom>
        </p:spPr>
      </p:pic>
    </p:spTree>
    <p:extLst>
      <p:ext uri="{BB962C8B-B14F-4D97-AF65-F5344CB8AC3E}">
        <p14:creationId xmlns:p14="http://schemas.microsoft.com/office/powerpoint/2010/main" val="1731009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5012" y="-233298"/>
            <a:ext cx="16137413" cy="3342738"/>
          </a:xfrm>
          <a:prstGeom prst="rect">
            <a:avLst/>
          </a:prstGeom>
          <a:solidFill>
            <a:srgbClr val="69A9B2"/>
          </a:solidFill>
        </p:spPr>
        <p:txBody>
          <a:bodyPr/>
          <a:lstStyle/>
          <a:p>
            <a:endParaRPr lang="en-US"/>
          </a:p>
        </p:txBody>
      </p:sp>
      <p:sp>
        <p:nvSpPr>
          <p:cNvPr id="3" name="TextBox 3"/>
          <p:cNvSpPr txBox="1"/>
          <p:nvPr/>
        </p:nvSpPr>
        <p:spPr>
          <a:xfrm>
            <a:off x="1028700" y="1171295"/>
            <a:ext cx="12370549" cy="845820"/>
          </a:xfrm>
          <a:prstGeom prst="rect">
            <a:avLst/>
          </a:prstGeom>
        </p:spPr>
        <p:txBody>
          <a:bodyPr lIns="0" tIns="0" rIns="0" bIns="0" rtlCol="0" anchor="t">
            <a:spAutoFit/>
          </a:bodyPr>
          <a:lstStyle/>
          <a:p>
            <a:pPr>
              <a:lnSpc>
                <a:spcPts val="6765"/>
              </a:lnSpc>
            </a:pPr>
            <a:r>
              <a:rPr lang="en-US" sz="5500" spc="330">
                <a:solidFill>
                  <a:srgbClr val="FFEFD6"/>
                </a:solidFill>
                <a:latin typeface="Saira Medium"/>
              </a:rPr>
              <a:t>KNOW YOUR REPORT</a:t>
            </a:r>
          </a:p>
        </p:txBody>
      </p:sp>
      <p:grpSp>
        <p:nvGrpSpPr>
          <p:cNvPr id="7" name="Group 7"/>
          <p:cNvGrpSpPr/>
          <p:nvPr/>
        </p:nvGrpSpPr>
        <p:grpSpPr>
          <a:xfrm>
            <a:off x="15739986" y="-309297"/>
            <a:ext cx="2567029" cy="10905593"/>
            <a:chOff x="0" y="0"/>
            <a:chExt cx="3422705" cy="14540791"/>
          </a:xfrm>
        </p:grpSpPr>
        <p:sp>
          <p:nvSpPr>
            <p:cNvPr id="8" name="AutoShape 8"/>
            <p:cNvSpPr/>
            <p:nvPr/>
          </p:nvSpPr>
          <p:spPr>
            <a:xfrm>
              <a:off x="0" y="0"/>
              <a:ext cx="1140902" cy="14540791"/>
            </a:xfrm>
            <a:prstGeom prst="rect">
              <a:avLst/>
            </a:prstGeom>
            <a:solidFill>
              <a:srgbClr val="69A9B2">
                <a:alpha val="69804"/>
              </a:srgbClr>
            </a:solidFill>
          </p:spPr>
          <p:txBody>
            <a:bodyPr/>
            <a:lstStyle/>
            <a:p>
              <a:endParaRPr lang="en-US"/>
            </a:p>
          </p:txBody>
        </p:sp>
        <p:sp>
          <p:nvSpPr>
            <p:cNvPr id="9" name="AutoShape 9"/>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0" name="AutoShape 10"/>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1" name="Group 11"/>
          <p:cNvGrpSpPr/>
          <p:nvPr/>
        </p:nvGrpSpPr>
        <p:grpSpPr>
          <a:xfrm>
            <a:off x="8130526" y="4723416"/>
            <a:ext cx="7445565" cy="1361920"/>
            <a:chOff x="0" y="-66675"/>
            <a:chExt cx="9927420" cy="1815893"/>
          </a:xfrm>
        </p:grpSpPr>
        <p:sp>
          <p:nvSpPr>
            <p:cNvPr id="12" name="TextBox 12"/>
            <p:cNvSpPr txBox="1"/>
            <p:nvPr/>
          </p:nvSpPr>
          <p:spPr>
            <a:xfrm>
              <a:off x="0" y="-66675"/>
              <a:ext cx="9927420" cy="747897"/>
            </a:xfrm>
            <a:prstGeom prst="rect">
              <a:avLst/>
            </a:prstGeom>
          </p:spPr>
          <p:txBody>
            <a:bodyPr lIns="0" tIns="0" rIns="0" bIns="0" rtlCol="0" anchor="t">
              <a:spAutoFit/>
            </a:bodyPr>
            <a:lstStyle/>
            <a:p>
              <a:pPr>
                <a:lnSpc>
                  <a:spcPts val="4759"/>
                </a:lnSpc>
              </a:pPr>
              <a:r>
                <a:rPr lang="en-US" sz="3400" spc="170" dirty="0">
                  <a:solidFill>
                    <a:srgbClr val="49403C"/>
                  </a:solidFill>
                  <a:latin typeface="Saira Medium Italics"/>
                </a:rPr>
                <a:t>  </a:t>
              </a:r>
            </a:p>
          </p:txBody>
        </p:sp>
        <p:sp>
          <p:nvSpPr>
            <p:cNvPr id="13" name="TextBox 13"/>
            <p:cNvSpPr txBox="1"/>
            <p:nvPr/>
          </p:nvSpPr>
          <p:spPr>
            <a:xfrm>
              <a:off x="0" y="1244806"/>
              <a:ext cx="9927420" cy="504412"/>
            </a:xfrm>
            <a:prstGeom prst="rect">
              <a:avLst/>
            </a:prstGeom>
          </p:spPr>
          <p:txBody>
            <a:bodyPr lIns="0" tIns="0" rIns="0" bIns="0" rtlCol="0" anchor="t">
              <a:spAutoFit/>
            </a:bodyPr>
            <a:lstStyle/>
            <a:p>
              <a:pPr>
                <a:lnSpc>
                  <a:spcPts val="3328"/>
                </a:lnSpc>
              </a:pPr>
              <a:endParaRPr dirty="0"/>
            </a:p>
          </p:txBody>
        </p:sp>
      </p:grpSp>
      <p:grpSp>
        <p:nvGrpSpPr>
          <p:cNvPr id="14" name="Group 14"/>
          <p:cNvGrpSpPr/>
          <p:nvPr/>
        </p:nvGrpSpPr>
        <p:grpSpPr>
          <a:xfrm>
            <a:off x="871164" y="7103245"/>
            <a:ext cx="6185275" cy="1386187"/>
            <a:chOff x="0" y="-66675"/>
            <a:chExt cx="8247033" cy="1848250"/>
          </a:xfrm>
        </p:grpSpPr>
        <p:sp>
          <p:nvSpPr>
            <p:cNvPr id="15" name="TextBox 15"/>
            <p:cNvSpPr txBox="1"/>
            <p:nvPr/>
          </p:nvSpPr>
          <p:spPr>
            <a:xfrm>
              <a:off x="0" y="-66675"/>
              <a:ext cx="8247033" cy="747897"/>
            </a:xfrm>
            <a:prstGeom prst="rect">
              <a:avLst/>
            </a:prstGeom>
          </p:spPr>
          <p:txBody>
            <a:bodyPr lIns="0" tIns="0" rIns="0" bIns="0" rtlCol="0" anchor="t">
              <a:spAutoFit/>
            </a:bodyPr>
            <a:lstStyle/>
            <a:p>
              <a:pPr>
                <a:lnSpc>
                  <a:spcPts val="4759"/>
                </a:lnSpc>
              </a:pPr>
              <a:r>
                <a:rPr lang="en-US" sz="3400" spc="170" dirty="0">
                  <a:solidFill>
                    <a:srgbClr val="49403C"/>
                  </a:solidFill>
                  <a:latin typeface="Saira Medium Italics"/>
                </a:rPr>
                <a:t> </a:t>
              </a:r>
            </a:p>
          </p:txBody>
        </p:sp>
        <p:sp>
          <p:nvSpPr>
            <p:cNvPr id="16" name="TextBox 16"/>
            <p:cNvSpPr txBox="1"/>
            <p:nvPr/>
          </p:nvSpPr>
          <p:spPr>
            <a:xfrm>
              <a:off x="0" y="1301956"/>
              <a:ext cx="8247033" cy="479619"/>
            </a:xfrm>
            <a:prstGeom prst="rect">
              <a:avLst/>
            </a:prstGeom>
          </p:spPr>
          <p:txBody>
            <a:bodyPr lIns="0" tIns="0" rIns="0" bIns="0" rtlCol="0" anchor="t">
              <a:spAutoFit/>
            </a:bodyPr>
            <a:lstStyle/>
            <a:p>
              <a:pPr marL="280670" lvl="1">
                <a:lnSpc>
                  <a:spcPts val="2730"/>
                </a:lnSpc>
              </a:pPr>
              <a:endParaRPr lang="en-US" sz="2600" spc="26" dirty="0">
                <a:solidFill>
                  <a:srgbClr val="49403C"/>
                </a:solidFill>
                <a:latin typeface="Saira Light"/>
              </a:endParaRPr>
            </a:p>
          </p:txBody>
        </p:sp>
      </p:grpSp>
      <p:pic>
        <p:nvPicPr>
          <p:cNvPr id="17" name="Picture 16"/>
          <p:cNvPicPr>
            <a:picLocks noChangeAspect="1"/>
          </p:cNvPicPr>
          <p:nvPr/>
        </p:nvPicPr>
        <p:blipFill>
          <a:blip r:embed="rId3"/>
          <a:stretch>
            <a:fillRect/>
          </a:stretch>
        </p:blipFill>
        <p:spPr>
          <a:xfrm>
            <a:off x="304800" y="3109440"/>
            <a:ext cx="5829300" cy="7177560"/>
          </a:xfrm>
          <a:prstGeom prst="rect">
            <a:avLst/>
          </a:prstGeom>
        </p:spPr>
      </p:pic>
      <p:pic>
        <p:nvPicPr>
          <p:cNvPr id="18" name="Picture 17"/>
          <p:cNvPicPr>
            <a:picLocks noChangeAspect="1"/>
          </p:cNvPicPr>
          <p:nvPr/>
        </p:nvPicPr>
        <p:blipFill>
          <a:blip r:embed="rId4"/>
          <a:stretch>
            <a:fillRect/>
          </a:stretch>
        </p:blipFill>
        <p:spPr>
          <a:xfrm>
            <a:off x="6700464" y="3123892"/>
            <a:ext cx="6034734" cy="7177560"/>
          </a:xfrm>
          <a:prstGeom prst="rect">
            <a:avLst/>
          </a:prstGeom>
        </p:spPr>
      </p:pic>
    </p:spTree>
    <p:extLst>
      <p:ext uri="{BB962C8B-B14F-4D97-AF65-F5344CB8AC3E}">
        <p14:creationId xmlns:p14="http://schemas.microsoft.com/office/powerpoint/2010/main" val="3318115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561" t="19177" r="3173" b="1933"/>
          <a:stretch>
            <a:fillRect/>
          </a:stretch>
        </p:blipFill>
        <p:spPr>
          <a:xfrm>
            <a:off x="0" y="0"/>
            <a:ext cx="18288000" cy="10287000"/>
          </a:xfrm>
          <a:prstGeom prst="rect">
            <a:avLst/>
          </a:prstGeom>
        </p:spPr>
      </p:pic>
      <p:grpSp>
        <p:nvGrpSpPr>
          <p:cNvPr id="3" name="Group 3"/>
          <p:cNvGrpSpPr/>
          <p:nvPr/>
        </p:nvGrpSpPr>
        <p:grpSpPr>
          <a:xfrm>
            <a:off x="-28278" y="-309297"/>
            <a:ext cx="2567029" cy="10905593"/>
            <a:chOff x="0" y="0"/>
            <a:chExt cx="3422705" cy="14540791"/>
          </a:xfrm>
        </p:grpSpPr>
        <p:sp>
          <p:nvSpPr>
            <p:cNvPr id="4" name="AutoShape 4"/>
            <p:cNvSpPr/>
            <p:nvPr/>
          </p:nvSpPr>
          <p:spPr>
            <a:xfrm>
              <a:off x="0" y="0"/>
              <a:ext cx="1140902" cy="14540791"/>
            </a:xfrm>
            <a:prstGeom prst="rect">
              <a:avLst/>
            </a:prstGeom>
            <a:solidFill>
              <a:srgbClr val="69A9B2">
                <a:alpha val="69804"/>
              </a:srgbClr>
            </a:solidFill>
          </p:spPr>
          <p:txBody>
            <a:bodyPr/>
            <a:lstStyle/>
            <a:p>
              <a:endParaRPr lang="en-US"/>
            </a:p>
          </p:txBody>
        </p:sp>
        <p:sp>
          <p:nvSpPr>
            <p:cNvPr id="5" name="AutoShape 5"/>
            <p:cNvSpPr/>
            <p:nvPr/>
          </p:nvSpPr>
          <p:spPr>
            <a:xfrm>
              <a:off x="1140902" y="0"/>
              <a:ext cx="1140902" cy="14540791"/>
            </a:xfrm>
            <a:prstGeom prst="rect">
              <a:avLst/>
            </a:prstGeom>
            <a:solidFill>
              <a:srgbClr val="69A9B2">
                <a:alpha val="40000"/>
              </a:srgbClr>
            </a:solidFill>
          </p:spPr>
          <p:txBody>
            <a:bodyPr/>
            <a:lstStyle/>
            <a:p>
              <a:endParaRPr lang="en-US"/>
            </a:p>
          </p:txBody>
        </p:sp>
        <p:sp>
          <p:nvSpPr>
            <p:cNvPr id="6" name="AutoShape 6"/>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7" name="Picture 7"/>
          <p:cNvPicPr>
            <a:picLocks noChangeAspect="1"/>
          </p:cNvPicPr>
          <p:nvPr/>
        </p:nvPicPr>
        <p:blipFill>
          <a:blip r:embed="rId3"/>
          <a:srcRect/>
          <a:stretch>
            <a:fillRect/>
          </a:stretch>
        </p:blipFill>
        <p:spPr>
          <a:xfrm>
            <a:off x="9586950" y="3124088"/>
            <a:ext cx="7162912" cy="7162912"/>
          </a:xfrm>
          <a:prstGeom prst="rect">
            <a:avLst/>
          </a:prstGeom>
        </p:spPr>
      </p:pic>
      <p:sp>
        <p:nvSpPr>
          <p:cNvPr id="8" name="TextBox 8"/>
          <p:cNvSpPr txBox="1"/>
          <p:nvPr/>
        </p:nvSpPr>
        <p:spPr>
          <a:xfrm>
            <a:off x="1936442" y="917376"/>
            <a:ext cx="16185906" cy="1557655"/>
          </a:xfrm>
          <a:prstGeom prst="rect">
            <a:avLst/>
          </a:prstGeom>
        </p:spPr>
        <p:txBody>
          <a:bodyPr lIns="0" tIns="0" rIns="0" bIns="0" rtlCol="0" anchor="t">
            <a:spAutoFit/>
          </a:bodyPr>
          <a:lstStyle/>
          <a:p>
            <a:pPr algn="ctr">
              <a:lnSpc>
                <a:spcPts val="5809"/>
              </a:lnSpc>
            </a:pPr>
            <a:r>
              <a:rPr lang="en-US" sz="6999" spc="209">
                <a:solidFill>
                  <a:srgbClr val="49403C"/>
                </a:solidFill>
                <a:latin typeface="Saira Black"/>
              </a:rPr>
              <a:t>HOW A FICO SCORE IS </a:t>
            </a:r>
          </a:p>
          <a:p>
            <a:pPr algn="ctr">
              <a:lnSpc>
                <a:spcPts val="5809"/>
              </a:lnSpc>
            </a:pPr>
            <a:r>
              <a:rPr lang="en-US" sz="7000" spc="210">
                <a:solidFill>
                  <a:srgbClr val="49403C"/>
                </a:solidFill>
                <a:latin typeface="Saira Black"/>
              </a:rPr>
              <a:t>DETERMINED</a:t>
            </a:r>
          </a:p>
        </p:txBody>
      </p:sp>
      <p:sp>
        <p:nvSpPr>
          <p:cNvPr id="9" name="TextBox 9"/>
          <p:cNvSpPr txBox="1"/>
          <p:nvPr/>
        </p:nvSpPr>
        <p:spPr>
          <a:xfrm>
            <a:off x="2695868" y="3512230"/>
            <a:ext cx="6700582" cy="5044010"/>
          </a:xfrm>
          <a:prstGeom prst="rect">
            <a:avLst/>
          </a:prstGeom>
        </p:spPr>
        <p:txBody>
          <a:bodyPr lIns="0" tIns="0" rIns="0" bIns="0" rtlCol="0" anchor="t">
            <a:spAutoFit/>
          </a:bodyPr>
          <a:lstStyle/>
          <a:p>
            <a:pPr>
              <a:lnSpc>
                <a:spcPts val="4414"/>
              </a:lnSpc>
            </a:pPr>
            <a:r>
              <a:rPr lang="en-US" sz="3153" spc="-148" dirty="0">
                <a:solidFill>
                  <a:srgbClr val="49403C"/>
                </a:solidFill>
                <a:latin typeface="Saira Medium Bold Italics"/>
              </a:rPr>
              <a:t>Payment History:</a:t>
            </a:r>
            <a:r>
              <a:rPr lang="en-US" sz="3153" spc="-148" dirty="0">
                <a:solidFill>
                  <a:srgbClr val="49403C"/>
                </a:solidFill>
                <a:latin typeface="Saira Medium Italics"/>
              </a:rPr>
              <a:t> </a:t>
            </a:r>
            <a:r>
              <a:rPr lang="en-US" sz="3153" spc="-148" dirty="0">
                <a:solidFill>
                  <a:srgbClr val="49403C"/>
                </a:solidFill>
                <a:highlight>
                  <a:srgbClr val="00FF00"/>
                </a:highlight>
                <a:latin typeface="Saira Medium Italics"/>
              </a:rPr>
              <a:t>35% </a:t>
            </a:r>
            <a:r>
              <a:rPr lang="en-US" sz="3153" spc="-148" dirty="0">
                <a:solidFill>
                  <a:srgbClr val="49403C"/>
                </a:solidFill>
                <a:latin typeface="Saira Medium Italics"/>
              </a:rPr>
              <a:t>or 297.5 points.</a:t>
            </a:r>
          </a:p>
          <a:p>
            <a:pPr>
              <a:lnSpc>
                <a:spcPts val="4414"/>
              </a:lnSpc>
            </a:pPr>
            <a:endParaRPr lang="en-US" sz="3153" spc="-148" dirty="0">
              <a:solidFill>
                <a:srgbClr val="49403C"/>
              </a:solidFill>
              <a:latin typeface="Saira Medium Italics"/>
            </a:endParaRPr>
          </a:p>
          <a:p>
            <a:pPr>
              <a:lnSpc>
                <a:spcPts val="4414"/>
              </a:lnSpc>
            </a:pPr>
            <a:r>
              <a:rPr lang="en-US" sz="3153" spc="-148" dirty="0">
                <a:solidFill>
                  <a:srgbClr val="49403C"/>
                </a:solidFill>
                <a:latin typeface="Saira Medium Bold Italics"/>
              </a:rPr>
              <a:t>Amounts Owed:</a:t>
            </a:r>
            <a:r>
              <a:rPr lang="en-US" sz="3153" spc="-148" dirty="0">
                <a:solidFill>
                  <a:srgbClr val="49403C"/>
                </a:solidFill>
                <a:latin typeface="Saira Medium Italics"/>
              </a:rPr>
              <a:t> </a:t>
            </a:r>
            <a:r>
              <a:rPr lang="en-US" sz="3153" spc="-148" dirty="0">
                <a:highlight>
                  <a:srgbClr val="00FFFF"/>
                </a:highlight>
                <a:latin typeface="Saira Medium Italics"/>
              </a:rPr>
              <a:t>30% </a:t>
            </a:r>
            <a:r>
              <a:rPr lang="en-US" sz="3153" spc="-148" dirty="0">
                <a:solidFill>
                  <a:srgbClr val="49403C"/>
                </a:solidFill>
                <a:latin typeface="Saira Medium Italics"/>
              </a:rPr>
              <a:t>or 255 points.</a:t>
            </a:r>
          </a:p>
          <a:p>
            <a:pPr>
              <a:lnSpc>
                <a:spcPts val="4414"/>
              </a:lnSpc>
            </a:pPr>
            <a:endParaRPr lang="en-US" sz="3153" spc="-148" dirty="0">
              <a:solidFill>
                <a:srgbClr val="49403C"/>
              </a:solidFill>
              <a:latin typeface="Saira Medium Italics"/>
            </a:endParaRPr>
          </a:p>
          <a:p>
            <a:pPr>
              <a:lnSpc>
                <a:spcPts val="4414"/>
              </a:lnSpc>
            </a:pPr>
            <a:r>
              <a:rPr lang="en-US" sz="3153" spc="-148" dirty="0">
                <a:solidFill>
                  <a:srgbClr val="49403C"/>
                </a:solidFill>
                <a:latin typeface="Saira Medium Bold Italics"/>
              </a:rPr>
              <a:t>Length of Credit History:</a:t>
            </a:r>
            <a:r>
              <a:rPr lang="en-US" sz="3153" spc="-148" dirty="0">
                <a:solidFill>
                  <a:srgbClr val="49403C"/>
                </a:solidFill>
                <a:latin typeface="Saira Medium Italics"/>
              </a:rPr>
              <a:t> </a:t>
            </a:r>
            <a:r>
              <a:rPr lang="en-US" sz="3153" spc="-148" dirty="0">
                <a:solidFill>
                  <a:srgbClr val="49403C"/>
                </a:solidFill>
                <a:highlight>
                  <a:srgbClr val="FF00FF"/>
                </a:highlight>
                <a:latin typeface="Saira Medium Italics"/>
              </a:rPr>
              <a:t>15%</a:t>
            </a:r>
            <a:r>
              <a:rPr lang="en-US" sz="3153" spc="-148" dirty="0">
                <a:solidFill>
                  <a:srgbClr val="49403C"/>
                </a:solidFill>
                <a:latin typeface="Saira Medium Italics"/>
              </a:rPr>
              <a:t> or 127.5 points.</a:t>
            </a:r>
          </a:p>
          <a:p>
            <a:pPr>
              <a:lnSpc>
                <a:spcPts val="4414"/>
              </a:lnSpc>
            </a:pPr>
            <a:endParaRPr lang="en-US" sz="3153" spc="-148" dirty="0">
              <a:solidFill>
                <a:srgbClr val="49403C"/>
              </a:solidFill>
              <a:latin typeface="Saira Medium Italics"/>
            </a:endParaRPr>
          </a:p>
          <a:p>
            <a:pPr>
              <a:lnSpc>
                <a:spcPts val="4414"/>
              </a:lnSpc>
            </a:pPr>
            <a:r>
              <a:rPr lang="en-US" sz="3153" spc="-148" dirty="0">
                <a:solidFill>
                  <a:srgbClr val="49403C"/>
                </a:solidFill>
                <a:latin typeface="Saira Medium Bold Italics"/>
              </a:rPr>
              <a:t>New Credit</a:t>
            </a:r>
            <a:r>
              <a:rPr lang="en-US" sz="3153" spc="-148" dirty="0">
                <a:solidFill>
                  <a:srgbClr val="49403C"/>
                </a:solidFill>
                <a:latin typeface="Saira Medium Italics"/>
              </a:rPr>
              <a:t>: </a:t>
            </a:r>
            <a:r>
              <a:rPr lang="en-US" sz="3153" spc="-148" dirty="0">
                <a:highlight>
                  <a:srgbClr val="FF0000"/>
                </a:highlight>
                <a:latin typeface="Saira Medium Italics"/>
              </a:rPr>
              <a:t>10%</a:t>
            </a:r>
            <a:r>
              <a:rPr lang="en-US" sz="3153" spc="-148" dirty="0">
                <a:solidFill>
                  <a:srgbClr val="49403C"/>
                </a:solidFill>
                <a:latin typeface="Saira Medium Italics"/>
              </a:rPr>
              <a:t> or 85 points.</a:t>
            </a:r>
          </a:p>
          <a:p>
            <a:pPr>
              <a:lnSpc>
                <a:spcPts val="4414"/>
              </a:lnSpc>
            </a:pPr>
            <a:endParaRPr lang="en-US" sz="3153" spc="-148" dirty="0">
              <a:solidFill>
                <a:srgbClr val="49403C"/>
              </a:solidFill>
              <a:latin typeface="Saira Medium Italics"/>
            </a:endParaRPr>
          </a:p>
          <a:p>
            <a:pPr>
              <a:lnSpc>
                <a:spcPts val="4414"/>
              </a:lnSpc>
            </a:pPr>
            <a:r>
              <a:rPr lang="en-US" sz="3153" spc="-148" dirty="0">
                <a:solidFill>
                  <a:srgbClr val="49403C"/>
                </a:solidFill>
                <a:latin typeface="Saira Medium Bold Italics"/>
              </a:rPr>
              <a:t>Types of Credit Used:</a:t>
            </a:r>
            <a:r>
              <a:rPr lang="en-US" sz="3153" spc="-148" dirty="0">
                <a:solidFill>
                  <a:srgbClr val="49403C"/>
                </a:solidFill>
                <a:latin typeface="Saira Medium Italics"/>
              </a:rPr>
              <a:t> </a:t>
            </a:r>
            <a:r>
              <a:rPr lang="en-US" sz="3153" spc="-148" dirty="0">
                <a:solidFill>
                  <a:srgbClr val="49403C"/>
                </a:solidFill>
                <a:highlight>
                  <a:srgbClr val="FFFF00"/>
                </a:highlight>
                <a:latin typeface="Saira Medium Italics"/>
              </a:rPr>
              <a:t>10%</a:t>
            </a:r>
            <a:r>
              <a:rPr lang="en-US" sz="3153" spc="-148" dirty="0">
                <a:solidFill>
                  <a:srgbClr val="49403C"/>
                </a:solidFill>
                <a:latin typeface="Saira Medium Italics"/>
              </a:rPr>
              <a:t> or 85 points.</a:t>
            </a:r>
          </a:p>
        </p:txBody>
      </p:sp>
      <p:sp>
        <p:nvSpPr>
          <p:cNvPr id="10" name="TextBox 10"/>
          <p:cNvSpPr txBox="1"/>
          <p:nvPr/>
        </p:nvSpPr>
        <p:spPr>
          <a:xfrm>
            <a:off x="10979659" y="4828162"/>
            <a:ext cx="2942409" cy="1654811"/>
          </a:xfrm>
          <a:prstGeom prst="rect">
            <a:avLst/>
          </a:prstGeom>
        </p:spPr>
        <p:txBody>
          <a:bodyPr lIns="0" tIns="0" rIns="0" bIns="0" rtlCol="0" anchor="t">
            <a:spAutoFit/>
          </a:bodyPr>
          <a:lstStyle/>
          <a:p>
            <a:pPr>
              <a:lnSpc>
                <a:spcPts val="8399"/>
              </a:lnSpc>
            </a:pPr>
            <a:r>
              <a:rPr lang="en-US" sz="5999" spc="299">
                <a:solidFill>
                  <a:srgbClr val="49403C"/>
                </a:solidFill>
                <a:latin typeface="Saira Bold Italics"/>
              </a:rPr>
              <a:t>35%</a:t>
            </a:r>
          </a:p>
          <a:p>
            <a:pPr>
              <a:lnSpc>
                <a:spcPts val="2379"/>
              </a:lnSpc>
            </a:pPr>
            <a:endParaRPr lang="en-US" sz="5999" spc="299">
              <a:solidFill>
                <a:srgbClr val="49403C"/>
              </a:solidFill>
              <a:latin typeface="Saira Bold Italics"/>
            </a:endParaRPr>
          </a:p>
          <a:p>
            <a:pPr>
              <a:lnSpc>
                <a:spcPts val="2380"/>
              </a:lnSpc>
            </a:pPr>
            <a:endParaRPr lang="en-US" sz="5999" spc="299">
              <a:solidFill>
                <a:srgbClr val="49403C"/>
              </a:solidFill>
              <a:latin typeface="Saira Bold Italics"/>
            </a:endParaRPr>
          </a:p>
        </p:txBody>
      </p:sp>
      <p:sp>
        <p:nvSpPr>
          <p:cNvPr id="11" name="TextBox 11"/>
          <p:cNvSpPr txBox="1"/>
          <p:nvPr/>
        </p:nvSpPr>
        <p:spPr>
          <a:xfrm>
            <a:off x="11432534" y="7692389"/>
            <a:ext cx="2942409" cy="1486536"/>
          </a:xfrm>
          <a:prstGeom prst="rect">
            <a:avLst/>
          </a:prstGeom>
        </p:spPr>
        <p:txBody>
          <a:bodyPr lIns="0" tIns="0" rIns="0" bIns="0" rtlCol="0" anchor="t">
            <a:spAutoFit/>
          </a:bodyPr>
          <a:lstStyle/>
          <a:p>
            <a:pPr>
              <a:lnSpc>
                <a:spcPts val="6999"/>
              </a:lnSpc>
            </a:pPr>
            <a:r>
              <a:rPr lang="en-US" sz="4999" spc="249">
                <a:solidFill>
                  <a:srgbClr val="49403C"/>
                </a:solidFill>
                <a:latin typeface="Saira Bold Italics"/>
              </a:rPr>
              <a:t>15%</a:t>
            </a:r>
          </a:p>
          <a:p>
            <a:pPr>
              <a:lnSpc>
                <a:spcPts val="2379"/>
              </a:lnSpc>
            </a:pPr>
            <a:endParaRPr lang="en-US" sz="4999" spc="249">
              <a:solidFill>
                <a:srgbClr val="49403C"/>
              </a:solidFill>
              <a:latin typeface="Saira Bold Italics"/>
            </a:endParaRPr>
          </a:p>
          <a:p>
            <a:pPr>
              <a:lnSpc>
                <a:spcPts val="2380"/>
              </a:lnSpc>
            </a:pPr>
            <a:endParaRPr lang="en-US" sz="4999" spc="249">
              <a:solidFill>
                <a:srgbClr val="49403C"/>
              </a:solidFill>
              <a:latin typeface="Saira Bold Italics"/>
            </a:endParaRPr>
          </a:p>
        </p:txBody>
      </p:sp>
      <p:sp>
        <p:nvSpPr>
          <p:cNvPr id="12" name="TextBox 12"/>
          <p:cNvSpPr txBox="1"/>
          <p:nvPr/>
        </p:nvSpPr>
        <p:spPr>
          <a:xfrm>
            <a:off x="13372246" y="7835928"/>
            <a:ext cx="2415849" cy="1218508"/>
          </a:xfrm>
          <a:prstGeom prst="rect">
            <a:avLst/>
          </a:prstGeom>
        </p:spPr>
        <p:txBody>
          <a:bodyPr lIns="0" tIns="0" rIns="0" bIns="0" rtlCol="0" anchor="t">
            <a:spAutoFit/>
          </a:bodyPr>
          <a:lstStyle/>
          <a:p>
            <a:pPr>
              <a:lnSpc>
                <a:spcPts val="5747"/>
              </a:lnSpc>
            </a:pPr>
            <a:r>
              <a:rPr lang="en-US" sz="4105" spc="205">
                <a:solidFill>
                  <a:srgbClr val="49403C"/>
                </a:solidFill>
                <a:latin typeface="Saira Bold Italics"/>
              </a:rPr>
              <a:t>10%</a:t>
            </a:r>
          </a:p>
          <a:p>
            <a:pPr>
              <a:lnSpc>
                <a:spcPts val="1954"/>
              </a:lnSpc>
            </a:pPr>
            <a:endParaRPr lang="en-US" sz="4105" spc="205">
              <a:solidFill>
                <a:srgbClr val="49403C"/>
              </a:solidFill>
              <a:latin typeface="Saira Bold Italics"/>
            </a:endParaRPr>
          </a:p>
          <a:p>
            <a:pPr>
              <a:lnSpc>
                <a:spcPts val="1954"/>
              </a:lnSpc>
            </a:pPr>
            <a:endParaRPr lang="en-US" sz="4105" spc="205">
              <a:solidFill>
                <a:srgbClr val="49403C"/>
              </a:solidFill>
              <a:latin typeface="Saira Bold Italics"/>
            </a:endParaRPr>
          </a:p>
        </p:txBody>
      </p:sp>
      <p:sp>
        <p:nvSpPr>
          <p:cNvPr id="13" name="TextBox 13"/>
          <p:cNvSpPr txBox="1"/>
          <p:nvPr/>
        </p:nvSpPr>
        <p:spPr>
          <a:xfrm>
            <a:off x="14561804" y="6629456"/>
            <a:ext cx="2942409" cy="1486536"/>
          </a:xfrm>
          <a:prstGeom prst="rect">
            <a:avLst/>
          </a:prstGeom>
        </p:spPr>
        <p:txBody>
          <a:bodyPr lIns="0" tIns="0" rIns="0" bIns="0" rtlCol="0" anchor="t">
            <a:spAutoFit/>
          </a:bodyPr>
          <a:lstStyle/>
          <a:p>
            <a:pPr>
              <a:lnSpc>
                <a:spcPts val="6999"/>
              </a:lnSpc>
            </a:pPr>
            <a:r>
              <a:rPr lang="en-US" sz="4999" spc="249">
                <a:solidFill>
                  <a:srgbClr val="49403C"/>
                </a:solidFill>
                <a:latin typeface="Saira Bold Italics"/>
              </a:rPr>
              <a:t>10%</a:t>
            </a:r>
          </a:p>
          <a:p>
            <a:pPr>
              <a:lnSpc>
                <a:spcPts val="2379"/>
              </a:lnSpc>
            </a:pPr>
            <a:endParaRPr lang="en-US" sz="4999" spc="249">
              <a:solidFill>
                <a:srgbClr val="49403C"/>
              </a:solidFill>
              <a:latin typeface="Saira Bold Italics"/>
            </a:endParaRPr>
          </a:p>
          <a:p>
            <a:pPr>
              <a:lnSpc>
                <a:spcPts val="2380"/>
              </a:lnSpc>
            </a:pPr>
            <a:endParaRPr lang="en-US" sz="4999" spc="249">
              <a:solidFill>
                <a:srgbClr val="49403C"/>
              </a:solidFill>
              <a:latin typeface="Saira Bold Italics"/>
            </a:endParaRPr>
          </a:p>
        </p:txBody>
      </p:sp>
      <p:sp>
        <p:nvSpPr>
          <p:cNvPr id="14" name="TextBox 14"/>
          <p:cNvSpPr txBox="1"/>
          <p:nvPr/>
        </p:nvSpPr>
        <p:spPr>
          <a:xfrm>
            <a:off x="14316891" y="4814569"/>
            <a:ext cx="2942409" cy="1486536"/>
          </a:xfrm>
          <a:prstGeom prst="rect">
            <a:avLst/>
          </a:prstGeom>
        </p:spPr>
        <p:txBody>
          <a:bodyPr lIns="0" tIns="0" rIns="0" bIns="0" rtlCol="0" anchor="t">
            <a:spAutoFit/>
          </a:bodyPr>
          <a:lstStyle/>
          <a:p>
            <a:pPr>
              <a:lnSpc>
                <a:spcPts val="6999"/>
              </a:lnSpc>
            </a:pPr>
            <a:r>
              <a:rPr lang="en-US" sz="4999" spc="249">
                <a:solidFill>
                  <a:srgbClr val="49403C"/>
                </a:solidFill>
                <a:latin typeface="Saira Bold Italics"/>
              </a:rPr>
              <a:t>30%</a:t>
            </a:r>
          </a:p>
          <a:p>
            <a:pPr>
              <a:lnSpc>
                <a:spcPts val="2379"/>
              </a:lnSpc>
            </a:pPr>
            <a:endParaRPr lang="en-US" sz="4999" spc="249">
              <a:solidFill>
                <a:srgbClr val="49403C"/>
              </a:solidFill>
              <a:latin typeface="Saira Bold Italics"/>
            </a:endParaRPr>
          </a:p>
          <a:p>
            <a:pPr>
              <a:lnSpc>
                <a:spcPts val="2380"/>
              </a:lnSpc>
            </a:pPr>
            <a:endParaRPr lang="en-US" sz="4999" spc="249">
              <a:solidFill>
                <a:srgbClr val="49403C"/>
              </a:solidFill>
              <a:latin typeface="Saira Bold Itali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5720971" y="-36793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6" name="TextBox 6"/>
          <p:cNvSpPr txBox="1"/>
          <p:nvPr/>
        </p:nvSpPr>
        <p:spPr>
          <a:xfrm>
            <a:off x="1028700" y="594297"/>
            <a:ext cx="14692271" cy="1772921"/>
          </a:xfrm>
          <a:prstGeom prst="rect">
            <a:avLst/>
          </a:prstGeom>
        </p:spPr>
        <p:txBody>
          <a:bodyPr lIns="0" tIns="0" rIns="0" bIns="0" rtlCol="0" anchor="t">
            <a:spAutoFit/>
          </a:bodyPr>
          <a:lstStyle/>
          <a:p>
            <a:pPr>
              <a:lnSpc>
                <a:spcPts val="6720"/>
              </a:lnSpc>
            </a:pPr>
            <a:r>
              <a:rPr lang="en-US" sz="7000" spc="210" dirty="0">
                <a:solidFill>
                  <a:srgbClr val="49403C"/>
                </a:solidFill>
                <a:latin typeface="Saira Black"/>
              </a:rPr>
              <a:t>The </a:t>
            </a:r>
            <a:r>
              <a:rPr lang="en-US" sz="7000" spc="210" dirty="0">
                <a:solidFill>
                  <a:srgbClr val="0070C0"/>
                </a:solidFill>
                <a:latin typeface="Saira Black"/>
              </a:rPr>
              <a:t>Good</a:t>
            </a:r>
            <a:r>
              <a:rPr lang="en-US" sz="7000" spc="210" dirty="0">
                <a:solidFill>
                  <a:srgbClr val="49403C"/>
                </a:solidFill>
                <a:latin typeface="Saira Black"/>
              </a:rPr>
              <a:t> and </a:t>
            </a:r>
            <a:r>
              <a:rPr lang="en-US" sz="7000" spc="210" dirty="0">
                <a:solidFill>
                  <a:srgbClr val="FF0000"/>
                </a:solidFill>
                <a:latin typeface="Saira Black"/>
              </a:rPr>
              <a:t>BAD</a:t>
            </a:r>
            <a:r>
              <a:rPr lang="en-US" sz="7000" spc="210" dirty="0">
                <a:solidFill>
                  <a:srgbClr val="49403C"/>
                </a:solidFill>
                <a:latin typeface="Saira Black"/>
              </a:rPr>
              <a:t> of USING CREDIT</a:t>
            </a:r>
          </a:p>
        </p:txBody>
      </p:sp>
      <p:sp>
        <p:nvSpPr>
          <p:cNvPr id="7" name="TextBox 7"/>
          <p:cNvSpPr txBox="1"/>
          <p:nvPr/>
        </p:nvSpPr>
        <p:spPr>
          <a:xfrm rot="5400000">
            <a:off x="12891135" y="5045452"/>
            <a:ext cx="8229600" cy="582930"/>
          </a:xfrm>
          <a:prstGeom prst="rect">
            <a:avLst/>
          </a:prstGeom>
        </p:spPr>
        <p:txBody>
          <a:bodyPr lIns="0" tIns="0" rIns="0" bIns="0" rtlCol="0" anchor="t">
            <a:spAutoFit/>
          </a:bodyPr>
          <a:lstStyle/>
          <a:p>
            <a:pPr>
              <a:lnSpc>
                <a:spcPts val="4680"/>
              </a:lnSpc>
            </a:pPr>
            <a:r>
              <a:rPr lang="en-US" sz="3600" spc="107">
                <a:solidFill>
                  <a:srgbClr val="49403C"/>
                </a:solidFill>
                <a:latin typeface="Saira Light Bold"/>
              </a:rPr>
              <a:t>Learn to use your debts is key!</a:t>
            </a:r>
          </a:p>
        </p:txBody>
      </p:sp>
      <p:sp>
        <p:nvSpPr>
          <p:cNvPr id="8" name="TextBox 8"/>
          <p:cNvSpPr txBox="1"/>
          <p:nvPr/>
        </p:nvSpPr>
        <p:spPr>
          <a:xfrm>
            <a:off x="533400" y="3543300"/>
            <a:ext cx="7437848" cy="5386090"/>
          </a:xfrm>
          <a:prstGeom prst="rect">
            <a:avLst/>
          </a:prstGeom>
        </p:spPr>
        <p:txBody>
          <a:bodyPr wrap="square" lIns="0" tIns="0" rIns="0" bIns="0" rtlCol="0" anchor="t">
            <a:spAutoFit/>
          </a:bodyPr>
          <a:lstStyle/>
          <a:p>
            <a:pPr marL="690882" lvl="1" indent="-345441">
              <a:lnSpc>
                <a:spcPts val="4160"/>
              </a:lnSpc>
              <a:buFont typeface="Arial"/>
              <a:buChar char="•"/>
            </a:pPr>
            <a:r>
              <a:rPr lang="en-US" sz="3200" spc="96" dirty="0">
                <a:solidFill>
                  <a:srgbClr val="49403C"/>
                </a:solidFill>
                <a:latin typeface="Saira Medium Bold"/>
              </a:rPr>
              <a:t>Credit is only </a:t>
            </a:r>
            <a:r>
              <a:rPr lang="en-US" sz="3200" spc="96" dirty="0">
                <a:solidFill>
                  <a:srgbClr val="FF0000"/>
                </a:solidFill>
                <a:latin typeface="Saira Medium Bold"/>
              </a:rPr>
              <a:t>BAD</a:t>
            </a:r>
            <a:r>
              <a:rPr lang="en-US" sz="3200" spc="96" dirty="0">
                <a:solidFill>
                  <a:srgbClr val="49403C"/>
                </a:solidFill>
                <a:latin typeface="Saira Medium Bold"/>
              </a:rPr>
              <a:t> if it is not used properly. Ex: </a:t>
            </a:r>
            <a:r>
              <a:rPr lang="en-US" sz="3200" spc="96" dirty="0">
                <a:solidFill>
                  <a:srgbClr val="FF0000"/>
                </a:solidFill>
                <a:latin typeface="Saira Medium Bold"/>
              </a:rPr>
              <a:t>To</a:t>
            </a:r>
            <a:r>
              <a:rPr lang="en-US" sz="3200" spc="96" dirty="0">
                <a:solidFill>
                  <a:srgbClr val="49403C"/>
                </a:solidFill>
                <a:latin typeface="Saira Medium Bold"/>
              </a:rPr>
              <a:t> </a:t>
            </a:r>
            <a:r>
              <a:rPr lang="en-US" sz="3200" spc="96" dirty="0">
                <a:solidFill>
                  <a:srgbClr val="FF0000"/>
                </a:solidFill>
                <a:latin typeface="Saira Medium Bold"/>
              </a:rPr>
              <a:t>Purchase a cheeseburger!</a:t>
            </a:r>
          </a:p>
          <a:p>
            <a:pPr>
              <a:lnSpc>
                <a:spcPts val="4160"/>
              </a:lnSpc>
            </a:pPr>
            <a:endParaRPr lang="en-US" sz="3200" spc="96" dirty="0">
              <a:solidFill>
                <a:srgbClr val="49403C"/>
              </a:solidFill>
              <a:latin typeface="Saira Medium Bold"/>
            </a:endParaRPr>
          </a:p>
          <a:p>
            <a:pPr marL="690882" lvl="1" indent="-345441">
              <a:lnSpc>
                <a:spcPts val="4160"/>
              </a:lnSpc>
              <a:buFont typeface="Arial"/>
              <a:buChar char="•"/>
            </a:pPr>
            <a:r>
              <a:rPr lang="en-US" sz="3200" spc="96" dirty="0">
                <a:solidFill>
                  <a:srgbClr val="49403C"/>
                </a:solidFill>
                <a:latin typeface="Saira Medium Bold"/>
              </a:rPr>
              <a:t>Such as paying interest every month that you can't afford at </a:t>
            </a:r>
            <a:r>
              <a:rPr lang="en-US" sz="3200" spc="96" dirty="0">
                <a:solidFill>
                  <a:srgbClr val="FF0000"/>
                </a:solidFill>
                <a:latin typeface="Saira Medium Bold"/>
              </a:rPr>
              <a:t>29.99%</a:t>
            </a:r>
            <a:r>
              <a:rPr lang="en-US" sz="3200" spc="96" dirty="0">
                <a:solidFill>
                  <a:srgbClr val="49403C"/>
                </a:solidFill>
                <a:latin typeface="Saira Medium Bold"/>
              </a:rPr>
              <a:t> - </a:t>
            </a:r>
            <a:r>
              <a:rPr lang="en-US" sz="3200" spc="96" dirty="0">
                <a:solidFill>
                  <a:srgbClr val="FF0000"/>
                </a:solidFill>
                <a:latin typeface="Saira Medium Bold"/>
              </a:rPr>
              <a:t>34.99%</a:t>
            </a:r>
            <a:r>
              <a:rPr lang="en-US" sz="3200" spc="96" dirty="0">
                <a:solidFill>
                  <a:srgbClr val="49403C"/>
                </a:solidFill>
                <a:latin typeface="Saira Medium Bold"/>
              </a:rPr>
              <a:t> and paying fees to carry a credit card.</a:t>
            </a:r>
          </a:p>
          <a:p>
            <a:pPr>
              <a:lnSpc>
                <a:spcPts val="4160"/>
              </a:lnSpc>
            </a:pPr>
            <a:endParaRPr lang="en-US" sz="3200" spc="96" dirty="0">
              <a:solidFill>
                <a:srgbClr val="49403C"/>
              </a:solidFill>
              <a:latin typeface="Saira Medium Bold"/>
            </a:endParaRPr>
          </a:p>
          <a:p>
            <a:pPr>
              <a:lnSpc>
                <a:spcPts val="4160"/>
              </a:lnSpc>
            </a:pPr>
            <a:endParaRPr lang="en-US" sz="3200" spc="96" dirty="0">
              <a:solidFill>
                <a:srgbClr val="49403C"/>
              </a:solidFill>
              <a:latin typeface="Saira Medium Bold"/>
            </a:endParaRPr>
          </a:p>
        </p:txBody>
      </p:sp>
      <p:sp>
        <p:nvSpPr>
          <p:cNvPr id="9" name="TextBox 9"/>
          <p:cNvSpPr txBox="1"/>
          <p:nvPr/>
        </p:nvSpPr>
        <p:spPr>
          <a:xfrm>
            <a:off x="8610600" y="3543300"/>
            <a:ext cx="7110371" cy="3231654"/>
          </a:xfrm>
          <a:prstGeom prst="rect">
            <a:avLst/>
          </a:prstGeom>
        </p:spPr>
        <p:txBody>
          <a:bodyPr wrap="square" lIns="0" tIns="0" rIns="0" bIns="0" rtlCol="0" anchor="t">
            <a:spAutoFit/>
          </a:bodyPr>
          <a:lstStyle/>
          <a:p>
            <a:pPr marL="690882" lvl="1" indent="-345441">
              <a:lnSpc>
                <a:spcPts val="4160"/>
              </a:lnSpc>
              <a:buFont typeface="Arial"/>
              <a:buChar char="•"/>
            </a:pPr>
            <a:r>
              <a:rPr lang="en-US" sz="3200" dirty="0">
                <a:solidFill>
                  <a:srgbClr val="0070C0"/>
                </a:solidFill>
                <a:latin typeface="Saira Medium Bold"/>
              </a:rPr>
              <a:t>Get goods and services before paying</a:t>
            </a:r>
            <a:r>
              <a:rPr lang="en-US" sz="3200" dirty="0">
                <a:solidFill>
                  <a:srgbClr val="49403C"/>
                </a:solidFill>
                <a:latin typeface="Saira Medium Bold"/>
              </a:rPr>
              <a:t>.</a:t>
            </a:r>
          </a:p>
          <a:p>
            <a:pPr>
              <a:lnSpc>
                <a:spcPts val="4160"/>
              </a:lnSpc>
            </a:pPr>
            <a:endParaRPr lang="en-US" sz="3200" dirty="0">
              <a:solidFill>
                <a:srgbClr val="49403C"/>
              </a:solidFill>
              <a:latin typeface="Saira Medium Bold"/>
            </a:endParaRPr>
          </a:p>
          <a:p>
            <a:pPr marL="690882" lvl="1" indent="-345441">
              <a:lnSpc>
                <a:spcPts val="4160"/>
              </a:lnSpc>
              <a:buFont typeface="Arial"/>
              <a:buChar char="•"/>
            </a:pPr>
            <a:r>
              <a:rPr lang="en-US" sz="3200" dirty="0">
                <a:solidFill>
                  <a:srgbClr val="0070C0"/>
                </a:solidFill>
                <a:latin typeface="Saira Medium Bold"/>
              </a:rPr>
              <a:t>Helps to manage emergencies.</a:t>
            </a:r>
          </a:p>
          <a:p>
            <a:pPr>
              <a:lnSpc>
                <a:spcPts val="4160"/>
              </a:lnSpc>
            </a:pPr>
            <a:endParaRPr lang="en-US" sz="3200" dirty="0">
              <a:solidFill>
                <a:srgbClr val="49403C"/>
              </a:solidFill>
              <a:latin typeface="Saira Medium Bold"/>
            </a:endParaRPr>
          </a:p>
          <a:p>
            <a:pPr>
              <a:lnSpc>
                <a:spcPts val="4160"/>
              </a:lnSpc>
            </a:pPr>
            <a:endParaRPr lang="en-US" sz="3200" dirty="0">
              <a:solidFill>
                <a:srgbClr val="49403C"/>
              </a:solidFill>
              <a:latin typeface="Saira Medium Bold"/>
            </a:endParaRPr>
          </a:p>
        </p:txBody>
      </p:sp>
      <p:pic>
        <p:nvPicPr>
          <p:cNvPr id="11" name="Picture 10">
            <a:extLst>
              <a:ext uri="{FF2B5EF4-FFF2-40B4-BE49-F238E27FC236}">
                <a16:creationId xmlns:a16="http://schemas.microsoft.com/office/drawing/2014/main" id="{C658BCDA-0284-8BFE-A6F7-B3CEC2560BCF}"/>
              </a:ext>
            </a:extLst>
          </p:cNvPr>
          <p:cNvPicPr>
            <a:picLocks noChangeAspect="1"/>
          </p:cNvPicPr>
          <p:nvPr/>
        </p:nvPicPr>
        <p:blipFill>
          <a:blip r:embed="rId2"/>
          <a:stretch>
            <a:fillRect/>
          </a:stretch>
        </p:blipFill>
        <p:spPr>
          <a:xfrm>
            <a:off x="1222717" y="7968155"/>
            <a:ext cx="3048000" cy="2286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000838"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18598501" y="3550689"/>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p:nvPr/>
        </p:nvGrpSpPr>
        <p:grpSpPr>
          <a:xfrm>
            <a:off x="7282772" y="0"/>
            <a:ext cx="8013974" cy="10287000"/>
            <a:chOff x="0" y="0"/>
            <a:chExt cx="10685298" cy="13716000"/>
          </a:xfrm>
        </p:grpSpPr>
        <p:pic>
          <p:nvPicPr>
            <p:cNvPr id="11" name="Picture 11"/>
            <p:cNvPicPr>
              <a:picLocks noChangeAspect="1"/>
            </p:cNvPicPr>
            <p:nvPr/>
          </p:nvPicPr>
          <p:blipFill>
            <a:blip r:embed="rId3"/>
            <a:srcRect l="18960" r="18960"/>
            <a:stretch>
              <a:fillRect/>
            </a:stretch>
          </p:blipFill>
          <p:spPr>
            <a:xfrm>
              <a:off x="0" y="0"/>
              <a:ext cx="5279149" cy="13716000"/>
            </a:xfrm>
            <a:prstGeom prst="rect">
              <a:avLst/>
            </a:prstGeom>
          </p:spPr>
        </p:pic>
        <p:pic>
          <p:nvPicPr>
            <p:cNvPr id="12" name="Picture 12"/>
            <p:cNvPicPr>
              <a:picLocks noChangeAspect="1"/>
            </p:cNvPicPr>
            <p:nvPr/>
          </p:nvPicPr>
          <p:blipFill>
            <a:blip r:embed="rId4"/>
            <a:srcRect l="24602" r="24602"/>
            <a:stretch>
              <a:fillRect/>
            </a:stretch>
          </p:blipFill>
          <p:spPr>
            <a:xfrm>
              <a:off x="5406149" y="0"/>
              <a:ext cx="5279149" cy="6794500"/>
            </a:xfrm>
            <a:prstGeom prst="rect">
              <a:avLst/>
            </a:prstGeom>
          </p:spPr>
        </p:pic>
        <p:pic>
          <p:nvPicPr>
            <p:cNvPr id="13" name="Picture 13"/>
            <p:cNvPicPr>
              <a:picLocks noChangeAspect="1"/>
            </p:cNvPicPr>
            <p:nvPr/>
          </p:nvPicPr>
          <p:blipFill>
            <a:blip r:embed="rId5"/>
            <a:srcRect t="7366" b="7366"/>
            <a:stretch>
              <a:fillRect/>
            </a:stretch>
          </p:blipFill>
          <p:spPr>
            <a:xfrm>
              <a:off x="5406149" y="6921500"/>
              <a:ext cx="5279149" cy="6794500"/>
            </a:xfrm>
            <a:prstGeom prst="rect">
              <a:avLst/>
            </a:prstGeom>
          </p:spPr>
        </p:pic>
      </p:grpSp>
      <p:sp>
        <p:nvSpPr>
          <p:cNvPr id="14" name="TextBox 14"/>
          <p:cNvSpPr txBox="1"/>
          <p:nvPr/>
        </p:nvSpPr>
        <p:spPr>
          <a:xfrm rot="5400000">
            <a:off x="12862052" y="3424641"/>
            <a:ext cx="7337170" cy="1253490"/>
          </a:xfrm>
          <a:prstGeom prst="rect">
            <a:avLst/>
          </a:prstGeom>
        </p:spPr>
        <p:txBody>
          <a:bodyPr lIns="0" tIns="0" rIns="0" bIns="0" rtlCol="0" anchor="t">
            <a:spAutoFit/>
          </a:bodyPr>
          <a:lstStyle/>
          <a:p>
            <a:pPr>
              <a:lnSpc>
                <a:spcPts val="4904"/>
              </a:lnSpc>
            </a:pPr>
            <a:r>
              <a:rPr lang="en-US" sz="4499">
                <a:solidFill>
                  <a:srgbClr val="49403C"/>
                </a:solidFill>
                <a:latin typeface="Saira Bold Bold"/>
              </a:rPr>
              <a:t>Understanding your credit report: Inquiries</a:t>
            </a:r>
          </a:p>
        </p:txBody>
      </p:sp>
      <p:sp>
        <p:nvSpPr>
          <p:cNvPr id="15" name="TextBox 15"/>
          <p:cNvSpPr txBox="1"/>
          <p:nvPr/>
        </p:nvSpPr>
        <p:spPr>
          <a:xfrm>
            <a:off x="550880" y="4536398"/>
            <a:ext cx="6122292" cy="2647950"/>
          </a:xfrm>
          <a:prstGeom prst="rect">
            <a:avLst/>
          </a:prstGeom>
        </p:spPr>
        <p:txBody>
          <a:bodyPr lIns="0" tIns="0" rIns="0" bIns="0" rtlCol="0" anchor="t">
            <a:spAutoFit/>
          </a:bodyPr>
          <a:lstStyle/>
          <a:p>
            <a:pPr marL="647700" lvl="1" indent="-323850">
              <a:lnSpc>
                <a:spcPts val="4200"/>
              </a:lnSpc>
              <a:buFont typeface="Arial"/>
              <a:buChar char="•"/>
            </a:pPr>
            <a:r>
              <a:rPr lang="en-US" sz="3000" spc="30">
                <a:solidFill>
                  <a:srgbClr val="49403C"/>
                </a:solidFill>
                <a:latin typeface="Saira Medium Bold"/>
              </a:rPr>
              <a:t>Usually have a small impact</a:t>
            </a:r>
          </a:p>
          <a:p>
            <a:pPr marL="647700" lvl="1" indent="-323850">
              <a:lnSpc>
                <a:spcPts val="4200"/>
              </a:lnSpc>
              <a:buFont typeface="Arial"/>
              <a:buChar char="•"/>
            </a:pPr>
            <a:r>
              <a:rPr lang="en-US" sz="3000" spc="30">
                <a:solidFill>
                  <a:srgbClr val="49403C"/>
                </a:solidFill>
                <a:latin typeface="Saira Medium Bold"/>
              </a:rPr>
              <a:t>Some inquiries are ignored completely</a:t>
            </a:r>
          </a:p>
          <a:p>
            <a:pPr marL="647700" lvl="1" indent="-323850">
              <a:lnSpc>
                <a:spcPts val="4200"/>
              </a:lnSpc>
              <a:buFont typeface="Arial"/>
              <a:buChar char="•"/>
            </a:pPr>
            <a:r>
              <a:rPr lang="en-US" sz="3000" spc="30">
                <a:solidFill>
                  <a:srgbClr val="49403C"/>
                </a:solidFill>
                <a:latin typeface="Saira Medium Bold"/>
              </a:rPr>
              <a:t>Rate Shopping - Within a short period of time (30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443611" y="794701"/>
            <a:ext cx="8187603" cy="2124075"/>
          </a:xfrm>
          <a:prstGeom prst="rect">
            <a:avLst/>
          </a:prstGeom>
        </p:spPr>
        <p:txBody>
          <a:bodyPr lIns="0" tIns="0" rIns="0" bIns="0" rtlCol="0" anchor="t">
            <a:spAutoFit/>
          </a:bodyPr>
          <a:lstStyle/>
          <a:p>
            <a:pPr algn="r">
              <a:lnSpc>
                <a:spcPts val="8400"/>
              </a:lnSpc>
            </a:pPr>
            <a:r>
              <a:rPr lang="en-US" sz="7000" spc="210" dirty="0">
                <a:solidFill>
                  <a:srgbClr val="49403C"/>
                </a:solidFill>
                <a:latin typeface="Saira Black"/>
              </a:rPr>
              <a:t>DEBT MANAGEMENT</a:t>
            </a:r>
          </a:p>
        </p:txBody>
      </p:sp>
      <p:grpSp>
        <p:nvGrpSpPr>
          <p:cNvPr id="3" name="Group 3"/>
          <p:cNvGrpSpPr/>
          <p:nvPr/>
        </p:nvGrpSpPr>
        <p:grpSpPr>
          <a:xfrm>
            <a:off x="9608052" y="3603722"/>
            <a:ext cx="7824538" cy="6116148"/>
            <a:chOff x="0" y="0"/>
            <a:chExt cx="10432717" cy="8154863"/>
          </a:xfrm>
        </p:grpSpPr>
        <p:sp>
          <p:nvSpPr>
            <p:cNvPr id="4" name="TextBox 4"/>
            <p:cNvSpPr txBox="1"/>
            <p:nvPr/>
          </p:nvSpPr>
          <p:spPr>
            <a:xfrm>
              <a:off x="0" y="-38100"/>
              <a:ext cx="10432717" cy="764540"/>
            </a:xfrm>
            <a:prstGeom prst="rect">
              <a:avLst/>
            </a:prstGeom>
          </p:spPr>
          <p:txBody>
            <a:bodyPr lIns="0" tIns="0" rIns="0" bIns="0" rtlCol="0" anchor="t">
              <a:spAutoFit/>
            </a:bodyPr>
            <a:lstStyle/>
            <a:p>
              <a:pPr algn="just">
                <a:lnSpc>
                  <a:spcPts val="4680"/>
                </a:lnSpc>
              </a:pPr>
              <a:r>
                <a:rPr lang="en-US" sz="3600" spc="-151">
                  <a:solidFill>
                    <a:srgbClr val="49403C"/>
                  </a:solidFill>
                  <a:latin typeface="Saira Bold Bold"/>
                </a:rPr>
                <a:t>It takes time and there is no quick fix!</a:t>
              </a:r>
            </a:p>
          </p:txBody>
        </p:sp>
        <p:sp>
          <p:nvSpPr>
            <p:cNvPr id="5" name="TextBox 5"/>
            <p:cNvSpPr txBox="1"/>
            <p:nvPr/>
          </p:nvSpPr>
          <p:spPr>
            <a:xfrm>
              <a:off x="0" y="1363538"/>
              <a:ext cx="10432717" cy="6791325"/>
            </a:xfrm>
            <a:prstGeom prst="rect">
              <a:avLst/>
            </a:prstGeom>
          </p:spPr>
          <p:txBody>
            <a:bodyPr lIns="0" tIns="0" rIns="0" bIns="0" rtlCol="0" anchor="t">
              <a:spAutoFit/>
            </a:bodyPr>
            <a:lstStyle/>
            <a:p>
              <a:pPr marL="647700" lvl="1" indent="-323850">
                <a:lnSpc>
                  <a:spcPts val="4500"/>
                </a:lnSpc>
                <a:buFont typeface="Arial"/>
                <a:buChar char="•"/>
              </a:pPr>
              <a:r>
                <a:rPr lang="en-US" sz="3000" spc="30" dirty="0">
                  <a:solidFill>
                    <a:srgbClr val="49403C"/>
                  </a:solidFill>
                  <a:latin typeface="Saira Light Bold"/>
                </a:rPr>
                <a:t>ONLY buy what you need</a:t>
              </a:r>
            </a:p>
            <a:p>
              <a:pPr marL="647700" lvl="1" indent="-323850">
                <a:lnSpc>
                  <a:spcPts val="4500"/>
                </a:lnSpc>
                <a:buFont typeface="Arial"/>
                <a:buChar char="•"/>
              </a:pPr>
              <a:r>
                <a:rPr lang="en-US" sz="3000" spc="30" dirty="0">
                  <a:solidFill>
                    <a:srgbClr val="49403C"/>
                  </a:solidFill>
                  <a:latin typeface="Saira Light Bold"/>
                </a:rPr>
                <a:t>Pay your bills on time</a:t>
              </a:r>
            </a:p>
            <a:p>
              <a:pPr marL="647700" lvl="1" indent="-323850">
                <a:lnSpc>
                  <a:spcPts val="4500"/>
                </a:lnSpc>
                <a:buFont typeface="Arial"/>
                <a:buChar char="•"/>
              </a:pPr>
              <a:r>
                <a:rPr lang="en-US" sz="3000" spc="30" dirty="0">
                  <a:solidFill>
                    <a:srgbClr val="49403C"/>
                  </a:solidFill>
                  <a:latin typeface="Saira Light Bold"/>
                </a:rPr>
                <a:t>Get current and stay current</a:t>
              </a:r>
            </a:p>
            <a:p>
              <a:pPr marL="647700" lvl="1" indent="-323850">
                <a:lnSpc>
                  <a:spcPts val="4500"/>
                </a:lnSpc>
                <a:buFont typeface="Arial"/>
                <a:buChar char="•"/>
              </a:pPr>
              <a:r>
                <a:rPr lang="en-US" sz="3000" spc="30" dirty="0">
                  <a:solidFill>
                    <a:srgbClr val="49403C"/>
                  </a:solidFill>
                  <a:latin typeface="Saira Light Bold"/>
                </a:rPr>
                <a:t>Keep balances low on revolving accounts</a:t>
              </a:r>
            </a:p>
            <a:p>
              <a:pPr marL="647700" lvl="1" indent="-323850">
                <a:lnSpc>
                  <a:spcPts val="4500"/>
                </a:lnSpc>
                <a:buFont typeface="Arial"/>
                <a:buChar char="•"/>
              </a:pPr>
              <a:r>
                <a:rPr lang="en-US" sz="3000" spc="30" dirty="0">
                  <a:solidFill>
                    <a:srgbClr val="49403C"/>
                  </a:solidFill>
                  <a:latin typeface="Saira Light Bold"/>
                </a:rPr>
                <a:t>Pay off debt – but don’t close accounts</a:t>
              </a:r>
            </a:p>
            <a:p>
              <a:pPr marL="647700" lvl="1" indent="-323850">
                <a:lnSpc>
                  <a:spcPts val="4500"/>
                </a:lnSpc>
                <a:buFont typeface="Arial"/>
                <a:buChar char="•"/>
              </a:pPr>
              <a:r>
                <a:rPr lang="en-US" sz="3000" spc="30" dirty="0">
                  <a:solidFill>
                    <a:srgbClr val="49403C"/>
                  </a:solidFill>
                  <a:latin typeface="Saira Light Bold"/>
                </a:rPr>
                <a:t>Don’t open new accounts that you don’t need</a:t>
              </a:r>
            </a:p>
            <a:p>
              <a:pPr>
                <a:lnSpc>
                  <a:spcPts val="4500"/>
                </a:lnSpc>
              </a:pPr>
              <a:endParaRPr lang="en-US" sz="3000" spc="30" dirty="0">
                <a:solidFill>
                  <a:srgbClr val="49403C"/>
                </a:solidFill>
                <a:latin typeface="Saira Light Bold"/>
              </a:endParaRPr>
            </a:p>
          </p:txBody>
        </p:sp>
      </p:grpSp>
      <p:grpSp>
        <p:nvGrpSpPr>
          <p:cNvPr id="7" name="Group 7"/>
          <p:cNvGrpSpPr/>
          <p:nvPr/>
        </p:nvGrpSpPr>
        <p:grpSpPr>
          <a:xfrm rot="-5400000">
            <a:off x="21428582" y="-3591295"/>
            <a:ext cx="2567029" cy="10905593"/>
            <a:chOff x="0" y="0"/>
            <a:chExt cx="3422705" cy="14540791"/>
          </a:xfrm>
        </p:grpSpPr>
        <p:sp>
          <p:nvSpPr>
            <p:cNvPr id="8" name="AutoShape 8"/>
            <p:cNvSpPr/>
            <p:nvPr/>
          </p:nvSpPr>
          <p:spPr>
            <a:xfrm>
              <a:off x="0" y="0"/>
              <a:ext cx="1140902" cy="14540791"/>
            </a:xfrm>
            <a:prstGeom prst="rect">
              <a:avLst/>
            </a:prstGeom>
            <a:solidFill>
              <a:srgbClr val="69A9B2">
                <a:alpha val="69804"/>
              </a:srgbClr>
            </a:solidFill>
          </p:spPr>
          <p:txBody>
            <a:bodyPr/>
            <a:lstStyle/>
            <a:p>
              <a:endParaRPr lang="en-US"/>
            </a:p>
          </p:txBody>
        </p:sp>
        <p:sp>
          <p:nvSpPr>
            <p:cNvPr id="9" name="AutoShape 9"/>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0" name="AutoShape 10"/>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12" name="Picture 11">
            <a:extLst>
              <a:ext uri="{FF2B5EF4-FFF2-40B4-BE49-F238E27FC236}">
                <a16:creationId xmlns:a16="http://schemas.microsoft.com/office/drawing/2014/main" id="{469E0B46-9DFC-DB03-1569-A4D67BD08D08}"/>
              </a:ext>
            </a:extLst>
          </p:cNvPr>
          <p:cNvPicPr>
            <a:picLocks noChangeAspect="1"/>
          </p:cNvPicPr>
          <p:nvPr/>
        </p:nvPicPr>
        <p:blipFill>
          <a:blip r:embed="rId2"/>
          <a:stretch>
            <a:fillRect/>
          </a:stretch>
        </p:blipFill>
        <p:spPr>
          <a:xfrm>
            <a:off x="1" y="1104900"/>
            <a:ext cx="8891336" cy="91821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24" name="Group 23">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1437" y="0"/>
            <a:ext cx="16646859" cy="10287000"/>
            <a:chOff x="547625" y="0"/>
            <a:chExt cx="11097905" cy="6858000"/>
          </a:xfrm>
        </p:grpSpPr>
        <p:sp>
          <p:nvSpPr>
            <p:cNvPr id="25" name="Freeform: Shape 24">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7" name="Freeform: Shape 26">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9" name="Freeform: Shape 28">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3" name="Picture 8" descr="Write Messages on Coffee Cups ...">
            <a:extLst>
              <a:ext uri="{FF2B5EF4-FFF2-40B4-BE49-F238E27FC236}">
                <a16:creationId xmlns:a16="http://schemas.microsoft.com/office/drawing/2014/main" id="{E65FE148-E4CA-049D-69D6-2DB780343A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078" r="9979" b="1"/>
          <a:stretch>
            <a:fillRect/>
          </a:stretch>
        </p:blipFill>
        <p:spPr bwMode="auto">
          <a:xfrm>
            <a:off x="0" y="0"/>
            <a:ext cx="18288000" cy="1028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853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9987C-6E43-1739-8B08-86E7A518ED6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4C9754C-B251-E13E-F816-0E6F42DADD83}"/>
              </a:ext>
            </a:extLst>
          </p:cNvPr>
          <p:cNvSpPr/>
          <p:nvPr/>
        </p:nvSpPr>
        <p:spPr>
          <a:xfrm rot="5400000">
            <a:off x="8716162" y="-6515451"/>
            <a:ext cx="855676" cy="19078043"/>
          </a:xfrm>
          <a:prstGeom prst="rect">
            <a:avLst/>
          </a:prstGeom>
          <a:solidFill>
            <a:srgbClr val="69A9B2">
              <a:alpha val="40000"/>
            </a:srgbClr>
          </a:solidFill>
        </p:spPr>
        <p:txBody>
          <a:bodyPr/>
          <a:lstStyle/>
          <a:p>
            <a:endParaRPr lang="en-US"/>
          </a:p>
        </p:txBody>
      </p:sp>
      <p:sp>
        <p:nvSpPr>
          <p:cNvPr id="3" name="AutoShape 3">
            <a:extLst>
              <a:ext uri="{FF2B5EF4-FFF2-40B4-BE49-F238E27FC236}">
                <a16:creationId xmlns:a16="http://schemas.microsoft.com/office/drawing/2014/main" id="{CE992C08-DC2A-552F-562B-C9F1E0183522}"/>
              </a:ext>
            </a:extLst>
          </p:cNvPr>
          <p:cNvSpPr/>
          <p:nvPr/>
        </p:nvSpPr>
        <p:spPr>
          <a:xfrm rot="5400000">
            <a:off x="8716162" y="-5779541"/>
            <a:ext cx="855676" cy="19078043"/>
          </a:xfrm>
          <a:prstGeom prst="rect">
            <a:avLst/>
          </a:prstGeom>
          <a:solidFill>
            <a:srgbClr val="69A9B2">
              <a:alpha val="9804"/>
            </a:srgbClr>
          </a:solidFill>
        </p:spPr>
        <p:txBody>
          <a:bodyPr/>
          <a:lstStyle/>
          <a:p>
            <a:endParaRPr lang="en-US"/>
          </a:p>
        </p:txBody>
      </p:sp>
      <p:sp>
        <p:nvSpPr>
          <p:cNvPr id="4" name="AutoShape 4">
            <a:extLst>
              <a:ext uri="{FF2B5EF4-FFF2-40B4-BE49-F238E27FC236}">
                <a16:creationId xmlns:a16="http://schemas.microsoft.com/office/drawing/2014/main" id="{69335D01-4678-2C32-EBB4-1EA5E2374113}"/>
              </a:ext>
            </a:extLst>
          </p:cNvPr>
          <p:cNvSpPr/>
          <p:nvPr/>
        </p:nvSpPr>
        <p:spPr>
          <a:xfrm rot="5400000">
            <a:off x="7449132" y="-8733407"/>
            <a:ext cx="3580237" cy="19078043"/>
          </a:xfrm>
          <a:prstGeom prst="rect">
            <a:avLst/>
          </a:prstGeom>
          <a:solidFill>
            <a:srgbClr val="69A9B2"/>
          </a:solidFill>
        </p:spPr>
        <p:txBody>
          <a:bodyPr/>
          <a:lstStyle/>
          <a:p>
            <a:endParaRPr lang="en-US"/>
          </a:p>
        </p:txBody>
      </p:sp>
      <p:grpSp>
        <p:nvGrpSpPr>
          <p:cNvPr id="5" name="Group 5">
            <a:extLst>
              <a:ext uri="{FF2B5EF4-FFF2-40B4-BE49-F238E27FC236}">
                <a16:creationId xmlns:a16="http://schemas.microsoft.com/office/drawing/2014/main" id="{8C248C98-20FA-EF64-E0C0-264DBABADBFD}"/>
              </a:ext>
            </a:extLst>
          </p:cNvPr>
          <p:cNvGrpSpPr>
            <a:grpSpLocks noChangeAspect="1"/>
          </p:cNvGrpSpPr>
          <p:nvPr/>
        </p:nvGrpSpPr>
        <p:grpSpPr>
          <a:xfrm>
            <a:off x="0" y="4187318"/>
            <a:ext cx="6170671" cy="6170671"/>
            <a:chOff x="0" y="0"/>
            <a:chExt cx="3282950" cy="3282950"/>
          </a:xfrm>
        </p:grpSpPr>
        <p:sp>
          <p:nvSpPr>
            <p:cNvPr id="6" name="Freeform 6">
              <a:extLst>
                <a:ext uri="{FF2B5EF4-FFF2-40B4-BE49-F238E27FC236}">
                  <a16:creationId xmlns:a16="http://schemas.microsoft.com/office/drawing/2014/main" id="{9BB2B11E-1CFC-BCE8-3132-D698A54BE1D4}"/>
                </a:ext>
              </a:extLst>
            </p:cNvPr>
            <p:cNvSpPr/>
            <p:nvPr/>
          </p:nvSpPr>
          <p:spPr>
            <a:xfrm>
              <a:off x="0" y="0"/>
              <a:ext cx="3282950" cy="3282950"/>
            </a:xfrm>
            <a:custGeom>
              <a:avLst/>
              <a:gdLst/>
              <a:ahLst/>
              <a:cxnLst/>
              <a:rect l="l" t="t" r="r" b="b"/>
              <a:pathLst>
                <a:path w="3282950" h="3282950">
                  <a:moveTo>
                    <a:pt x="0" y="0"/>
                  </a:moveTo>
                  <a:lnTo>
                    <a:pt x="2532380" y="0"/>
                  </a:lnTo>
                  <a:cubicBezTo>
                    <a:pt x="2946400" y="0"/>
                    <a:pt x="3282950" y="336550"/>
                    <a:pt x="3282950" y="750570"/>
                  </a:cubicBezTo>
                  <a:lnTo>
                    <a:pt x="3282950" y="750570"/>
                  </a:lnTo>
                  <a:lnTo>
                    <a:pt x="3282950" y="3282950"/>
                  </a:lnTo>
                  <a:lnTo>
                    <a:pt x="3282950" y="3282950"/>
                  </a:lnTo>
                  <a:lnTo>
                    <a:pt x="0" y="3282950"/>
                  </a:lnTo>
                  <a:lnTo>
                    <a:pt x="0" y="3282950"/>
                  </a:lnTo>
                  <a:lnTo>
                    <a:pt x="0" y="0"/>
                  </a:lnTo>
                  <a:lnTo>
                    <a:pt x="0" y="0"/>
                  </a:lnTo>
                  <a:close/>
                </a:path>
              </a:pathLst>
            </a:custGeom>
            <a:blipFill>
              <a:blip r:embed="rId2"/>
              <a:stretch>
                <a:fillRect l="-24906" r="-24906"/>
              </a:stretch>
            </a:blipFill>
          </p:spPr>
          <p:txBody>
            <a:bodyPr/>
            <a:lstStyle/>
            <a:p>
              <a:endParaRPr lang="en-US"/>
            </a:p>
          </p:txBody>
        </p:sp>
      </p:grpSp>
      <p:grpSp>
        <p:nvGrpSpPr>
          <p:cNvPr id="7" name="Group 7">
            <a:extLst>
              <a:ext uri="{FF2B5EF4-FFF2-40B4-BE49-F238E27FC236}">
                <a16:creationId xmlns:a16="http://schemas.microsoft.com/office/drawing/2014/main" id="{8034C617-096B-AC38-ABD9-94BF5AA77A6B}"/>
              </a:ext>
            </a:extLst>
          </p:cNvPr>
          <p:cNvGrpSpPr>
            <a:grpSpLocks noChangeAspect="1"/>
          </p:cNvGrpSpPr>
          <p:nvPr/>
        </p:nvGrpSpPr>
        <p:grpSpPr>
          <a:xfrm>
            <a:off x="12117329" y="4187318"/>
            <a:ext cx="6170671" cy="6170671"/>
            <a:chOff x="0" y="0"/>
            <a:chExt cx="3282950" cy="3282950"/>
          </a:xfrm>
        </p:grpSpPr>
        <p:sp>
          <p:nvSpPr>
            <p:cNvPr id="8" name="Freeform 8">
              <a:extLst>
                <a:ext uri="{FF2B5EF4-FFF2-40B4-BE49-F238E27FC236}">
                  <a16:creationId xmlns:a16="http://schemas.microsoft.com/office/drawing/2014/main" id="{032E3D3E-A420-43D3-40EA-B785DEFCFAF4}"/>
                </a:ext>
              </a:extLst>
            </p:cNvPr>
            <p:cNvSpPr/>
            <p:nvPr/>
          </p:nvSpPr>
          <p:spPr>
            <a:xfrm>
              <a:off x="0" y="0"/>
              <a:ext cx="3282950" cy="3282950"/>
            </a:xfrm>
            <a:custGeom>
              <a:avLst/>
              <a:gdLst/>
              <a:ahLst/>
              <a:cxnLst/>
              <a:rect l="l" t="t" r="r" b="b"/>
              <a:pathLst>
                <a:path w="3282950" h="3282950">
                  <a:moveTo>
                    <a:pt x="0" y="0"/>
                  </a:moveTo>
                  <a:lnTo>
                    <a:pt x="2532380" y="0"/>
                  </a:lnTo>
                  <a:cubicBezTo>
                    <a:pt x="2946400" y="0"/>
                    <a:pt x="3282950" y="336550"/>
                    <a:pt x="3282950" y="750570"/>
                  </a:cubicBezTo>
                  <a:lnTo>
                    <a:pt x="3282950" y="750570"/>
                  </a:lnTo>
                  <a:lnTo>
                    <a:pt x="3282950" y="3282950"/>
                  </a:lnTo>
                  <a:lnTo>
                    <a:pt x="3282950" y="3282950"/>
                  </a:lnTo>
                  <a:lnTo>
                    <a:pt x="0" y="3282950"/>
                  </a:lnTo>
                  <a:lnTo>
                    <a:pt x="0" y="3282950"/>
                  </a:lnTo>
                  <a:lnTo>
                    <a:pt x="0" y="0"/>
                  </a:lnTo>
                  <a:lnTo>
                    <a:pt x="0" y="0"/>
                  </a:lnTo>
                  <a:close/>
                </a:path>
              </a:pathLst>
            </a:custGeom>
            <a:blipFill>
              <a:blip r:embed="rId3"/>
              <a:stretch>
                <a:fillRect l="-26775" r="-26775"/>
              </a:stretch>
            </a:blipFill>
          </p:spPr>
          <p:txBody>
            <a:bodyPr/>
            <a:lstStyle/>
            <a:p>
              <a:endParaRPr lang="en-US"/>
            </a:p>
          </p:txBody>
        </p:sp>
      </p:grpSp>
      <p:sp>
        <p:nvSpPr>
          <p:cNvPr id="9" name="TextBox 9">
            <a:extLst>
              <a:ext uri="{FF2B5EF4-FFF2-40B4-BE49-F238E27FC236}">
                <a16:creationId xmlns:a16="http://schemas.microsoft.com/office/drawing/2014/main" id="{DD37E620-88CD-EBB2-A3BA-E69D57DC128F}"/>
              </a:ext>
            </a:extLst>
          </p:cNvPr>
          <p:cNvSpPr txBox="1"/>
          <p:nvPr/>
        </p:nvSpPr>
        <p:spPr>
          <a:xfrm>
            <a:off x="1028700" y="810171"/>
            <a:ext cx="11281564" cy="1352550"/>
          </a:xfrm>
          <a:prstGeom prst="rect">
            <a:avLst/>
          </a:prstGeom>
        </p:spPr>
        <p:txBody>
          <a:bodyPr lIns="0" tIns="0" rIns="0" bIns="0" rtlCol="0" anchor="t">
            <a:spAutoFit/>
          </a:bodyPr>
          <a:lstStyle/>
          <a:p>
            <a:pPr>
              <a:lnSpc>
                <a:spcPts val="10799"/>
              </a:lnSpc>
            </a:pPr>
            <a:r>
              <a:rPr lang="en-US" sz="8999" spc="269">
                <a:solidFill>
                  <a:srgbClr val="FFEFD6"/>
                </a:solidFill>
                <a:latin typeface="Saira Black"/>
              </a:rPr>
              <a:t>MORTGAGES</a:t>
            </a:r>
          </a:p>
        </p:txBody>
      </p:sp>
      <p:sp>
        <p:nvSpPr>
          <p:cNvPr id="10" name="TextBox 10">
            <a:extLst>
              <a:ext uri="{FF2B5EF4-FFF2-40B4-BE49-F238E27FC236}">
                <a16:creationId xmlns:a16="http://schemas.microsoft.com/office/drawing/2014/main" id="{A74CB93F-4525-F4F4-C25C-886423653328}"/>
              </a:ext>
            </a:extLst>
          </p:cNvPr>
          <p:cNvSpPr txBox="1"/>
          <p:nvPr/>
        </p:nvSpPr>
        <p:spPr>
          <a:xfrm>
            <a:off x="6039102" y="7405567"/>
            <a:ext cx="6078227" cy="1468501"/>
          </a:xfrm>
          <a:prstGeom prst="rect">
            <a:avLst/>
          </a:prstGeom>
        </p:spPr>
        <p:txBody>
          <a:bodyPr lIns="0" tIns="0" rIns="0" bIns="0" rtlCol="0" anchor="t">
            <a:spAutoFit/>
          </a:bodyPr>
          <a:lstStyle/>
          <a:p>
            <a:pPr algn="ctr">
              <a:lnSpc>
                <a:spcPts val="3841"/>
              </a:lnSpc>
            </a:pPr>
            <a:r>
              <a:rPr lang="en-US" sz="3399" spc="-173" dirty="0">
                <a:solidFill>
                  <a:srgbClr val="49403C"/>
                </a:solidFill>
                <a:latin typeface="Saira Medium"/>
              </a:rPr>
              <a:t>Where to start?</a:t>
            </a:r>
          </a:p>
          <a:p>
            <a:pPr algn="ctr">
              <a:lnSpc>
                <a:spcPts val="3841"/>
              </a:lnSpc>
            </a:pPr>
            <a:r>
              <a:rPr lang="en-US" sz="3399" spc="-173" dirty="0">
                <a:solidFill>
                  <a:srgbClr val="49403C"/>
                </a:solidFill>
                <a:latin typeface="Saira Medium"/>
              </a:rPr>
              <a:t>How many types are there?</a:t>
            </a:r>
          </a:p>
          <a:p>
            <a:pPr algn="ctr">
              <a:lnSpc>
                <a:spcPts val="3841"/>
              </a:lnSpc>
            </a:pPr>
            <a:endParaRPr lang="en-US" sz="3399" spc="-173" dirty="0">
              <a:solidFill>
                <a:srgbClr val="49403C"/>
              </a:solidFill>
              <a:latin typeface="Saira Medium"/>
            </a:endParaRPr>
          </a:p>
        </p:txBody>
      </p:sp>
    </p:spTree>
    <p:extLst>
      <p:ext uri="{BB962C8B-B14F-4D97-AF65-F5344CB8AC3E}">
        <p14:creationId xmlns:p14="http://schemas.microsoft.com/office/powerpoint/2010/main" val="285930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909166" y="0"/>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7" name="TextBox 7"/>
          <p:cNvSpPr txBox="1"/>
          <p:nvPr/>
        </p:nvSpPr>
        <p:spPr>
          <a:xfrm>
            <a:off x="8926081" y="1019175"/>
            <a:ext cx="8281855" cy="1077218"/>
          </a:xfrm>
          <a:prstGeom prst="rect">
            <a:avLst/>
          </a:prstGeom>
        </p:spPr>
        <p:txBody>
          <a:bodyPr lIns="0" tIns="0" rIns="0" bIns="0" rtlCol="0" anchor="t">
            <a:spAutoFit/>
          </a:bodyPr>
          <a:lstStyle/>
          <a:p>
            <a:pPr>
              <a:lnSpc>
                <a:spcPts val="8400"/>
              </a:lnSpc>
            </a:pPr>
            <a:r>
              <a:rPr lang="en-US" sz="7000" spc="210" dirty="0">
                <a:solidFill>
                  <a:srgbClr val="49403C"/>
                </a:solidFill>
                <a:latin typeface="Saira Black"/>
              </a:rPr>
              <a:t>    </a:t>
            </a:r>
          </a:p>
        </p:txBody>
      </p:sp>
      <p:sp>
        <p:nvSpPr>
          <p:cNvPr id="8" name="TextBox 8"/>
          <p:cNvSpPr txBox="1"/>
          <p:nvPr/>
        </p:nvSpPr>
        <p:spPr>
          <a:xfrm>
            <a:off x="685800" y="2989064"/>
            <a:ext cx="4000441" cy="7540526"/>
          </a:xfrm>
          <a:prstGeom prst="rect">
            <a:avLst/>
          </a:prstGeom>
        </p:spPr>
        <p:txBody>
          <a:bodyPr lIns="0" tIns="0" rIns="0" bIns="0" rtlCol="0" anchor="t">
            <a:spAutoFit/>
          </a:bodyPr>
          <a:lstStyle/>
          <a:p>
            <a:pPr>
              <a:lnSpc>
                <a:spcPts val="2800"/>
              </a:lnSpc>
            </a:pPr>
            <a:r>
              <a:rPr lang="en-US" sz="2000" spc="160" dirty="0">
                <a:solidFill>
                  <a:srgbClr val="49403C"/>
                </a:solidFill>
                <a:latin typeface="Tahoma" panose="020B0604030504040204" pitchFamily="34" charset="0"/>
                <a:ea typeface="Tahoma" panose="020B0604030504040204" pitchFamily="34" charset="0"/>
                <a:cs typeface="Tahoma" panose="020B0604030504040204" pitchFamily="34" charset="0"/>
              </a:rPr>
              <a:t>The City of Gastonia </a:t>
            </a:r>
            <a:r>
              <a:rPr lang="en-US" sz="2000" spc="160" dirty="0">
                <a:solidFill>
                  <a:srgbClr val="49403C"/>
                </a:solidFill>
                <a:latin typeface="Palatino Linotype" panose="02040502050505030304" pitchFamily="18" charset="0"/>
              </a:rPr>
              <a:t>– HOUSING AND COMMUNITY ENGAGEMENT DEPARTMENT </a:t>
            </a:r>
            <a:r>
              <a:rPr lang="en-US" sz="2000" spc="160" dirty="0">
                <a:solidFill>
                  <a:srgbClr val="49403C"/>
                </a:solidFill>
                <a:latin typeface="Tahoma" panose="020B0604030504040204" pitchFamily="34" charset="0"/>
                <a:ea typeface="Tahoma" panose="020B0604030504040204" pitchFamily="34" charset="0"/>
                <a:cs typeface="Tahoma" panose="020B0604030504040204" pitchFamily="34" charset="0"/>
              </a:rPr>
              <a:t>provides Housing and Pre-purchase counseling. As a client, you are not obligated to receive, purchase, or utilize any other services offered by the City of Gastonia</a:t>
            </a:r>
            <a:r>
              <a:rPr lang="en-US" sz="2000" spc="160" dirty="0">
                <a:solidFill>
                  <a:srgbClr val="49403C"/>
                </a:solidFill>
                <a:latin typeface="Palatino Linotype" panose="02040502050505030304" pitchFamily="18" charset="0"/>
              </a:rPr>
              <a:t>, HOUSING AND COMMUNITY ENGAGEMENT DEPARTMENT </a:t>
            </a:r>
            <a:r>
              <a:rPr lang="en-US" sz="2000" spc="160" dirty="0">
                <a:solidFill>
                  <a:srgbClr val="49403C"/>
                </a:solidFill>
                <a:latin typeface="Tahoma" panose="020B0604030504040204" pitchFamily="34" charset="0"/>
                <a:ea typeface="Tahoma" panose="020B0604030504040204" pitchFamily="34" charset="0"/>
                <a:cs typeface="Tahoma" panose="020B0604030504040204" pitchFamily="34" charset="0"/>
              </a:rPr>
              <a:t>to receive housing counseling services.</a:t>
            </a:r>
          </a:p>
          <a:p>
            <a:pPr>
              <a:lnSpc>
                <a:spcPts val="2800"/>
              </a:lnSpc>
            </a:pPr>
            <a:endParaRPr lang="en-US" sz="2000" spc="160" dirty="0">
              <a:solidFill>
                <a:srgbClr val="49403C"/>
              </a:solidFill>
              <a:latin typeface="Tahoma" panose="020B0604030504040204" pitchFamily="34" charset="0"/>
              <a:ea typeface="Tahoma" panose="020B0604030504040204" pitchFamily="34" charset="0"/>
              <a:cs typeface="Tahoma" panose="020B0604030504040204" pitchFamily="34" charset="0"/>
            </a:endParaRPr>
          </a:p>
          <a:p>
            <a:pPr>
              <a:lnSpc>
                <a:spcPts val="2800"/>
              </a:lnSpc>
            </a:pPr>
            <a:r>
              <a:rPr lang="en-US" sz="2000" b="1" spc="160" dirty="0">
                <a:solidFill>
                  <a:srgbClr val="FF0000"/>
                </a:solidFill>
                <a:latin typeface="Tahoma" panose="020B0604030504040204" pitchFamily="34" charset="0"/>
                <a:ea typeface="Tahoma" panose="020B0604030504040204" pitchFamily="34" charset="0"/>
                <a:cs typeface="Tahoma" panose="020B0604030504040204" pitchFamily="34" charset="0"/>
              </a:rPr>
              <a:t>Any information provided is for informational purposes only. </a:t>
            </a:r>
          </a:p>
          <a:p>
            <a:pPr>
              <a:lnSpc>
                <a:spcPts val="2800"/>
              </a:lnSpc>
            </a:pPr>
            <a:endParaRPr lang="en-US" sz="2000" spc="160" dirty="0">
              <a:solidFill>
                <a:srgbClr val="49403C"/>
              </a:solidFill>
              <a:latin typeface="Saira Medium Bold"/>
            </a:endParaRPr>
          </a:p>
          <a:p>
            <a:pPr>
              <a:lnSpc>
                <a:spcPts val="2800"/>
              </a:lnSpc>
            </a:pPr>
            <a:endParaRPr lang="en-US" sz="2000" spc="160" dirty="0">
              <a:solidFill>
                <a:srgbClr val="49403C"/>
              </a:solidFill>
              <a:latin typeface="Saira Medium Bold"/>
            </a:endParaRPr>
          </a:p>
        </p:txBody>
      </p:sp>
      <p:pic>
        <p:nvPicPr>
          <p:cNvPr id="9" name="Picture 8" descr="Disclosure - Free of Charge Creative Commons Highway sign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400" y="2400300"/>
            <a:ext cx="8828519" cy="5051875"/>
          </a:xfrm>
          <a:prstGeom prst="rect">
            <a:avLst/>
          </a:prstGeom>
        </p:spPr>
      </p:pic>
    </p:spTree>
    <p:extLst>
      <p:ext uri="{BB962C8B-B14F-4D97-AF65-F5344CB8AC3E}">
        <p14:creationId xmlns:p14="http://schemas.microsoft.com/office/powerpoint/2010/main" val="2361426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95022" y="7710638"/>
            <a:ext cx="19078043" cy="2567029"/>
            <a:chOff x="0" y="0"/>
            <a:chExt cx="25437391" cy="3422705"/>
          </a:xfrm>
        </p:grpSpPr>
        <p:sp>
          <p:nvSpPr>
            <p:cNvPr id="3" name="AutoShape 3"/>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4" name="AutoShape 4"/>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5" name="AutoShape 5"/>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6" name="AutoShape 6"/>
          <p:cNvSpPr/>
          <p:nvPr/>
        </p:nvSpPr>
        <p:spPr>
          <a:xfrm>
            <a:off x="6087953" y="-9333"/>
            <a:ext cx="28540" cy="7719971"/>
          </a:xfrm>
          <a:prstGeom prst="rect">
            <a:avLst/>
          </a:prstGeom>
          <a:solidFill>
            <a:srgbClr val="49403C"/>
          </a:solidFill>
        </p:spPr>
        <p:txBody>
          <a:bodyPr/>
          <a:lstStyle/>
          <a:p>
            <a:endParaRPr lang="en-US"/>
          </a:p>
        </p:txBody>
      </p:sp>
      <p:sp>
        <p:nvSpPr>
          <p:cNvPr id="7" name="AutoShape 7"/>
          <p:cNvSpPr/>
          <p:nvPr/>
        </p:nvSpPr>
        <p:spPr>
          <a:xfrm>
            <a:off x="12521727" y="0"/>
            <a:ext cx="28540" cy="7719971"/>
          </a:xfrm>
          <a:prstGeom prst="rect">
            <a:avLst/>
          </a:prstGeom>
          <a:solidFill>
            <a:srgbClr val="49403C"/>
          </a:solidFill>
        </p:spPr>
        <p:txBody>
          <a:bodyPr/>
          <a:lstStyle/>
          <a:p>
            <a:endParaRPr lang="en-US"/>
          </a:p>
        </p:txBody>
      </p:sp>
      <p:sp>
        <p:nvSpPr>
          <p:cNvPr id="8" name="AutoShape 8"/>
          <p:cNvSpPr/>
          <p:nvPr/>
        </p:nvSpPr>
        <p:spPr>
          <a:xfrm rot="-5400000">
            <a:off x="9230808" y="-5385062"/>
            <a:ext cx="9525" cy="18471141"/>
          </a:xfrm>
          <a:prstGeom prst="rect">
            <a:avLst/>
          </a:prstGeom>
          <a:solidFill>
            <a:srgbClr val="49403C"/>
          </a:solidFill>
        </p:spPr>
        <p:txBody>
          <a:bodyPr/>
          <a:lstStyle/>
          <a:p>
            <a:endParaRPr lang="en-US"/>
          </a:p>
        </p:txBody>
      </p:sp>
      <p:pic>
        <p:nvPicPr>
          <p:cNvPr id="9" name="Picture 9"/>
          <p:cNvPicPr>
            <a:picLocks noChangeAspect="1"/>
          </p:cNvPicPr>
          <p:nvPr/>
        </p:nvPicPr>
        <p:blipFill>
          <a:blip r:embed="rId2"/>
          <a:srcRect t="69907" b="6283"/>
          <a:stretch>
            <a:fillRect/>
          </a:stretch>
        </p:blipFill>
        <p:spPr>
          <a:xfrm>
            <a:off x="3149122" y="8053346"/>
            <a:ext cx="12172898" cy="1931004"/>
          </a:xfrm>
          <a:prstGeom prst="rect">
            <a:avLst/>
          </a:prstGeom>
        </p:spPr>
      </p:pic>
      <p:grpSp>
        <p:nvGrpSpPr>
          <p:cNvPr id="10" name="Group 10"/>
          <p:cNvGrpSpPr>
            <a:grpSpLocks noChangeAspect="1"/>
          </p:cNvGrpSpPr>
          <p:nvPr/>
        </p:nvGrpSpPr>
        <p:grpSpPr>
          <a:xfrm>
            <a:off x="13502767" y="4024316"/>
            <a:ext cx="3860001" cy="3859986"/>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6666" r="-16666"/>
              </a:stretch>
            </a:blipFill>
          </p:spPr>
          <p:txBody>
            <a:bodyPr/>
            <a:lstStyle/>
            <a:p>
              <a:endParaRPr lang="en-US"/>
            </a:p>
          </p:txBody>
        </p:sp>
      </p:grpSp>
      <p:grpSp>
        <p:nvGrpSpPr>
          <p:cNvPr id="12" name="Group 12"/>
          <p:cNvGrpSpPr/>
          <p:nvPr/>
        </p:nvGrpSpPr>
        <p:grpSpPr>
          <a:xfrm>
            <a:off x="538787" y="695840"/>
            <a:ext cx="5293467" cy="2283572"/>
            <a:chOff x="0" y="0"/>
            <a:chExt cx="7057956" cy="3044762"/>
          </a:xfrm>
        </p:grpSpPr>
        <p:sp>
          <p:nvSpPr>
            <p:cNvPr id="13" name="TextBox 13"/>
            <p:cNvSpPr txBox="1"/>
            <p:nvPr/>
          </p:nvSpPr>
          <p:spPr>
            <a:xfrm>
              <a:off x="0" y="-66675"/>
              <a:ext cx="7057956" cy="751628"/>
            </a:xfrm>
            <a:prstGeom prst="rect">
              <a:avLst/>
            </a:prstGeom>
          </p:spPr>
          <p:txBody>
            <a:bodyPr lIns="0" tIns="0" rIns="0" bIns="0" rtlCol="0" anchor="t">
              <a:spAutoFit/>
            </a:bodyPr>
            <a:lstStyle/>
            <a:p>
              <a:pPr>
                <a:lnSpc>
                  <a:spcPts val="4759"/>
                </a:lnSpc>
              </a:pPr>
              <a:r>
                <a:rPr lang="en-US" sz="3400" spc="170">
                  <a:solidFill>
                    <a:srgbClr val="49403C"/>
                  </a:solidFill>
                  <a:latin typeface="Saira Medium Italics"/>
                </a:rPr>
                <a:t>Conventional</a:t>
              </a:r>
            </a:p>
          </p:txBody>
        </p:sp>
        <p:sp>
          <p:nvSpPr>
            <p:cNvPr id="14" name="TextBox 14"/>
            <p:cNvSpPr txBox="1"/>
            <p:nvPr/>
          </p:nvSpPr>
          <p:spPr>
            <a:xfrm>
              <a:off x="0" y="1119442"/>
              <a:ext cx="7057956" cy="1925320"/>
            </a:xfrm>
            <a:prstGeom prst="rect">
              <a:avLst/>
            </a:prstGeom>
          </p:spPr>
          <p:txBody>
            <a:bodyPr lIns="0" tIns="0" rIns="0" bIns="0" rtlCol="0" anchor="t">
              <a:spAutoFit/>
            </a:bodyPr>
            <a:lstStyle/>
            <a:p>
              <a:pPr marL="561341" lvl="1" indent="-280670">
                <a:lnSpc>
                  <a:spcPts val="3900"/>
                </a:lnSpc>
                <a:buFont typeface="Arial"/>
                <a:buChar char="•"/>
              </a:pPr>
              <a:r>
                <a:rPr lang="en-US" sz="2600" spc="26">
                  <a:solidFill>
                    <a:srgbClr val="49403C"/>
                  </a:solidFill>
                  <a:latin typeface="Saira Light"/>
                </a:rPr>
                <a:t>Low or no mortgage insurance (MI).</a:t>
              </a:r>
            </a:p>
            <a:p>
              <a:pPr marL="561340" lvl="1" indent="-280670">
                <a:lnSpc>
                  <a:spcPts val="3900"/>
                </a:lnSpc>
                <a:buFont typeface="Arial"/>
                <a:buChar char="•"/>
              </a:pPr>
              <a:r>
                <a:rPr lang="en-US" sz="2600" spc="26">
                  <a:solidFill>
                    <a:srgbClr val="49403C"/>
                  </a:solidFill>
                  <a:latin typeface="Saira Light"/>
                </a:rPr>
                <a:t>20% or more down payment.</a:t>
              </a:r>
            </a:p>
          </p:txBody>
        </p:sp>
      </p:grpSp>
      <p:grpSp>
        <p:nvGrpSpPr>
          <p:cNvPr id="15" name="Group 15"/>
          <p:cNvGrpSpPr/>
          <p:nvPr/>
        </p:nvGrpSpPr>
        <p:grpSpPr>
          <a:xfrm>
            <a:off x="6595189" y="749656"/>
            <a:ext cx="5280763" cy="2725056"/>
            <a:chOff x="0" y="28575"/>
            <a:chExt cx="7041017" cy="3633407"/>
          </a:xfrm>
        </p:grpSpPr>
        <p:sp>
          <p:nvSpPr>
            <p:cNvPr id="16" name="TextBox 16"/>
            <p:cNvSpPr txBox="1"/>
            <p:nvPr/>
          </p:nvSpPr>
          <p:spPr>
            <a:xfrm>
              <a:off x="0" y="28575"/>
              <a:ext cx="7041017" cy="1265304"/>
            </a:xfrm>
            <a:prstGeom prst="rect">
              <a:avLst/>
            </a:prstGeom>
          </p:spPr>
          <p:txBody>
            <a:bodyPr lIns="0" tIns="0" rIns="0" bIns="0" rtlCol="0" anchor="t">
              <a:spAutoFit/>
            </a:bodyPr>
            <a:lstStyle/>
            <a:p>
              <a:pPr>
                <a:lnSpc>
                  <a:spcPts val="3740"/>
                </a:lnSpc>
              </a:pPr>
              <a:r>
                <a:rPr lang="en-US" sz="3400" spc="170" dirty="0">
                  <a:solidFill>
                    <a:srgbClr val="49403C"/>
                  </a:solidFill>
                  <a:latin typeface="Saira Medium Italics"/>
                </a:rPr>
                <a:t>Custom Programs for 1</a:t>
              </a:r>
              <a:r>
                <a:rPr lang="en-US" sz="3400" spc="170" baseline="30000" dirty="0">
                  <a:solidFill>
                    <a:srgbClr val="49403C"/>
                  </a:solidFill>
                  <a:latin typeface="Saira Medium Italics"/>
                </a:rPr>
                <a:t>st</a:t>
              </a:r>
              <a:r>
                <a:rPr lang="en-US" sz="3400" spc="170" dirty="0">
                  <a:solidFill>
                    <a:srgbClr val="49403C"/>
                  </a:solidFill>
                  <a:latin typeface="Saira Medium Italics"/>
                </a:rPr>
                <a:t> Time Home Buyers</a:t>
              </a:r>
            </a:p>
          </p:txBody>
        </p:sp>
        <p:sp>
          <p:nvSpPr>
            <p:cNvPr id="17" name="TextBox 17"/>
            <p:cNvSpPr txBox="1"/>
            <p:nvPr/>
          </p:nvSpPr>
          <p:spPr>
            <a:xfrm>
              <a:off x="0" y="1736662"/>
              <a:ext cx="7041017" cy="1925320"/>
            </a:xfrm>
            <a:prstGeom prst="rect">
              <a:avLst/>
            </a:prstGeom>
          </p:spPr>
          <p:txBody>
            <a:bodyPr lIns="0" tIns="0" rIns="0" bIns="0" rtlCol="0" anchor="t">
              <a:spAutoFit/>
            </a:bodyPr>
            <a:lstStyle/>
            <a:p>
              <a:pPr marL="561341" lvl="1" indent="-280670">
                <a:lnSpc>
                  <a:spcPts val="3900"/>
                </a:lnSpc>
                <a:buFont typeface="Arial"/>
                <a:buChar char="•"/>
              </a:pPr>
              <a:r>
                <a:rPr lang="en-US" sz="2600" spc="26">
                  <a:solidFill>
                    <a:srgbClr val="49403C"/>
                  </a:solidFill>
                  <a:latin typeface="Saira Light"/>
                </a:rPr>
                <a:t>Lower interest rate</a:t>
              </a:r>
            </a:p>
            <a:p>
              <a:pPr marL="561341" lvl="1" indent="-280670">
                <a:lnSpc>
                  <a:spcPts val="3900"/>
                </a:lnSpc>
                <a:buFont typeface="Arial"/>
                <a:buChar char="•"/>
              </a:pPr>
              <a:r>
                <a:rPr lang="en-US" sz="2600" spc="26">
                  <a:solidFill>
                    <a:srgbClr val="49403C"/>
                  </a:solidFill>
                  <a:latin typeface="Saira Light"/>
                </a:rPr>
                <a:t>Low or No PMI</a:t>
              </a:r>
            </a:p>
            <a:p>
              <a:pPr marL="561340" lvl="1" indent="-280670">
                <a:lnSpc>
                  <a:spcPts val="3900"/>
                </a:lnSpc>
                <a:buFont typeface="Arial"/>
                <a:buChar char="•"/>
              </a:pPr>
              <a:r>
                <a:rPr lang="en-US" sz="2600" spc="26">
                  <a:solidFill>
                    <a:srgbClr val="49403C"/>
                  </a:solidFill>
                  <a:latin typeface="Saira Light"/>
                </a:rPr>
                <a:t>Lower application fee</a:t>
              </a:r>
            </a:p>
          </p:txBody>
        </p:sp>
      </p:grpSp>
      <p:grpSp>
        <p:nvGrpSpPr>
          <p:cNvPr id="18" name="Group 18"/>
          <p:cNvGrpSpPr/>
          <p:nvPr/>
        </p:nvGrpSpPr>
        <p:grpSpPr>
          <a:xfrm>
            <a:off x="817461" y="4184180"/>
            <a:ext cx="4663321" cy="1690228"/>
            <a:chOff x="0" y="0"/>
            <a:chExt cx="6217762" cy="2253637"/>
          </a:xfrm>
        </p:grpSpPr>
        <p:sp>
          <p:nvSpPr>
            <p:cNvPr id="19" name="TextBox 19"/>
            <p:cNvSpPr txBox="1"/>
            <p:nvPr/>
          </p:nvSpPr>
          <p:spPr>
            <a:xfrm>
              <a:off x="0" y="-66675"/>
              <a:ext cx="6217762" cy="751628"/>
            </a:xfrm>
            <a:prstGeom prst="rect">
              <a:avLst/>
            </a:prstGeom>
          </p:spPr>
          <p:txBody>
            <a:bodyPr lIns="0" tIns="0" rIns="0" bIns="0" rtlCol="0" anchor="t">
              <a:spAutoFit/>
            </a:bodyPr>
            <a:lstStyle/>
            <a:p>
              <a:pPr>
                <a:lnSpc>
                  <a:spcPts val="4759"/>
                </a:lnSpc>
              </a:pPr>
              <a:r>
                <a:rPr lang="en-US" sz="3400" spc="170">
                  <a:solidFill>
                    <a:srgbClr val="49403C"/>
                  </a:solidFill>
                  <a:latin typeface="Saira Medium Italics"/>
                </a:rPr>
                <a:t>USDA</a:t>
              </a:r>
            </a:p>
          </p:txBody>
        </p:sp>
        <p:sp>
          <p:nvSpPr>
            <p:cNvPr id="20" name="TextBox 20"/>
            <p:cNvSpPr txBox="1"/>
            <p:nvPr/>
          </p:nvSpPr>
          <p:spPr>
            <a:xfrm>
              <a:off x="0" y="1195642"/>
              <a:ext cx="6217762" cy="1057995"/>
            </a:xfrm>
            <a:prstGeom prst="rect">
              <a:avLst/>
            </a:prstGeom>
          </p:spPr>
          <p:txBody>
            <a:bodyPr lIns="0" tIns="0" rIns="0" bIns="0" rtlCol="0" anchor="t">
              <a:spAutoFit/>
            </a:bodyPr>
            <a:lstStyle/>
            <a:p>
              <a:pPr marL="561340" lvl="1" indent="-280670">
                <a:lnSpc>
                  <a:spcPts val="3172"/>
                </a:lnSpc>
                <a:buFont typeface="Arial"/>
                <a:buChar char="•"/>
              </a:pPr>
              <a:r>
                <a:rPr lang="en-US" sz="2600" spc="26">
                  <a:solidFill>
                    <a:srgbClr val="49403C"/>
                  </a:solidFill>
                  <a:latin typeface="Saira Light"/>
                </a:rPr>
                <a:t>Written for people buying in rural areas.</a:t>
              </a:r>
            </a:p>
          </p:txBody>
        </p:sp>
      </p:grpSp>
      <p:grpSp>
        <p:nvGrpSpPr>
          <p:cNvPr id="21" name="Group 21"/>
          <p:cNvGrpSpPr/>
          <p:nvPr/>
        </p:nvGrpSpPr>
        <p:grpSpPr>
          <a:xfrm>
            <a:off x="6726093" y="4184180"/>
            <a:ext cx="5514018" cy="2631298"/>
            <a:chOff x="0" y="0"/>
            <a:chExt cx="7352024" cy="3508397"/>
          </a:xfrm>
        </p:grpSpPr>
        <p:sp>
          <p:nvSpPr>
            <p:cNvPr id="22" name="TextBox 22"/>
            <p:cNvSpPr txBox="1"/>
            <p:nvPr/>
          </p:nvSpPr>
          <p:spPr>
            <a:xfrm>
              <a:off x="0" y="-66675"/>
              <a:ext cx="7352024" cy="751628"/>
            </a:xfrm>
            <a:prstGeom prst="rect">
              <a:avLst/>
            </a:prstGeom>
          </p:spPr>
          <p:txBody>
            <a:bodyPr lIns="0" tIns="0" rIns="0" bIns="0" rtlCol="0" anchor="t">
              <a:spAutoFit/>
            </a:bodyPr>
            <a:lstStyle/>
            <a:p>
              <a:pPr>
                <a:lnSpc>
                  <a:spcPts val="4759"/>
                </a:lnSpc>
              </a:pPr>
              <a:r>
                <a:rPr lang="en-US" sz="3400" spc="170">
                  <a:solidFill>
                    <a:srgbClr val="49403C"/>
                  </a:solidFill>
                  <a:latin typeface="Saira Medium Italics"/>
                </a:rPr>
                <a:t>FHA</a:t>
              </a:r>
            </a:p>
          </p:txBody>
        </p:sp>
        <p:sp>
          <p:nvSpPr>
            <p:cNvPr id="23" name="TextBox 23"/>
            <p:cNvSpPr txBox="1"/>
            <p:nvPr/>
          </p:nvSpPr>
          <p:spPr>
            <a:xfrm>
              <a:off x="0" y="1119442"/>
              <a:ext cx="7352024" cy="2388955"/>
            </a:xfrm>
            <a:prstGeom prst="rect">
              <a:avLst/>
            </a:prstGeom>
          </p:spPr>
          <p:txBody>
            <a:bodyPr lIns="0" tIns="0" rIns="0" bIns="0" rtlCol="0" anchor="t">
              <a:spAutoFit/>
            </a:bodyPr>
            <a:lstStyle/>
            <a:p>
              <a:pPr marL="561341" lvl="1" indent="-280670">
                <a:lnSpc>
                  <a:spcPts val="3900"/>
                </a:lnSpc>
                <a:buFont typeface="Arial"/>
                <a:buChar char="•"/>
              </a:pPr>
              <a:r>
                <a:rPr lang="en-US" sz="2600" spc="26">
                  <a:solidFill>
                    <a:srgbClr val="49403C"/>
                  </a:solidFill>
                  <a:latin typeface="Saira Light"/>
                </a:rPr>
                <a:t>Offers lower down payment options, 3.5 to 10% or more.</a:t>
              </a:r>
            </a:p>
            <a:p>
              <a:pPr marL="561340" lvl="1" indent="-280670">
                <a:lnSpc>
                  <a:spcPts val="3224"/>
                </a:lnSpc>
                <a:buFont typeface="Arial"/>
                <a:buChar char="•"/>
              </a:pPr>
              <a:r>
                <a:rPr lang="en-US" sz="2600" spc="26">
                  <a:solidFill>
                    <a:srgbClr val="49403C"/>
                  </a:solidFill>
                  <a:latin typeface="Saira Light"/>
                </a:rPr>
                <a:t>Has a Mortgage Insurance Premium (MIP)</a:t>
              </a:r>
            </a:p>
          </p:txBody>
        </p:sp>
      </p:grpSp>
      <p:grpSp>
        <p:nvGrpSpPr>
          <p:cNvPr id="24" name="Group 24"/>
          <p:cNvGrpSpPr/>
          <p:nvPr/>
        </p:nvGrpSpPr>
        <p:grpSpPr>
          <a:xfrm>
            <a:off x="12974248" y="1125164"/>
            <a:ext cx="4663321" cy="1292972"/>
            <a:chOff x="0" y="0"/>
            <a:chExt cx="6217762" cy="1723962"/>
          </a:xfrm>
        </p:grpSpPr>
        <p:sp>
          <p:nvSpPr>
            <p:cNvPr id="25" name="TextBox 25"/>
            <p:cNvSpPr txBox="1"/>
            <p:nvPr/>
          </p:nvSpPr>
          <p:spPr>
            <a:xfrm>
              <a:off x="0" y="-66675"/>
              <a:ext cx="6217762" cy="751628"/>
            </a:xfrm>
            <a:prstGeom prst="rect">
              <a:avLst/>
            </a:prstGeom>
          </p:spPr>
          <p:txBody>
            <a:bodyPr lIns="0" tIns="0" rIns="0" bIns="0" rtlCol="0" anchor="t">
              <a:spAutoFit/>
            </a:bodyPr>
            <a:lstStyle/>
            <a:p>
              <a:pPr>
                <a:lnSpc>
                  <a:spcPts val="4759"/>
                </a:lnSpc>
              </a:pPr>
              <a:r>
                <a:rPr lang="en-US" sz="3400" spc="170" dirty="0">
                  <a:solidFill>
                    <a:srgbClr val="49403C"/>
                  </a:solidFill>
                  <a:latin typeface="Saira Medium Italics"/>
                </a:rPr>
                <a:t>VA </a:t>
              </a:r>
            </a:p>
          </p:txBody>
        </p:sp>
        <p:sp>
          <p:nvSpPr>
            <p:cNvPr id="26" name="TextBox 26"/>
            <p:cNvSpPr txBox="1"/>
            <p:nvPr/>
          </p:nvSpPr>
          <p:spPr>
            <a:xfrm>
              <a:off x="0" y="1119442"/>
              <a:ext cx="6217762" cy="604520"/>
            </a:xfrm>
            <a:prstGeom prst="rect">
              <a:avLst/>
            </a:prstGeom>
          </p:spPr>
          <p:txBody>
            <a:bodyPr lIns="0" tIns="0" rIns="0" bIns="0" rtlCol="0" anchor="t">
              <a:spAutoFit/>
            </a:bodyPr>
            <a:lstStyle/>
            <a:p>
              <a:pPr marL="561340" lvl="1" indent="-280670">
                <a:lnSpc>
                  <a:spcPts val="3900"/>
                </a:lnSpc>
                <a:buFont typeface="Arial"/>
                <a:buChar char="•"/>
              </a:pPr>
              <a:r>
                <a:rPr lang="en-US" sz="2600" spc="26">
                  <a:solidFill>
                    <a:srgbClr val="49403C"/>
                  </a:solidFill>
                  <a:latin typeface="Saira Light"/>
                </a:rPr>
                <a:t>Designed for Veterans.</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70451" y="-509629"/>
            <a:ext cx="6494906" cy="8229600"/>
          </a:xfrm>
          <a:prstGeom prst="rect">
            <a:avLst/>
          </a:prstGeom>
          <a:solidFill>
            <a:srgbClr val="69A9B2"/>
          </a:solidFill>
        </p:spPr>
        <p:txBody>
          <a:bodyPr/>
          <a:lstStyle/>
          <a:p>
            <a:endParaRPr lang="en-US"/>
          </a:p>
        </p:txBody>
      </p:sp>
      <p:grpSp>
        <p:nvGrpSpPr>
          <p:cNvPr id="3" name="Group 3"/>
          <p:cNvGrpSpPr/>
          <p:nvPr/>
        </p:nvGrpSpPr>
        <p:grpSpPr>
          <a:xfrm>
            <a:off x="-4981138" y="7719971"/>
            <a:ext cx="10905593" cy="2567029"/>
            <a:chOff x="0" y="0"/>
            <a:chExt cx="14540791" cy="3422705"/>
          </a:xfrm>
        </p:grpSpPr>
        <p:sp>
          <p:nvSpPr>
            <p:cNvPr id="4" name="AutoShape 4"/>
            <p:cNvSpPr/>
            <p:nvPr/>
          </p:nvSpPr>
          <p:spPr>
            <a:xfrm rot="5400000">
              <a:off x="6699945" y="-6699945"/>
              <a:ext cx="1140902" cy="14540791"/>
            </a:xfrm>
            <a:prstGeom prst="rect">
              <a:avLst/>
            </a:prstGeom>
            <a:solidFill>
              <a:srgbClr val="69A9B2">
                <a:alpha val="69804"/>
              </a:srgbClr>
            </a:solidFill>
          </p:spPr>
          <p:txBody>
            <a:bodyPr/>
            <a:lstStyle/>
            <a:p>
              <a:endParaRPr lang="en-US"/>
            </a:p>
          </p:txBody>
        </p:sp>
        <p:sp>
          <p:nvSpPr>
            <p:cNvPr id="5" name="AutoShape 5"/>
            <p:cNvSpPr/>
            <p:nvPr/>
          </p:nvSpPr>
          <p:spPr>
            <a:xfrm rot="5400000">
              <a:off x="6699945" y="-5559043"/>
              <a:ext cx="1140902" cy="14540791"/>
            </a:xfrm>
            <a:prstGeom prst="rect">
              <a:avLst/>
            </a:prstGeom>
            <a:solidFill>
              <a:srgbClr val="69A9B2">
                <a:alpha val="40000"/>
              </a:srgbClr>
            </a:solidFill>
          </p:spPr>
          <p:txBody>
            <a:bodyPr/>
            <a:lstStyle/>
            <a:p>
              <a:endParaRPr lang="en-US"/>
            </a:p>
          </p:txBody>
        </p:sp>
        <p:sp>
          <p:nvSpPr>
            <p:cNvPr id="6" name="AutoShape 6"/>
            <p:cNvSpPr/>
            <p:nvPr/>
          </p:nvSpPr>
          <p:spPr>
            <a:xfrm rot="5400000">
              <a:off x="6699945" y="-4418141"/>
              <a:ext cx="1140902" cy="14540791"/>
            </a:xfrm>
            <a:prstGeom prst="rect">
              <a:avLst/>
            </a:prstGeom>
            <a:solidFill>
              <a:srgbClr val="69A9B2">
                <a:alpha val="9804"/>
              </a:srgbClr>
            </a:solidFill>
          </p:spPr>
          <p:txBody>
            <a:bodyPr/>
            <a:lstStyle/>
            <a:p>
              <a:endParaRPr lang="en-US"/>
            </a:p>
          </p:txBody>
        </p:sp>
      </p:grpSp>
      <p:sp>
        <p:nvSpPr>
          <p:cNvPr id="10" name="TextBox 10"/>
          <p:cNvSpPr txBox="1"/>
          <p:nvPr/>
        </p:nvSpPr>
        <p:spPr>
          <a:xfrm>
            <a:off x="471658" y="2733093"/>
            <a:ext cx="5115655" cy="2908300"/>
          </a:xfrm>
          <a:prstGeom prst="rect">
            <a:avLst/>
          </a:prstGeom>
        </p:spPr>
        <p:txBody>
          <a:bodyPr lIns="0" tIns="0" rIns="0" bIns="0" rtlCol="0" anchor="t">
            <a:spAutoFit/>
          </a:bodyPr>
          <a:lstStyle/>
          <a:p>
            <a:pPr algn="ctr">
              <a:lnSpc>
                <a:spcPts val="5750"/>
              </a:lnSpc>
            </a:pPr>
            <a:r>
              <a:rPr lang="en-US" sz="5000" spc="300" dirty="0">
                <a:solidFill>
                  <a:srgbClr val="FFEFD6"/>
                </a:solidFill>
                <a:latin typeface="Saira Black"/>
              </a:rPr>
              <a:t>LOAN COMPARISONS</a:t>
            </a:r>
          </a:p>
          <a:p>
            <a:pPr algn="ctr">
              <a:lnSpc>
                <a:spcPts val="5750"/>
              </a:lnSpc>
            </a:pPr>
            <a:r>
              <a:rPr lang="en-US" sz="5000" spc="300" dirty="0">
                <a:solidFill>
                  <a:srgbClr val="FFEFD6"/>
                </a:solidFill>
                <a:latin typeface="Saira Black"/>
              </a:rPr>
              <a:t>KNOW BEFORE YOU GO!</a:t>
            </a:r>
          </a:p>
        </p:txBody>
      </p:sp>
      <p:pic>
        <p:nvPicPr>
          <p:cNvPr id="17" name="Picture 16"/>
          <p:cNvPicPr>
            <a:picLocks noChangeAspect="1"/>
          </p:cNvPicPr>
          <p:nvPr/>
        </p:nvPicPr>
        <p:blipFill>
          <a:blip r:embed="rId2"/>
          <a:stretch>
            <a:fillRect/>
          </a:stretch>
        </p:blipFill>
        <p:spPr>
          <a:xfrm>
            <a:off x="6011908" y="723900"/>
            <a:ext cx="12047492" cy="870742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2886198" y="-44240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6" name="Picture 6"/>
          <p:cNvPicPr>
            <a:picLocks noChangeAspect="1"/>
          </p:cNvPicPr>
          <p:nvPr/>
        </p:nvPicPr>
        <p:blipFill>
          <a:blip r:embed="rId3"/>
          <a:srcRect l="12431" r="12431"/>
          <a:stretch>
            <a:fillRect/>
          </a:stretch>
        </p:blipFill>
        <p:spPr>
          <a:xfrm>
            <a:off x="0" y="0"/>
            <a:ext cx="8716916" cy="7743895"/>
          </a:xfrm>
          <a:prstGeom prst="rect">
            <a:avLst/>
          </a:prstGeom>
        </p:spPr>
      </p:pic>
      <p:sp>
        <p:nvSpPr>
          <p:cNvPr id="7" name="TextBox 7"/>
          <p:cNvSpPr txBox="1"/>
          <p:nvPr/>
        </p:nvSpPr>
        <p:spPr>
          <a:xfrm>
            <a:off x="10638146" y="458649"/>
            <a:ext cx="6260584" cy="1853565"/>
          </a:xfrm>
          <a:prstGeom prst="rect">
            <a:avLst/>
          </a:prstGeom>
        </p:spPr>
        <p:txBody>
          <a:bodyPr lIns="0" tIns="0" rIns="0" bIns="0" rtlCol="0" anchor="t">
            <a:spAutoFit/>
          </a:bodyPr>
          <a:lstStyle/>
          <a:p>
            <a:pPr algn="ctr">
              <a:lnSpc>
                <a:spcPts val="7379"/>
              </a:lnSpc>
            </a:pPr>
            <a:r>
              <a:rPr lang="en-US" sz="5999" spc="359">
                <a:solidFill>
                  <a:srgbClr val="49403C"/>
                </a:solidFill>
                <a:latin typeface="Saira Black"/>
              </a:rPr>
              <a:t>APPLYING  FOR A MORTGAGE</a:t>
            </a:r>
          </a:p>
        </p:txBody>
      </p:sp>
      <p:grpSp>
        <p:nvGrpSpPr>
          <p:cNvPr id="8" name="Group 8"/>
          <p:cNvGrpSpPr/>
          <p:nvPr/>
        </p:nvGrpSpPr>
        <p:grpSpPr>
          <a:xfrm rot="5400000">
            <a:off x="1980605" y="3550689"/>
            <a:ext cx="2567029" cy="10905593"/>
            <a:chOff x="0" y="0"/>
            <a:chExt cx="3422705" cy="14540791"/>
          </a:xfrm>
        </p:grpSpPr>
        <p:sp>
          <p:nvSpPr>
            <p:cNvPr id="9" name="AutoShape 9"/>
            <p:cNvSpPr/>
            <p:nvPr/>
          </p:nvSpPr>
          <p:spPr>
            <a:xfrm>
              <a:off x="0" y="0"/>
              <a:ext cx="1140902" cy="14540791"/>
            </a:xfrm>
            <a:prstGeom prst="rect">
              <a:avLst/>
            </a:prstGeom>
            <a:solidFill>
              <a:srgbClr val="69A9B2">
                <a:alpha val="69804"/>
              </a:srgbClr>
            </a:solidFill>
          </p:spPr>
          <p:txBody>
            <a:bodyPr/>
            <a:lstStyle/>
            <a:p>
              <a:endParaRPr lang="en-US"/>
            </a:p>
          </p:txBody>
        </p:sp>
        <p:sp>
          <p:nvSpPr>
            <p:cNvPr id="10" name="AutoShape 10"/>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1" name="AutoShape 11"/>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12" name="Picture 12"/>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953681" y="3454192"/>
            <a:ext cx="2499494" cy="2499494"/>
          </a:xfrm>
          <a:prstGeom prst="rect">
            <a:avLst/>
          </a:prstGeom>
        </p:spPr>
      </p:pic>
      <p:sp>
        <p:nvSpPr>
          <p:cNvPr id="13" name="TextBox 13"/>
          <p:cNvSpPr txBox="1"/>
          <p:nvPr/>
        </p:nvSpPr>
        <p:spPr>
          <a:xfrm>
            <a:off x="9709924" y="3078302"/>
            <a:ext cx="7549376" cy="5925183"/>
          </a:xfrm>
          <a:prstGeom prst="rect">
            <a:avLst/>
          </a:prstGeom>
        </p:spPr>
        <p:txBody>
          <a:bodyPr lIns="0" tIns="0" rIns="0" bIns="0" rtlCol="0" anchor="t">
            <a:spAutoFit/>
          </a:bodyPr>
          <a:lstStyle/>
          <a:p>
            <a:pPr marL="561353" lvl="1" indent="-280677">
              <a:lnSpc>
                <a:spcPts val="3640"/>
              </a:lnSpc>
              <a:buFont typeface="Arial"/>
              <a:buChar char="•"/>
            </a:pPr>
            <a:r>
              <a:rPr lang="en-US" sz="2600" dirty="0">
                <a:solidFill>
                  <a:srgbClr val="49403C"/>
                </a:solidFill>
                <a:latin typeface="Saira Light Bold"/>
              </a:rPr>
              <a:t>Know the difference between pre-approval and pre-qualified</a:t>
            </a:r>
          </a:p>
          <a:p>
            <a:pPr marL="561353" lvl="1" indent="-280677">
              <a:lnSpc>
                <a:spcPts val="3640"/>
              </a:lnSpc>
              <a:buFont typeface="Arial"/>
              <a:buChar char="•"/>
            </a:pPr>
            <a:r>
              <a:rPr lang="en-US" sz="2600" dirty="0">
                <a:solidFill>
                  <a:srgbClr val="49403C"/>
                </a:solidFill>
                <a:latin typeface="Saira Light Bold"/>
              </a:rPr>
              <a:t>What paperwork will they need?</a:t>
            </a:r>
          </a:p>
          <a:p>
            <a:pPr marL="561353" lvl="1" indent="-280677">
              <a:lnSpc>
                <a:spcPts val="3640"/>
              </a:lnSpc>
              <a:buFont typeface="Arial"/>
              <a:buChar char="•"/>
            </a:pPr>
            <a:r>
              <a:rPr lang="en-US" sz="2600" dirty="0">
                <a:solidFill>
                  <a:srgbClr val="49403C"/>
                </a:solidFill>
                <a:latin typeface="Saira Light Bold"/>
              </a:rPr>
              <a:t>Commonly used mortgage terms:</a:t>
            </a:r>
          </a:p>
          <a:p>
            <a:pPr>
              <a:lnSpc>
                <a:spcPts val="3640"/>
              </a:lnSpc>
            </a:pPr>
            <a:r>
              <a:rPr lang="en-US" sz="2600" dirty="0">
                <a:solidFill>
                  <a:srgbClr val="49403C"/>
                </a:solidFill>
                <a:latin typeface="Saira Light Bold"/>
              </a:rPr>
              <a:t>             *Interest Rate - fixed or adjustable</a:t>
            </a:r>
          </a:p>
          <a:p>
            <a:pPr>
              <a:lnSpc>
                <a:spcPts val="3640"/>
              </a:lnSpc>
            </a:pPr>
            <a:r>
              <a:rPr lang="en-US" sz="2600" dirty="0">
                <a:solidFill>
                  <a:srgbClr val="49403C"/>
                </a:solidFill>
                <a:latin typeface="Saira Light Bold"/>
              </a:rPr>
              <a:t>             *Down Payment</a:t>
            </a:r>
          </a:p>
          <a:p>
            <a:pPr>
              <a:lnSpc>
                <a:spcPts val="3640"/>
              </a:lnSpc>
            </a:pPr>
            <a:r>
              <a:rPr lang="en-US" sz="2600" dirty="0">
                <a:solidFill>
                  <a:srgbClr val="49403C"/>
                </a:solidFill>
                <a:latin typeface="Saira Light Bold"/>
              </a:rPr>
              <a:t>             *Fees </a:t>
            </a:r>
          </a:p>
          <a:p>
            <a:pPr>
              <a:lnSpc>
                <a:spcPts val="3640"/>
              </a:lnSpc>
            </a:pPr>
            <a:r>
              <a:rPr lang="en-US" sz="2600" dirty="0">
                <a:solidFill>
                  <a:srgbClr val="49403C"/>
                </a:solidFill>
                <a:latin typeface="Saira Light Bold"/>
              </a:rPr>
              <a:t>             *Debt to income ratios</a:t>
            </a:r>
          </a:p>
          <a:p>
            <a:pPr>
              <a:lnSpc>
                <a:spcPts val="3640"/>
              </a:lnSpc>
            </a:pPr>
            <a:r>
              <a:rPr lang="en-US" sz="2600" dirty="0">
                <a:solidFill>
                  <a:srgbClr val="49403C"/>
                </a:solidFill>
                <a:latin typeface="Saira Light Bold"/>
              </a:rPr>
              <a:t>             *Private Mortgage Insurance (PMI)</a:t>
            </a:r>
          </a:p>
          <a:p>
            <a:pPr>
              <a:lnSpc>
                <a:spcPts val="3640"/>
              </a:lnSpc>
            </a:pPr>
            <a:r>
              <a:rPr lang="en-US" sz="2600" dirty="0">
                <a:solidFill>
                  <a:srgbClr val="49403C"/>
                </a:solidFill>
                <a:latin typeface="Saira Light Bold"/>
              </a:rPr>
              <a:t>             *Mortgage Insurance Premium (MIP)</a:t>
            </a:r>
          </a:p>
          <a:p>
            <a:pPr>
              <a:lnSpc>
                <a:spcPts val="3640"/>
              </a:lnSpc>
            </a:pPr>
            <a:r>
              <a:rPr lang="en-US" sz="2600" dirty="0">
                <a:solidFill>
                  <a:srgbClr val="49403C"/>
                </a:solidFill>
                <a:latin typeface="Saira Light Bold"/>
              </a:rPr>
              <a:t>             *Processing - Underwriting - Appraisal</a:t>
            </a:r>
          </a:p>
          <a:p>
            <a:pPr>
              <a:lnSpc>
                <a:spcPts val="3640"/>
              </a:lnSpc>
            </a:pPr>
            <a:r>
              <a:rPr lang="en-US" sz="2600" dirty="0">
                <a:solidFill>
                  <a:srgbClr val="49403C"/>
                </a:solidFill>
                <a:latin typeface="Saira Light Bold"/>
              </a:rPr>
              <a:t>             *Commitment letter - Loan Conditions</a:t>
            </a:r>
          </a:p>
          <a:p>
            <a:pPr>
              <a:lnSpc>
                <a:spcPts val="3640"/>
              </a:lnSpc>
            </a:pPr>
            <a:r>
              <a:rPr lang="en-US" sz="2600" dirty="0">
                <a:solidFill>
                  <a:srgbClr val="49403C"/>
                </a:solidFill>
                <a:latin typeface="Saira Light Bold"/>
              </a:rPr>
              <a:t>             *APR - Annual Percentage Rage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EF2EB2-AD93-21D0-BDEC-EDAC34DD26AF}"/>
              </a:ext>
            </a:extLst>
          </p:cNvPr>
          <p:cNvSpPr txBox="1"/>
          <p:nvPr/>
        </p:nvSpPr>
        <p:spPr>
          <a:xfrm>
            <a:off x="0" y="2324100"/>
            <a:ext cx="9144000" cy="5078313"/>
          </a:xfrm>
          <a:prstGeom prst="rect">
            <a:avLst/>
          </a:prstGeom>
          <a:noFill/>
        </p:spPr>
        <p:txBody>
          <a:bodyPr wrap="square">
            <a:spAutoFit/>
          </a:bodyPr>
          <a:lstStyle/>
          <a:p>
            <a:pPr algn="just"/>
            <a:endParaRPr lang="en-US" sz="1800" i="1" dirty="0"/>
          </a:p>
          <a:p>
            <a:pPr algn="just"/>
            <a:endParaRPr lang="en-US" sz="1800" i="1" dirty="0"/>
          </a:p>
          <a:p>
            <a:pPr algn="just"/>
            <a:endParaRPr lang="en-US" sz="1800" i="1" dirty="0"/>
          </a:p>
          <a:p>
            <a:pPr marL="857250" indent="-857250">
              <a:buFont typeface="Arial" panose="020B0604020202020204" pitchFamily="34" charset="0"/>
              <a:buChar char="•"/>
            </a:pPr>
            <a:r>
              <a:rPr lang="en-US" sz="5400" i="1" dirty="0">
                <a:latin typeface="Tenorite" panose="00000500000000000000" pitchFamily="2" charset="0"/>
              </a:rPr>
              <a:t>Gross monthly income = $3000</a:t>
            </a:r>
          </a:p>
          <a:p>
            <a:pPr marL="857250" indent="-857250">
              <a:buFont typeface="Arial" panose="020B0604020202020204" pitchFamily="34" charset="0"/>
              <a:buChar char="•"/>
            </a:pPr>
            <a:r>
              <a:rPr lang="en-US" sz="5400" i="1" dirty="0">
                <a:latin typeface="Tenorite" panose="00000500000000000000" pitchFamily="2" charset="0"/>
              </a:rPr>
              <a:t>Monthly housing expenses= $900</a:t>
            </a:r>
          </a:p>
          <a:p>
            <a:pPr marL="857250" indent="-857250">
              <a:buFont typeface="Arial" panose="020B0604020202020204" pitchFamily="34" charset="0"/>
              <a:buChar char="•"/>
            </a:pPr>
            <a:r>
              <a:rPr lang="en-US" sz="5400" i="1" dirty="0">
                <a:latin typeface="Tenorite" panose="00000500000000000000" pitchFamily="2" charset="0"/>
              </a:rPr>
              <a:t>Other monthly debts = $300</a:t>
            </a:r>
            <a:endParaRPr lang="en-US" sz="5400" dirty="0">
              <a:latin typeface="Tenorite" panose="00000500000000000000" pitchFamily="2" charset="0"/>
            </a:endParaRPr>
          </a:p>
        </p:txBody>
      </p:sp>
      <p:sp>
        <p:nvSpPr>
          <p:cNvPr id="4" name="TextBox 3">
            <a:extLst>
              <a:ext uri="{FF2B5EF4-FFF2-40B4-BE49-F238E27FC236}">
                <a16:creationId xmlns:a16="http://schemas.microsoft.com/office/drawing/2014/main" id="{03A54D24-0037-69BF-A430-97E620FDA3BF}"/>
              </a:ext>
            </a:extLst>
          </p:cNvPr>
          <p:cNvSpPr txBox="1"/>
          <p:nvPr/>
        </p:nvSpPr>
        <p:spPr>
          <a:xfrm>
            <a:off x="0" y="495300"/>
            <a:ext cx="17297400" cy="1107996"/>
          </a:xfrm>
          <a:prstGeom prst="rect">
            <a:avLst/>
          </a:prstGeom>
          <a:noFill/>
        </p:spPr>
        <p:txBody>
          <a:bodyPr wrap="square" rtlCol="0">
            <a:spAutoFit/>
          </a:bodyPr>
          <a:lstStyle/>
          <a:p>
            <a:pPr algn="ctr"/>
            <a:r>
              <a:rPr lang="en-US" sz="6600" b="1" dirty="0">
                <a:solidFill>
                  <a:srgbClr val="0070C0"/>
                </a:solidFill>
              </a:rPr>
              <a:t>DTI (debt to income )example</a:t>
            </a:r>
          </a:p>
        </p:txBody>
      </p:sp>
      <p:sp>
        <p:nvSpPr>
          <p:cNvPr id="5" name="TextBox 4">
            <a:extLst>
              <a:ext uri="{FF2B5EF4-FFF2-40B4-BE49-F238E27FC236}">
                <a16:creationId xmlns:a16="http://schemas.microsoft.com/office/drawing/2014/main" id="{B6051919-4581-BDC8-E3E3-D1BF222B1FF2}"/>
              </a:ext>
            </a:extLst>
          </p:cNvPr>
          <p:cNvSpPr txBox="1"/>
          <p:nvPr/>
        </p:nvSpPr>
        <p:spPr>
          <a:xfrm>
            <a:off x="9829800" y="2857500"/>
            <a:ext cx="8816361" cy="830997"/>
          </a:xfrm>
          <a:prstGeom prst="rect">
            <a:avLst/>
          </a:prstGeom>
          <a:noFill/>
        </p:spPr>
        <p:txBody>
          <a:bodyPr wrap="square" rtlCol="0">
            <a:spAutoFit/>
          </a:bodyPr>
          <a:lstStyle/>
          <a:p>
            <a:r>
              <a:rPr lang="en-US" sz="4800" b="1" dirty="0"/>
              <a:t>Housing Ratio (Front)</a:t>
            </a:r>
          </a:p>
        </p:txBody>
      </p:sp>
      <p:sp>
        <p:nvSpPr>
          <p:cNvPr id="8" name="TextBox 7">
            <a:extLst>
              <a:ext uri="{FF2B5EF4-FFF2-40B4-BE49-F238E27FC236}">
                <a16:creationId xmlns:a16="http://schemas.microsoft.com/office/drawing/2014/main" id="{0071E13A-AD76-5D3C-042E-F137421D65CC}"/>
              </a:ext>
            </a:extLst>
          </p:cNvPr>
          <p:cNvSpPr txBox="1"/>
          <p:nvPr/>
        </p:nvSpPr>
        <p:spPr>
          <a:xfrm>
            <a:off x="9829800" y="3874532"/>
            <a:ext cx="7757003" cy="830997"/>
          </a:xfrm>
          <a:prstGeom prst="rect">
            <a:avLst/>
          </a:prstGeom>
          <a:noFill/>
        </p:spPr>
        <p:txBody>
          <a:bodyPr wrap="square" rtlCol="0">
            <a:spAutoFit/>
          </a:bodyPr>
          <a:lstStyle/>
          <a:p>
            <a:r>
              <a:rPr lang="en-US" sz="4800" b="1" dirty="0"/>
              <a:t>$900/$3000 = .30 or 30%</a:t>
            </a:r>
          </a:p>
        </p:txBody>
      </p:sp>
      <p:sp>
        <p:nvSpPr>
          <p:cNvPr id="9" name="TextBox 8">
            <a:extLst>
              <a:ext uri="{FF2B5EF4-FFF2-40B4-BE49-F238E27FC236}">
                <a16:creationId xmlns:a16="http://schemas.microsoft.com/office/drawing/2014/main" id="{0C9F280D-D135-1D67-9CC1-D54FB572A702}"/>
              </a:ext>
            </a:extLst>
          </p:cNvPr>
          <p:cNvSpPr txBox="1"/>
          <p:nvPr/>
        </p:nvSpPr>
        <p:spPr>
          <a:xfrm>
            <a:off x="9677401" y="5676900"/>
            <a:ext cx="6609262" cy="830997"/>
          </a:xfrm>
          <a:prstGeom prst="rect">
            <a:avLst/>
          </a:prstGeom>
          <a:noFill/>
        </p:spPr>
        <p:txBody>
          <a:bodyPr wrap="square" rtlCol="0">
            <a:spAutoFit/>
          </a:bodyPr>
          <a:lstStyle/>
          <a:p>
            <a:r>
              <a:rPr lang="en-US" sz="4800" b="1" dirty="0"/>
              <a:t>Debt Ratio (Back)</a:t>
            </a:r>
          </a:p>
        </p:txBody>
      </p:sp>
      <p:sp>
        <p:nvSpPr>
          <p:cNvPr id="12" name="TextBox 11">
            <a:extLst>
              <a:ext uri="{FF2B5EF4-FFF2-40B4-BE49-F238E27FC236}">
                <a16:creationId xmlns:a16="http://schemas.microsoft.com/office/drawing/2014/main" id="{2AE1B447-6368-6FF2-CE52-679BF6335633}"/>
              </a:ext>
            </a:extLst>
          </p:cNvPr>
          <p:cNvSpPr txBox="1"/>
          <p:nvPr/>
        </p:nvSpPr>
        <p:spPr>
          <a:xfrm>
            <a:off x="9677400" y="6529668"/>
            <a:ext cx="8610600" cy="1569660"/>
          </a:xfrm>
          <a:prstGeom prst="rect">
            <a:avLst/>
          </a:prstGeom>
          <a:noFill/>
        </p:spPr>
        <p:txBody>
          <a:bodyPr wrap="square" rtlCol="0">
            <a:spAutoFit/>
          </a:bodyPr>
          <a:lstStyle/>
          <a:p>
            <a:r>
              <a:rPr lang="en-US" sz="4800" b="1" dirty="0"/>
              <a:t>$900 + $300 =$1,200/$3000 = .40 or 40%</a:t>
            </a:r>
          </a:p>
        </p:txBody>
      </p:sp>
      <p:pic>
        <p:nvPicPr>
          <p:cNvPr id="14" name="Picture 13">
            <a:extLst>
              <a:ext uri="{FF2B5EF4-FFF2-40B4-BE49-F238E27FC236}">
                <a16:creationId xmlns:a16="http://schemas.microsoft.com/office/drawing/2014/main" id="{ECF0E8AF-3AB3-8CBE-9EAF-DFBAAB410977}"/>
              </a:ext>
            </a:extLst>
          </p:cNvPr>
          <p:cNvPicPr>
            <a:picLocks noChangeAspect="1"/>
          </p:cNvPicPr>
          <p:nvPr/>
        </p:nvPicPr>
        <p:blipFill>
          <a:blip r:embed="rId2"/>
          <a:stretch>
            <a:fillRect/>
          </a:stretch>
        </p:blipFill>
        <p:spPr>
          <a:xfrm>
            <a:off x="-304800" y="7997398"/>
            <a:ext cx="18669000" cy="4579203"/>
          </a:xfrm>
          <a:prstGeom prst="rect">
            <a:avLst/>
          </a:prstGeom>
        </p:spPr>
      </p:pic>
    </p:spTree>
    <p:extLst>
      <p:ext uri="{BB962C8B-B14F-4D97-AF65-F5344CB8AC3E}">
        <p14:creationId xmlns:p14="http://schemas.microsoft.com/office/powerpoint/2010/main" val="1145494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25ABCF-C1C1-9417-1231-6BC083DF718C}"/>
              </a:ext>
            </a:extLst>
          </p:cNvPr>
          <p:cNvSpPr txBox="1"/>
          <p:nvPr/>
        </p:nvSpPr>
        <p:spPr>
          <a:xfrm>
            <a:off x="2209800" y="2016561"/>
            <a:ext cx="3124200" cy="1446550"/>
          </a:xfrm>
          <a:prstGeom prst="rect">
            <a:avLst/>
          </a:prstGeom>
          <a:noFill/>
        </p:spPr>
        <p:txBody>
          <a:bodyPr wrap="square">
            <a:spAutoFit/>
          </a:bodyPr>
          <a:lstStyle/>
          <a:p>
            <a:r>
              <a:rPr lang="en-US" sz="4400" b="1" dirty="0"/>
              <a:t>Home Price</a:t>
            </a:r>
          </a:p>
          <a:p>
            <a:r>
              <a:rPr lang="en-US" sz="4400" b="1" dirty="0"/>
              <a:t>$225,000</a:t>
            </a:r>
          </a:p>
        </p:txBody>
      </p:sp>
      <p:sp>
        <p:nvSpPr>
          <p:cNvPr id="5" name="TextBox 4">
            <a:extLst>
              <a:ext uri="{FF2B5EF4-FFF2-40B4-BE49-F238E27FC236}">
                <a16:creationId xmlns:a16="http://schemas.microsoft.com/office/drawing/2014/main" id="{2682D566-FBCD-127B-659E-16A4F6CB4586}"/>
              </a:ext>
            </a:extLst>
          </p:cNvPr>
          <p:cNvSpPr txBox="1"/>
          <p:nvPr/>
        </p:nvSpPr>
        <p:spPr>
          <a:xfrm>
            <a:off x="2743200" y="5753100"/>
            <a:ext cx="3124200" cy="2800767"/>
          </a:xfrm>
          <a:prstGeom prst="rect">
            <a:avLst/>
          </a:prstGeom>
          <a:noFill/>
        </p:spPr>
        <p:txBody>
          <a:bodyPr wrap="square">
            <a:spAutoFit/>
          </a:bodyPr>
          <a:lstStyle/>
          <a:p>
            <a:r>
              <a:rPr lang="en-US" sz="4400" b="1" dirty="0"/>
              <a:t>3% Down Payment Amount </a:t>
            </a:r>
          </a:p>
          <a:p>
            <a:r>
              <a:rPr lang="en-US" sz="4400" b="1" dirty="0"/>
              <a:t>$6,750</a:t>
            </a:r>
          </a:p>
        </p:txBody>
      </p:sp>
      <p:sp>
        <p:nvSpPr>
          <p:cNvPr id="7" name="TextBox 6">
            <a:extLst>
              <a:ext uri="{FF2B5EF4-FFF2-40B4-BE49-F238E27FC236}">
                <a16:creationId xmlns:a16="http://schemas.microsoft.com/office/drawing/2014/main" id="{DD6EC326-A4AE-673B-EBC8-37A2A3E7EB03}"/>
              </a:ext>
            </a:extLst>
          </p:cNvPr>
          <p:cNvSpPr txBox="1"/>
          <p:nvPr/>
        </p:nvSpPr>
        <p:spPr>
          <a:xfrm>
            <a:off x="1943100" y="3549995"/>
            <a:ext cx="4648200" cy="2215991"/>
          </a:xfrm>
          <a:prstGeom prst="rect">
            <a:avLst/>
          </a:prstGeom>
          <a:noFill/>
        </p:spPr>
        <p:txBody>
          <a:bodyPr wrap="square">
            <a:spAutoFit/>
          </a:bodyPr>
          <a:lstStyle/>
          <a:p>
            <a:pPr algn="l">
              <a:buNone/>
            </a:pPr>
            <a:endParaRPr lang="en-US" sz="4000" b="1" i="0" dirty="0">
              <a:effectLst/>
              <a:latin typeface="SourceSansPro"/>
            </a:endParaRPr>
          </a:p>
          <a:p>
            <a:pPr algn="l">
              <a:buNone/>
            </a:pPr>
            <a:r>
              <a:rPr lang="en-US" sz="4000" b="1" i="0" dirty="0">
                <a:effectLst/>
                <a:latin typeface="SourceSansPro"/>
              </a:rPr>
              <a:t>30 Year Loan Term</a:t>
            </a:r>
          </a:p>
          <a:p>
            <a:pPr algn="l">
              <a:buNone/>
            </a:pPr>
            <a:r>
              <a:rPr lang="en-US" sz="4000" b="1" i="0" dirty="0">
                <a:effectLst/>
                <a:latin typeface="SourceSansPro"/>
              </a:rPr>
              <a:t>6.75% Interest Rate</a:t>
            </a:r>
          </a:p>
          <a:p>
            <a:pPr algn="l">
              <a:buNone/>
            </a:pPr>
            <a:endParaRPr lang="en-US" b="0" i="0" dirty="0">
              <a:effectLst/>
              <a:latin typeface="SourceSansPro"/>
            </a:endParaRPr>
          </a:p>
        </p:txBody>
      </p:sp>
      <p:sp>
        <p:nvSpPr>
          <p:cNvPr id="9" name="TextBox 8">
            <a:extLst>
              <a:ext uri="{FF2B5EF4-FFF2-40B4-BE49-F238E27FC236}">
                <a16:creationId xmlns:a16="http://schemas.microsoft.com/office/drawing/2014/main" id="{0DB823D1-3DAC-9EA1-6A34-361104B65A94}"/>
              </a:ext>
            </a:extLst>
          </p:cNvPr>
          <p:cNvSpPr txBox="1"/>
          <p:nvPr/>
        </p:nvSpPr>
        <p:spPr>
          <a:xfrm>
            <a:off x="6705600" y="1257300"/>
            <a:ext cx="9372600" cy="8217634"/>
          </a:xfrm>
          <a:prstGeom prst="rect">
            <a:avLst/>
          </a:prstGeom>
          <a:noFill/>
        </p:spPr>
        <p:txBody>
          <a:bodyPr wrap="square">
            <a:spAutoFit/>
          </a:bodyPr>
          <a:lstStyle/>
          <a:p>
            <a:pPr algn="l">
              <a:buNone/>
            </a:pPr>
            <a:r>
              <a:rPr lang="en-US" sz="4800" b="0" i="0" cap="all" dirty="0">
                <a:solidFill>
                  <a:srgbClr val="111111"/>
                </a:solidFill>
                <a:effectLst/>
                <a:latin typeface="SourceSansPro"/>
              </a:rPr>
              <a:t>Monthly Payment</a:t>
            </a:r>
          </a:p>
          <a:p>
            <a:pPr algn="l">
              <a:buNone/>
            </a:pPr>
            <a:r>
              <a:rPr lang="en-US" sz="4800" b="0" i="0" dirty="0">
                <a:solidFill>
                  <a:srgbClr val="2C40D0"/>
                </a:solidFill>
                <a:effectLst/>
                <a:latin typeface="SourceSansPro"/>
              </a:rPr>
              <a:t>$</a:t>
            </a:r>
            <a:r>
              <a:rPr lang="en-US" sz="4800" b="0" i="0" cap="all" dirty="0">
                <a:solidFill>
                  <a:srgbClr val="2C40D0"/>
                </a:solidFill>
                <a:effectLst/>
                <a:latin typeface="SourceSansPro"/>
              </a:rPr>
              <a:t>1,847.68</a:t>
            </a:r>
            <a:r>
              <a:rPr lang="en-US" sz="4800" b="0" i="0" dirty="0">
                <a:effectLst/>
                <a:latin typeface="SourceSansPro"/>
              </a:rPr>
              <a:t>/month for</a:t>
            </a:r>
            <a:r>
              <a:rPr lang="en-US" sz="4800" b="0" i="1" dirty="0">
                <a:effectLst/>
                <a:latin typeface="SourceSansPro"/>
              </a:rPr>
              <a:t> 30 years</a:t>
            </a:r>
            <a:endParaRPr lang="en-US" sz="4800" b="0" i="0" dirty="0">
              <a:effectLst/>
              <a:latin typeface="SourceSansPro"/>
            </a:endParaRPr>
          </a:p>
          <a:p>
            <a:pPr algn="l">
              <a:buNone/>
            </a:pPr>
            <a:r>
              <a:rPr lang="en-US" sz="4800" b="0" i="0" dirty="0">
                <a:effectLst/>
                <a:latin typeface="SourceSansPro"/>
              </a:rPr>
              <a:t>Principal &amp; Interest</a:t>
            </a:r>
          </a:p>
          <a:p>
            <a:pPr algn="l">
              <a:buNone/>
            </a:pPr>
            <a:r>
              <a:rPr lang="en-US" sz="4800" b="0" i="0" dirty="0">
                <a:solidFill>
                  <a:srgbClr val="3C89FF"/>
                </a:solidFill>
                <a:effectLst/>
                <a:latin typeface="SourceSansPro"/>
              </a:rPr>
              <a:t>$</a:t>
            </a:r>
            <a:r>
              <a:rPr lang="en-US" sz="4800" b="0" i="0" cap="all" dirty="0">
                <a:solidFill>
                  <a:srgbClr val="3C89FF"/>
                </a:solidFill>
                <a:effectLst/>
                <a:latin typeface="SourceSansPro"/>
              </a:rPr>
              <a:t>1,452.02</a:t>
            </a:r>
            <a:endParaRPr lang="en-US" sz="4800" b="0" i="0" dirty="0">
              <a:effectLst/>
              <a:latin typeface="SourceSansPro"/>
            </a:endParaRPr>
          </a:p>
          <a:p>
            <a:pPr algn="l">
              <a:buNone/>
            </a:pPr>
            <a:r>
              <a:rPr lang="en-US" sz="4800" b="0" i="0" dirty="0">
                <a:effectLst/>
                <a:latin typeface="SourceSansPro"/>
              </a:rPr>
              <a:t>Property Taxes</a:t>
            </a:r>
          </a:p>
          <a:p>
            <a:pPr algn="l">
              <a:buNone/>
            </a:pPr>
            <a:r>
              <a:rPr lang="en-US" sz="4800" b="0" i="0" dirty="0">
                <a:solidFill>
                  <a:srgbClr val="C53E00"/>
                </a:solidFill>
                <a:effectLst/>
                <a:latin typeface="SourceSansPro"/>
              </a:rPr>
              <a:t>$</a:t>
            </a:r>
            <a:r>
              <a:rPr lang="en-US" sz="4800" b="0" i="0" cap="all" dirty="0">
                <a:solidFill>
                  <a:srgbClr val="C53E00"/>
                </a:solidFill>
                <a:effectLst/>
                <a:latin typeface="SourceSansPro"/>
              </a:rPr>
              <a:t>131.25</a:t>
            </a:r>
            <a:endParaRPr lang="en-US" sz="4800" b="0" i="0" dirty="0">
              <a:effectLst/>
              <a:latin typeface="SourceSansPro"/>
            </a:endParaRPr>
          </a:p>
          <a:p>
            <a:pPr algn="l">
              <a:buNone/>
            </a:pPr>
            <a:r>
              <a:rPr lang="en-US" sz="4800" b="0" i="0" dirty="0">
                <a:effectLst/>
                <a:latin typeface="SourceSansPro"/>
              </a:rPr>
              <a:t>Homeowners Insurance</a:t>
            </a:r>
          </a:p>
          <a:p>
            <a:pPr algn="l">
              <a:buNone/>
            </a:pPr>
            <a:r>
              <a:rPr lang="en-US" sz="4800" b="0" i="0" dirty="0">
                <a:solidFill>
                  <a:srgbClr val="29326F"/>
                </a:solidFill>
                <a:effectLst/>
                <a:latin typeface="SourceSansPro"/>
              </a:rPr>
              <a:t>$</a:t>
            </a:r>
            <a:r>
              <a:rPr lang="en-US" sz="4800" b="0" i="0" cap="all" dirty="0">
                <a:solidFill>
                  <a:srgbClr val="29326F"/>
                </a:solidFill>
                <a:effectLst/>
                <a:latin typeface="SourceSansPro"/>
              </a:rPr>
              <a:t>128.00</a:t>
            </a:r>
            <a:endParaRPr lang="en-US" sz="4800" b="0" i="0" dirty="0">
              <a:effectLst/>
              <a:latin typeface="SourceSansPro"/>
            </a:endParaRPr>
          </a:p>
          <a:p>
            <a:pPr algn="l">
              <a:buNone/>
            </a:pPr>
            <a:r>
              <a:rPr lang="en-US" sz="4800" b="0" i="0" dirty="0">
                <a:effectLst/>
                <a:latin typeface="SourceSansPro"/>
              </a:rPr>
              <a:t>Private Mortgage Insurance (PMI)</a:t>
            </a:r>
          </a:p>
          <a:p>
            <a:pPr algn="l">
              <a:buNone/>
            </a:pPr>
            <a:r>
              <a:rPr lang="en-US" sz="4800" b="0" i="0" dirty="0">
                <a:solidFill>
                  <a:srgbClr val="FF9123"/>
                </a:solidFill>
                <a:effectLst/>
                <a:latin typeface="SourceSansPro"/>
              </a:rPr>
              <a:t>$</a:t>
            </a:r>
            <a:r>
              <a:rPr lang="en-US" sz="4800" b="0" i="0" cap="all" dirty="0">
                <a:solidFill>
                  <a:srgbClr val="FF9123"/>
                </a:solidFill>
                <a:effectLst/>
                <a:latin typeface="SourceSansPro"/>
              </a:rPr>
              <a:t>136.41</a:t>
            </a:r>
            <a:endParaRPr lang="en-US" sz="4800" b="0" i="0" dirty="0">
              <a:effectLst/>
              <a:latin typeface="SourceSansPro"/>
            </a:endParaRPr>
          </a:p>
          <a:p>
            <a:pPr algn="l">
              <a:buNone/>
            </a:pPr>
            <a:r>
              <a:rPr lang="en-US" sz="4800" b="0" i="0" dirty="0">
                <a:effectLst/>
                <a:latin typeface="SourceSansPro"/>
              </a:rPr>
              <a:t>Mortgage Size</a:t>
            </a:r>
            <a:r>
              <a:rPr lang="en-US" sz="4800" b="1" i="0" dirty="0">
                <a:effectLst/>
                <a:latin typeface="SourceSansPro"/>
              </a:rPr>
              <a:t>$218,250.00</a:t>
            </a:r>
            <a:endParaRPr lang="en-US" sz="4800" b="0" i="0" dirty="0">
              <a:effectLst/>
              <a:latin typeface="SourceSansPro"/>
            </a:endParaRPr>
          </a:p>
        </p:txBody>
      </p:sp>
      <p:pic>
        <p:nvPicPr>
          <p:cNvPr id="11" name="Picture 10">
            <a:extLst>
              <a:ext uri="{FF2B5EF4-FFF2-40B4-BE49-F238E27FC236}">
                <a16:creationId xmlns:a16="http://schemas.microsoft.com/office/drawing/2014/main" id="{AFAF980A-8EBE-BB65-B15E-5B0B89C4F986}"/>
              </a:ext>
            </a:extLst>
          </p:cNvPr>
          <p:cNvPicPr>
            <a:picLocks noChangeAspect="1"/>
          </p:cNvPicPr>
          <p:nvPr/>
        </p:nvPicPr>
        <p:blipFill>
          <a:blip r:embed="rId2"/>
          <a:stretch>
            <a:fillRect/>
          </a:stretch>
        </p:blipFill>
        <p:spPr>
          <a:xfrm>
            <a:off x="13639800" y="2670347"/>
            <a:ext cx="4438650" cy="4606753"/>
          </a:xfrm>
          <a:prstGeom prst="rect">
            <a:avLst/>
          </a:prstGeom>
        </p:spPr>
      </p:pic>
    </p:spTree>
    <p:extLst>
      <p:ext uri="{BB962C8B-B14F-4D97-AF65-F5344CB8AC3E}">
        <p14:creationId xmlns:p14="http://schemas.microsoft.com/office/powerpoint/2010/main" val="3306932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0013807" y="7620316"/>
            <a:ext cx="294925" cy="206079"/>
          </a:xfrm>
          <a:prstGeom prst="rect">
            <a:avLst/>
          </a:prstGeom>
        </p:spPr>
      </p:pic>
      <p:sp>
        <p:nvSpPr>
          <p:cNvPr id="3" name="TextBox 3"/>
          <p:cNvSpPr txBox="1"/>
          <p:nvPr/>
        </p:nvSpPr>
        <p:spPr>
          <a:xfrm>
            <a:off x="8459422" y="7489543"/>
            <a:ext cx="7354741" cy="907415"/>
          </a:xfrm>
          <a:prstGeom prst="rect">
            <a:avLst/>
          </a:prstGeom>
        </p:spPr>
        <p:txBody>
          <a:bodyPr lIns="0" tIns="0" rIns="0" bIns="0" rtlCol="0" anchor="t">
            <a:spAutoFit/>
          </a:bodyPr>
          <a:lstStyle/>
          <a:p>
            <a:pPr algn="just">
              <a:lnSpc>
                <a:spcPts val="3639"/>
              </a:lnSpc>
            </a:pPr>
            <a:r>
              <a:rPr lang="en-US" sz="2799" spc="27">
                <a:solidFill>
                  <a:srgbClr val="49403C"/>
                </a:solidFill>
                <a:latin typeface="Saira Bold Bold"/>
              </a:rPr>
              <a:t>   Race       Color       Sex        National Origin  </a:t>
            </a:r>
          </a:p>
          <a:p>
            <a:pPr marL="0" lvl="0" indent="0" algn="just">
              <a:lnSpc>
                <a:spcPts val="3639"/>
              </a:lnSpc>
              <a:spcBef>
                <a:spcPct val="0"/>
              </a:spcBef>
            </a:pPr>
            <a:r>
              <a:rPr lang="en-US" sz="2799" spc="27">
                <a:solidFill>
                  <a:srgbClr val="49403C"/>
                </a:solidFill>
                <a:latin typeface="Saira Bold Bold"/>
              </a:rPr>
              <a:t>    Family Status       Religion       Disability</a:t>
            </a:r>
          </a:p>
        </p:txBody>
      </p:sp>
      <p:pic>
        <p:nvPicPr>
          <p:cNvPr id="4" name="Picture 4"/>
          <p:cNvPicPr>
            <a:picLocks noChangeAspect="1"/>
          </p:cNvPicPr>
          <p:nvPr/>
        </p:nvPicPr>
        <p:blipFill>
          <a:blip r:embed="rId3"/>
          <a:srcRect/>
          <a:stretch>
            <a:fillRect/>
          </a:stretch>
        </p:blipFill>
        <p:spPr>
          <a:xfrm>
            <a:off x="8459422" y="7620316"/>
            <a:ext cx="294925" cy="206079"/>
          </a:xfrm>
          <a:prstGeom prst="rect">
            <a:avLst/>
          </a:prstGeom>
        </p:spPr>
      </p:pic>
      <p:pic>
        <p:nvPicPr>
          <p:cNvPr id="5" name="Picture 5"/>
          <p:cNvPicPr>
            <a:picLocks noChangeAspect="1"/>
          </p:cNvPicPr>
          <p:nvPr/>
        </p:nvPicPr>
        <p:blipFill>
          <a:blip r:embed="rId3"/>
          <a:srcRect/>
          <a:stretch>
            <a:fillRect/>
          </a:stretch>
        </p:blipFill>
        <p:spPr>
          <a:xfrm>
            <a:off x="13695145" y="8074923"/>
            <a:ext cx="294925" cy="206079"/>
          </a:xfrm>
          <a:prstGeom prst="rect">
            <a:avLst/>
          </a:prstGeom>
        </p:spPr>
      </p:pic>
      <p:pic>
        <p:nvPicPr>
          <p:cNvPr id="6" name="Picture 6"/>
          <p:cNvPicPr>
            <a:picLocks noChangeAspect="1"/>
          </p:cNvPicPr>
          <p:nvPr/>
        </p:nvPicPr>
        <p:blipFill>
          <a:blip r:embed="rId3"/>
          <a:srcRect/>
          <a:stretch>
            <a:fillRect/>
          </a:stretch>
        </p:blipFill>
        <p:spPr>
          <a:xfrm>
            <a:off x="11421533" y="7620316"/>
            <a:ext cx="294925" cy="206079"/>
          </a:xfrm>
          <a:prstGeom prst="rect">
            <a:avLst/>
          </a:prstGeom>
        </p:spPr>
      </p:pic>
      <p:pic>
        <p:nvPicPr>
          <p:cNvPr id="7" name="Picture 7"/>
          <p:cNvPicPr>
            <a:picLocks noChangeAspect="1"/>
          </p:cNvPicPr>
          <p:nvPr/>
        </p:nvPicPr>
        <p:blipFill>
          <a:blip r:embed="rId3"/>
          <a:srcRect/>
          <a:stretch>
            <a:fillRect/>
          </a:stretch>
        </p:blipFill>
        <p:spPr>
          <a:xfrm>
            <a:off x="11568996" y="8074923"/>
            <a:ext cx="294925" cy="206079"/>
          </a:xfrm>
          <a:prstGeom prst="rect">
            <a:avLst/>
          </a:prstGeom>
        </p:spPr>
      </p:pic>
      <p:pic>
        <p:nvPicPr>
          <p:cNvPr id="8" name="Picture 8"/>
          <p:cNvPicPr>
            <a:picLocks noChangeAspect="1"/>
          </p:cNvPicPr>
          <p:nvPr/>
        </p:nvPicPr>
        <p:blipFill>
          <a:blip r:embed="rId3"/>
          <a:srcRect/>
          <a:stretch>
            <a:fillRect/>
          </a:stretch>
        </p:blipFill>
        <p:spPr>
          <a:xfrm>
            <a:off x="8606884" y="8074923"/>
            <a:ext cx="294925" cy="206079"/>
          </a:xfrm>
          <a:prstGeom prst="rect">
            <a:avLst/>
          </a:prstGeom>
        </p:spPr>
      </p:pic>
      <p:pic>
        <p:nvPicPr>
          <p:cNvPr id="9" name="Picture 9"/>
          <p:cNvPicPr>
            <a:picLocks noChangeAspect="1"/>
          </p:cNvPicPr>
          <p:nvPr/>
        </p:nvPicPr>
        <p:blipFill>
          <a:blip r:embed="rId3"/>
          <a:srcRect/>
          <a:stretch>
            <a:fillRect/>
          </a:stretch>
        </p:blipFill>
        <p:spPr>
          <a:xfrm>
            <a:off x="12830883" y="7620316"/>
            <a:ext cx="294925" cy="206079"/>
          </a:xfrm>
          <a:prstGeom prst="rect">
            <a:avLst/>
          </a:prstGeom>
        </p:spPr>
      </p:pic>
      <p:grpSp>
        <p:nvGrpSpPr>
          <p:cNvPr id="10" name="Group 10"/>
          <p:cNvGrpSpPr>
            <a:grpSpLocks noChangeAspect="1"/>
          </p:cNvGrpSpPr>
          <p:nvPr/>
        </p:nvGrpSpPr>
        <p:grpSpPr>
          <a:xfrm>
            <a:off x="1853084" y="4475011"/>
            <a:ext cx="4523055" cy="4589198"/>
            <a:chOff x="0" y="0"/>
            <a:chExt cx="2952750" cy="2995930"/>
          </a:xfrm>
        </p:grpSpPr>
        <p:sp>
          <p:nvSpPr>
            <p:cNvPr id="11" name="Freeform 11"/>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4"/>
              <a:stretch>
                <a:fillRect l="-26079" r="-26079"/>
              </a:stretch>
            </a:blipFill>
          </p:spPr>
          <p:txBody>
            <a:bodyPr/>
            <a:lstStyle/>
            <a:p>
              <a:endParaRPr lang="en-US"/>
            </a:p>
          </p:txBody>
        </p:sp>
      </p:grpSp>
      <p:sp>
        <p:nvSpPr>
          <p:cNvPr id="12" name="TextBox 12"/>
          <p:cNvSpPr txBox="1"/>
          <p:nvPr/>
        </p:nvSpPr>
        <p:spPr>
          <a:xfrm>
            <a:off x="1853084" y="2238197"/>
            <a:ext cx="5489017" cy="1950721"/>
          </a:xfrm>
          <a:prstGeom prst="rect">
            <a:avLst/>
          </a:prstGeom>
        </p:spPr>
        <p:txBody>
          <a:bodyPr lIns="0" tIns="0" rIns="0" bIns="0" rtlCol="0" anchor="t">
            <a:spAutoFit/>
          </a:bodyPr>
          <a:lstStyle/>
          <a:p>
            <a:pPr>
              <a:lnSpc>
                <a:spcPts val="7440"/>
              </a:lnSpc>
            </a:pPr>
            <a:r>
              <a:rPr lang="en-US" sz="8000" spc="240">
                <a:solidFill>
                  <a:srgbClr val="49403C"/>
                </a:solidFill>
                <a:latin typeface="Saira Black"/>
              </a:rPr>
              <a:t>FAIR</a:t>
            </a:r>
          </a:p>
          <a:p>
            <a:pPr marL="0" lvl="0" indent="0" algn="l">
              <a:lnSpc>
                <a:spcPts val="7440"/>
              </a:lnSpc>
            </a:pPr>
            <a:r>
              <a:rPr lang="en-US" sz="8000" spc="240">
                <a:solidFill>
                  <a:srgbClr val="49403C"/>
                </a:solidFill>
                <a:latin typeface="Saira Black"/>
              </a:rPr>
              <a:t>HOUSING</a:t>
            </a:r>
          </a:p>
        </p:txBody>
      </p:sp>
      <p:sp>
        <p:nvSpPr>
          <p:cNvPr id="13" name="TextBox 13"/>
          <p:cNvSpPr txBox="1"/>
          <p:nvPr/>
        </p:nvSpPr>
        <p:spPr>
          <a:xfrm>
            <a:off x="8459422" y="3705998"/>
            <a:ext cx="7354741" cy="3231654"/>
          </a:xfrm>
          <a:prstGeom prst="rect">
            <a:avLst/>
          </a:prstGeom>
        </p:spPr>
        <p:txBody>
          <a:bodyPr lIns="0" tIns="0" rIns="0" bIns="0" rtlCol="0" anchor="t">
            <a:spAutoFit/>
          </a:bodyPr>
          <a:lstStyle/>
          <a:p>
            <a:pPr marL="0" lvl="0" indent="0" algn="just">
              <a:lnSpc>
                <a:spcPts val="3639"/>
              </a:lnSpc>
              <a:spcBef>
                <a:spcPct val="0"/>
              </a:spcBef>
            </a:pPr>
            <a:endParaRPr lang="en-US" sz="2799" spc="27" dirty="0">
              <a:solidFill>
                <a:srgbClr val="49403C"/>
              </a:solidFill>
              <a:latin typeface="Saira Light Bold"/>
            </a:endParaRPr>
          </a:p>
          <a:p>
            <a:pPr marL="0" lvl="0" indent="0" algn="just">
              <a:lnSpc>
                <a:spcPts val="3639"/>
              </a:lnSpc>
              <a:spcBef>
                <a:spcPct val="0"/>
              </a:spcBef>
            </a:pPr>
            <a:r>
              <a:rPr lang="en-US" sz="2799" spc="27" dirty="0">
                <a:solidFill>
                  <a:srgbClr val="49403C"/>
                </a:solidFill>
                <a:latin typeface="Saira Light Bold"/>
              </a:rPr>
              <a:t>Title VIII of the Civil Rights Act of 1968, with the Fair Housing Authority Amendments Act of 1988, is called the Fair Housing Act. These combined laws make it illegal to discriminate in housing sales or rentals or in housing lending and insurance based on…</a:t>
            </a:r>
          </a:p>
        </p:txBody>
      </p:sp>
      <p:sp>
        <p:nvSpPr>
          <p:cNvPr id="14" name="TextBox 14"/>
          <p:cNvSpPr txBox="1"/>
          <p:nvPr/>
        </p:nvSpPr>
        <p:spPr>
          <a:xfrm>
            <a:off x="9687994" y="2696265"/>
            <a:ext cx="5147816" cy="1749197"/>
          </a:xfrm>
          <a:prstGeom prst="rect">
            <a:avLst/>
          </a:prstGeom>
        </p:spPr>
        <p:txBody>
          <a:bodyPr lIns="0" tIns="0" rIns="0" bIns="0" rtlCol="0" anchor="t">
            <a:spAutoFit/>
          </a:bodyPr>
          <a:lstStyle/>
          <a:p>
            <a:pPr algn="just">
              <a:lnSpc>
                <a:spcPts val="4620"/>
              </a:lnSpc>
            </a:pPr>
            <a:r>
              <a:rPr lang="en-US" sz="3300" dirty="0">
                <a:solidFill>
                  <a:srgbClr val="49403C"/>
                </a:solidFill>
                <a:latin typeface="Saira Black Bold"/>
              </a:rPr>
              <a:t>What is the Fair Housing Act?</a:t>
            </a:r>
          </a:p>
          <a:p>
            <a:pPr algn="just">
              <a:lnSpc>
                <a:spcPts val="4620"/>
              </a:lnSpc>
            </a:pPr>
            <a:endParaRPr lang="en-US" sz="3300" dirty="0">
              <a:solidFill>
                <a:srgbClr val="49403C"/>
              </a:solidFill>
              <a:latin typeface="Saira Black Bold"/>
            </a:endParaRPr>
          </a:p>
        </p:txBody>
      </p:sp>
      <p:grpSp>
        <p:nvGrpSpPr>
          <p:cNvPr id="15" name="Group 15"/>
          <p:cNvGrpSpPr/>
          <p:nvPr/>
        </p:nvGrpSpPr>
        <p:grpSpPr>
          <a:xfrm>
            <a:off x="152400" y="152400"/>
            <a:ext cx="19078043" cy="2567029"/>
            <a:chOff x="0" y="0"/>
            <a:chExt cx="25437391" cy="3422705"/>
          </a:xfrm>
        </p:grpSpPr>
        <p:sp>
          <p:nvSpPr>
            <p:cNvPr id="16" name="AutoShape 16"/>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7" name="AutoShape 17"/>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8" name="AutoShape 18"/>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1853084" y="2238197"/>
            <a:ext cx="5489017" cy="1950721"/>
          </a:xfrm>
          <a:prstGeom prst="rect">
            <a:avLst/>
          </a:prstGeom>
        </p:spPr>
        <p:txBody>
          <a:bodyPr lIns="0" tIns="0" rIns="0" bIns="0" rtlCol="0" anchor="t">
            <a:spAutoFit/>
          </a:bodyPr>
          <a:lstStyle/>
          <a:p>
            <a:pPr>
              <a:lnSpc>
                <a:spcPts val="7440"/>
              </a:lnSpc>
            </a:pPr>
            <a:r>
              <a:rPr lang="en-US" sz="8000" spc="240">
                <a:solidFill>
                  <a:srgbClr val="49403C"/>
                </a:solidFill>
                <a:latin typeface="Saira Black"/>
              </a:rPr>
              <a:t>FAIR</a:t>
            </a:r>
          </a:p>
          <a:p>
            <a:pPr marL="0" lvl="0" indent="0" algn="l">
              <a:lnSpc>
                <a:spcPts val="7440"/>
              </a:lnSpc>
            </a:pPr>
            <a:r>
              <a:rPr lang="en-US" sz="8000" spc="240">
                <a:solidFill>
                  <a:srgbClr val="49403C"/>
                </a:solidFill>
                <a:latin typeface="Saira Black"/>
              </a:rPr>
              <a:t>HOUSING</a:t>
            </a:r>
          </a:p>
        </p:txBody>
      </p:sp>
      <p:sp>
        <p:nvSpPr>
          <p:cNvPr id="13" name="TextBox 13"/>
          <p:cNvSpPr txBox="1"/>
          <p:nvPr/>
        </p:nvSpPr>
        <p:spPr>
          <a:xfrm>
            <a:off x="9189191" y="3575107"/>
            <a:ext cx="8194163" cy="6463308"/>
          </a:xfrm>
          <a:prstGeom prst="rect">
            <a:avLst/>
          </a:prstGeom>
        </p:spPr>
        <p:txBody>
          <a:bodyPr wrap="square" lIns="0" tIns="0" rIns="0" bIns="0" rtlCol="0" anchor="t">
            <a:spAutoFit/>
          </a:bodyPr>
          <a:lstStyle/>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Refusal to rent or sell housing</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Refusal to negotiate for housing</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Set different terms, conditions, or privileges for rental</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Falsely deny that housing is available for inspection or rental</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Impose different sales prices or rental charges for the rental of a dwelling</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Use different qualification criteria or applications, or rental standards.</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Evict a tenant or guest</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Make the unit unlivable</a:t>
            </a:r>
          </a:p>
          <a:p>
            <a:pPr marL="457200" lvl="0" indent="-457200" algn="just">
              <a:lnSpc>
                <a:spcPts val="3639"/>
              </a:lnSpc>
              <a:spcBef>
                <a:spcPct val="0"/>
              </a:spcBef>
              <a:buFont typeface="Arial" panose="020B0604020202020204" pitchFamily="34" charset="0"/>
              <a:buChar char="•"/>
            </a:pPr>
            <a:r>
              <a:rPr lang="en-US" sz="2799" spc="27" dirty="0">
                <a:solidFill>
                  <a:srgbClr val="49403C"/>
                </a:solidFill>
                <a:latin typeface="Tahoma" panose="020B0604030504040204" pitchFamily="34" charset="0"/>
                <a:ea typeface="Tahoma" panose="020B0604030504040204" pitchFamily="34" charset="0"/>
                <a:cs typeface="Tahoma" panose="020B0604030504040204" pitchFamily="34" charset="0"/>
              </a:rPr>
              <a:t>Fail or delay performance of maintenance or repairs. Etc…</a:t>
            </a:r>
          </a:p>
        </p:txBody>
      </p:sp>
      <p:sp>
        <p:nvSpPr>
          <p:cNvPr id="14" name="TextBox 14"/>
          <p:cNvSpPr txBox="1"/>
          <p:nvPr/>
        </p:nvSpPr>
        <p:spPr>
          <a:xfrm>
            <a:off x="1830071" y="4296143"/>
            <a:ext cx="5919316" cy="5838458"/>
          </a:xfrm>
          <a:prstGeom prst="rect">
            <a:avLst/>
          </a:prstGeom>
        </p:spPr>
        <p:txBody>
          <a:bodyPr wrap="square" lIns="0" tIns="0" rIns="0" bIns="0" rtlCol="0" anchor="t">
            <a:spAutoFit/>
          </a:bodyPr>
          <a:lstStyle/>
          <a:p>
            <a:pPr algn="just">
              <a:lnSpc>
                <a:spcPts val="4620"/>
              </a:lnSpc>
            </a:pPr>
            <a:r>
              <a:rPr lang="en-US" sz="3300" b="1" dirty="0">
                <a:solidFill>
                  <a:srgbClr val="49403C"/>
                </a:solidFill>
                <a:latin typeface="Tahoma" panose="020B0604030504040204" pitchFamily="34" charset="0"/>
                <a:ea typeface="Tahoma" panose="020B0604030504040204" pitchFamily="34" charset="0"/>
                <a:cs typeface="Tahoma" panose="020B0604030504040204" pitchFamily="34" charset="0"/>
              </a:rPr>
              <a:t>In the Sale and or Rental of Housing:</a:t>
            </a:r>
          </a:p>
          <a:p>
            <a:pPr>
              <a:lnSpc>
                <a:spcPts val="4620"/>
              </a:lnSpc>
            </a:pPr>
            <a:r>
              <a:rPr lang="en-US" sz="3300" b="1" dirty="0">
                <a:solidFill>
                  <a:srgbClr val="49403C"/>
                </a:solidFill>
                <a:latin typeface="Tahoma" panose="020B0604030504040204" pitchFamily="34" charset="0"/>
                <a:ea typeface="Tahoma" panose="020B0604030504040204" pitchFamily="34" charset="0"/>
                <a:cs typeface="Tahoma" panose="020B0604030504040204" pitchFamily="34" charset="0"/>
              </a:rPr>
              <a:t>It is illegal to take any of the following actions because of race, color, religion, sex (including gender identity and sexual orientation), disability, family status, or national origin:</a:t>
            </a:r>
          </a:p>
        </p:txBody>
      </p:sp>
      <p:grpSp>
        <p:nvGrpSpPr>
          <p:cNvPr id="15" name="Group 15"/>
          <p:cNvGrpSpPr/>
          <p:nvPr/>
        </p:nvGrpSpPr>
        <p:grpSpPr>
          <a:xfrm>
            <a:off x="152400" y="152400"/>
            <a:ext cx="19078043" cy="2567029"/>
            <a:chOff x="0" y="0"/>
            <a:chExt cx="25437391" cy="3422705"/>
          </a:xfrm>
        </p:grpSpPr>
        <p:sp>
          <p:nvSpPr>
            <p:cNvPr id="16" name="AutoShape 16"/>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7" name="AutoShape 17"/>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8" name="AutoShape 18"/>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Tree>
    <p:extLst>
      <p:ext uri="{BB962C8B-B14F-4D97-AF65-F5344CB8AC3E}">
        <p14:creationId xmlns:p14="http://schemas.microsoft.com/office/powerpoint/2010/main" val="3657764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459422" y="7489543"/>
            <a:ext cx="7354741" cy="461665"/>
          </a:xfrm>
          <a:prstGeom prst="rect">
            <a:avLst/>
          </a:prstGeom>
        </p:spPr>
        <p:txBody>
          <a:bodyPr lIns="0" tIns="0" rIns="0" bIns="0" rtlCol="0" anchor="t">
            <a:spAutoFit/>
          </a:bodyPr>
          <a:lstStyle/>
          <a:p>
            <a:pPr algn="just">
              <a:lnSpc>
                <a:spcPts val="3639"/>
              </a:lnSpc>
            </a:pPr>
            <a:r>
              <a:rPr lang="en-US" sz="2799" spc="27" dirty="0">
                <a:solidFill>
                  <a:srgbClr val="49403C"/>
                </a:solidFill>
                <a:latin typeface="Saira Bold Bold"/>
              </a:rPr>
              <a:t>  </a:t>
            </a:r>
          </a:p>
        </p:txBody>
      </p:sp>
      <p:grpSp>
        <p:nvGrpSpPr>
          <p:cNvPr id="10" name="Group 10"/>
          <p:cNvGrpSpPr>
            <a:grpSpLocks noChangeAspect="1"/>
          </p:cNvGrpSpPr>
          <p:nvPr/>
        </p:nvGrpSpPr>
        <p:grpSpPr>
          <a:xfrm>
            <a:off x="1853084" y="4475011"/>
            <a:ext cx="4523055" cy="4589198"/>
            <a:chOff x="0" y="0"/>
            <a:chExt cx="2952750" cy="2995930"/>
          </a:xfrm>
        </p:grpSpPr>
        <p:sp>
          <p:nvSpPr>
            <p:cNvPr id="11" name="Freeform 11"/>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3"/>
              <a:stretch>
                <a:fillRect l="-26079" r="-26079"/>
              </a:stretch>
            </a:blipFill>
          </p:spPr>
          <p:txBody>
            <a:bodyPr/>
            <a:lstStyle/>
            <a:p>
              <a:endParaRPr lang="en-US"/>
            </a:p>
          </p:txBody>
        </p:sp>
      </p:grpSp>
      <p:sp>
        <p:nvSpPr>
          <p:cNvPr id="12" name="TextBox 12"/>
          <p:cNvSpPr txBox="1"/>
          <p:nvPr/>
        </p:nvSpPr>
        <p:spPr>
          <a:xfrm>
            <a:off x="1853084" y="2238197"/>
            <a:ext cx="5489017" cy="1950721"/>
          </a:xfrm>
          <a:prstGeom prst="rect">
            <a:avLst/>
          </a:prstGeom>
        </p:spPr>
        <p:txBody>
          <a:bodyPr lIns="0" tIns="0" rIns="0" bIns="0" rtlCol="0" anchor="t">
            <a:spAutoFit/>
          </a:bodyPr>
          <a:lstStyle/>
          <a:p>
            <a:pPr>
              <a:lnSpc>
                <a:spcPts val="7440"/>
              </a:lnSpc>
            </a:pPr>
            <a:r>
              <a:rPr lang="en-US" sz="8000" spc="240">
                <a:solidFill>
                  <a:srgbClr val="49403C"/>
                </a:solidFill>
                <a:latin typeface="Saira Black"/>
              </a:rPr>
              <a:t>FAIR</a:t>
            </a:r>
          </a:p>
          <a:p>
            <a:pPr marL="0" lvl="0" indent="0" algn="l">
              <a:lnSpc>
                <a:spcPts val="7440"/>
              </a:lnSpc>
            </a:pPr>
            <a:r>
              <a:rPr lang="en-US" sz="8000" spc="240">
                <a:solidFill>
                  <a:srgbClr val="49403C"/>
                </a:solidFill>
                <a:latin typeface="Saira Black"/>
              </a:rPr>
              <a:t>HOUSING</a:t>
            </a:r>
          </a:p>
        </p:txBody>
      </p:sp>
      <p:sp>
        <p:nvSpPr>
          <p:cNvPr id="13" name="TextBox 13"/>
          <p:cNvSpPr txBox="1"/>
          <p:nvPr/>
        </p:nvSpPr>
        <p:spPr>
          <a:xfrm>
            <a:off x="8487557" y="5067300"/>
            <a:ext cx="7354741" cy="2769989"/>
          </a:xfrm>
          <a:prstGeom prst="rect">
            <a:avLst/>
          </a:prstGeom>
        </p:spPr>
        <p:txBody>
          <a:bodyPr lIns="0" tIns="0" rIns="0" bIns="0" rtlCol="0" anchor="t">
            <a:spAutoFit/>
          </a:bodyPr>
          <a:lstStyle/>
          <a:p>
            <a:pPr marL="0" lvl="0" indent="0" algn="just">
              <a:lnSpc>
                <a:spcPts val="3639"/>
              </a:lnSpc>
              <a:spcBef>
                <a:spcPct val="0"/>
              </a:spcBef>
            </a:pPr>
            <a:r>
              <a:rPr lang="en-US" sz="2799" spc="27" dirty="0">
                <a:solidFill>
                  <a:srgbClr val="49403C"/>
                </a:solidFill>
                <a:latin typeface="Saira Light Bold"/>
              </a:rPr>
              <a:t>Do you feel you’re being discriminated against?</a:t>
            </a:r>
          </a:p>
          <a:p>
            <a:pPr marL="0" lvl="0" indent="0" algn="just">
              <a:lnSpc>
                <a:spcPts val="3639"/>
              </a:lnSpc>
              <a:spcBef>
                <a:spcPct val="0"/>
              </a:spcBef>
            </a:pPr>
            <a:endParaRPr lang="en-US" sz="2799" spc="27" dirty="0">
              <a:solidFill>
                <a:srgbClr val="49403C"/>
              </a:solidFill>
              <a:latin typeface="Saira Light Bold"/>
            </a:endParaRPr>
          </a:p>
          <a:p>
            <a:pPr marL="0" lvl="0" indent="0" algn="just">
              <a:lnSpc>
                <a:spcPts val="3639"/>
              </a:lnSpc>
              <a:spcBef>
                <a:spcPct val="0"/>
              </a:spcBef>
            </a:pPr>
            <a:r>
              <a:rPr lang="en-US" sz="2799" spc="27" dirty="0">
                <a:solidFill>
                  <a:srgbClr val="49403C"/>
                </a:solidFill>
                <a:latin typeface="Saira Light Bold"/>
              </a:rPr>
              <a:t>Legal Aid Fair Housing (855</a:t>
            </a:r>
            <a:r>
              <a:rPr lang="en-US" sz="2799" spc="27">
                <a:solidFill>
                  <a:srgbClr val="49403C"/>
                </a:solidFill>
                <a:latin typeface="Saira Light Bold"/>
              </a:rPr>
              <a:t>) 797-3247</a:t>
            </a:r>
          </a:p>
          <a:p>
            <a:pPr marL="0" lvl="0" indent="0" algn="just">
              <a:lnSpc>
                <a:spcPts val="3639"/>
              </a:lnSpc>
              <a:spcBef>
                <a:spcPct val="0"/>
              </a:spcBef>
            </a:pPr>
            <a:endParaRPr lang="en-US" sz="2799" spc="27" dirty="0">
              <a:solidFill>
                <a:srgbClr val="49403C"/>
              </a:solidFill>
              <a:latin typeface="Saira Light Bold"/>
            </a:endParaRPr>
          </a:p>
          <a:p>
            <a:pPr marL="0" lvl="0" indent="0" algn="just">
              <a:lnSpc>
                <a:spcPts val="3639"/>
              </a:lnSpc>
              <a:spcBef>
                <a:spcPct val="0"/>
              </a:spcBef>
            </a:pPr>
            <a:r>
              <a:rPr lang="en-US" sz="2799" spc="27" dirty="0">
                <a:solidFill>
                  <a:srgbClr val="49403C"/>
                </a:solidFill>
                <a:latin typeface="Saira Light Bold"/>
              </a:rPr>
              <a:t>Fair Housing NC (800) 440-8091</a:t>
            </a:r>
          </a:p>
        </p:txBody>
      </p:sp>
      <p:grpSp>
        <p:nvGrpSpPr>
          <p:cNvPr id="15" name="Group 15"/>
          <p:cNvGrpSpPr/>
          <p:nvPr/>
        </p:nvGrpSpPr>
        <p:grpSpPr>
          <a:xfrm>
            <a:off x="152400" y="152400"/>
            <a:ext cx="19078043" cy="2567029"/>
            <a:chOff x="0" y="0"/>
            <a:chExt cx="25437391" cy="3422705"/>
          </a:xfrm>
        </p:grpSpPr>
        <p:sp>
          <p:nvSpPr>
            <p:cNvPr id="16" name="AutoShape 16"/>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7" name="AutoShape 17"/>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8" name="AutoShape 18"/>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Tree>
    <p:extLst>
      <p:ext uri="{BB962C8B-B14F-4D97-AF65-F5344CB8AC3E}">
        <p14:creationId xmlns:p14="http://schemas.microsoft.com/office/powerpoint/2010/main" val="4271497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832270" y="7719971"/>
            <a:ext cx="10905593" cy="2567029"/>
            <a:chOff x="0" y="0"/>
            <a:chExt cx="14540791" cy="3422705"/>
          </a:xfrm>
        </p:grpSpPr>
        <p:sp>
          <p:nvSpPr>
            <p:cNvPr id="3" name="AutoShape 3"/>
            <p:cNvSpPr/>
            <p:nvPr/>
          </p:nvSpPr>
          <p:spPr>
            <a:xfrm rot="5400000">
              <a:off x="6699945" y="-6699945"/>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rot="5400000">
              <a:off x="6699945" y="-5559043"/>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rot="5400000">
              <a:off x="6699945" y="-4418141"/>
              <a:ext cx="1140902" cy="14540791"/>
            </a:xfrm>
            <a:prstGeom prst="rect">
              <a:avLst/>
            </a:prstGeom>
            <a:solidFill>
              <a:srgbClr val="69A9B2">
                <a:alpha val="9804"/>
              </a:srgbClr>
            </a:solidFill>
          </p:spPr>
          <p:txBody>
            <a:bodyPr/>
            <a:lstStyle/>
            <a:p>
              <a:endParaRPr lang="en-US"/>
            </a:p>
          </p:txBody>
        </p:sp>
      </p:grpSp>
      <p:sp>
        <p:nvSpPr>
          <p:cNvPr id="6" name="AutoShape 6"/>
          <p:cNvSpPr/>
          <p:nvPr/>
        </p:nvSpPr>
        <p:spPr>
          <a:xfrm>
            <a:off x="6359208" y="-273829"/>
            <a:ext cx="12225669" cy="10834659"/>
          </a:xfrm>
          <a:prstGeom prst="rect">
            <a:avLst/>
          </a:prstGeom>
          <a:solidFill>
            <a:srgbClr val="69A9B2"/>
          </a:solidFill>
        </p:spPr>
        <p:txBody>
          <a:bodyPr/>
          <a:lstStyle/>
          <a:p>
            <a:endParaRPr lang="en-US"/>
          </a:p>
        </p:txBody>
      </p:sp>
      <p:pic>
        <p:nvPicPr>
          <p:cNvPr id="7" name="Picture 7"/>
          <p:cNvPicPr>
            <a:picLocks noChangeAspect="1"/>
          </p:cNvPicPr>
          <p:nvPr/>
        </p:nvPicPr>
        <p:blipFill>
          <a:blip r:embed="rId2">
            <a:alphaModFix amt="27000"/>
          </a:blip>
          <a:srcRect l="12481" r="12481"/>
          <a:stretch>
            <a:fillRect/>
          </a:stretch>
        </p:blipFill>
        <p:spPr>
          <a:xfrm>
            <a:off x="6477000" y="0"/>
            <a:ext cx="12225669" cy="10834659"/>
          </a:xfrm>
          <a:prstGeom prst="rect">
            <a:avLst/>
          </a:prstGeom>
        </p:spPr>
      </p:pic>
      <p:sp>
        <p:nvSpPr>
          <p:cNvPr id="8" name="TextBox 8"/>
          <p:cNvSpPr txBox="1"/>
          <p:nvPr/>
        </p:nvSpPr>
        <p:spPr>
          <a:xfrm>
            <a:off x="501201" y="776168"/>
            <a:ext cx="5356801" cy="1554849"/>
          </a:xfrm>
          <a:prstGeom prst="rect">
            <a:avLst/>
          </a:prstGeom>
        </p:spPr>
        <p:txBody>
          <a:bodyPr wrap="square" lIns="0" tIns="0" rIns="0" bIns="0" rtlCol="0" anchor="t">
            <a:spAutoFit/>
          </a:bodyPr>
          <a:lstStyle/>
          <a:p>
            <a:pPr>
              <a:lnSpc>
                <a:spcPts val="5939"/>
              </a:lnSpc>
            </a:pPr>
            <a:r>
              <a:rPr lang="en-US" sz="5999" spc="179" dirty="0">
                <a:solidFill>
                  <a:srgbClr val="49403C"/>
                </a:solidFill>
                <a:latin typeface="Saira Black Bold"/>
              </a:rPr>
              <a:t>PREDATORY LENDING</a:t>
            </a:r>
          </a:p>
        </p:txBody>
      </p:sp>
      <p:sp>
        <p:nvSpPr>
          <p:cNvPr id="9" name="TextBox 9"/>
          <p:cNvSpPr txBox="1"/>
          <p:nvPr/>
        </p:nvSpPr>
        <p:spPr>
          <a:xfrm>
            <a:off x="7783644" y="2758535"/>
            <a:ext cx="10069958" cy="7309693"/>
          </a:xfrm>
          <a:prstGeom prst="rect">
            <a:avLst/>
          </a:prstGeom>
        </p:spPr>
        <p:txBody>
          <a:bodyPr lIns="0" tIns="0" rIns="0" bIns="0" rtlCol="0" anchor="t">
            <a:spAutoFit/>
          </a:bodyPr>
          <a:lstStyle/>
          <a:p>
            <a:pPr marL="777248" lvl="1" indent="-388624">
              <a:lnSpc>
                <a:spcPts val="4284"/>
              </a:lnSpc>
              <a:buFont typeface="Arial"/>
              <a:buChar char="•"/>
            </a:pPr>
            <a:r>
              <a:rPr lang="en-US" sz="3600" dirty="0">
                <a:solidFill>
                  <a:srgbClr val="FDFDFC"/>
                </a:solidFill>
                <a:latin typeface="Saira Bold Bold"/>
              </a:rPr>
              <a:t>High-pressure sales or deceptive sales tactics</a:t>
            </a:r>
          </a:p>
          <a:p>
            <a:pPr marL="777248" lvl="1" indent="-388624">
              <a:lnSpc>
                <a:spcPts val="4176"/>
              </a:lnSpc>
              <a:buFont typeface="Arial"/>
              <a:buChar char="•"/>
            </a:pPr>
            <a:r>
              <a:rPr lang="en-US" sz="3600" dirty="0">
                <a:solidFill>
                  <a:srgbClr val="FDFDFC"/>
                </a:solidFill>
                <a:latin typeface="Saira Bold Bold"/>
              </a:rPr>
              <a:t>Preys on lack of information or lack of credit confidence</a:t>
            </a:r>
          </a:p>
          <a:p>
            <a:pPr marL="777248" lvl="1" indent="-388624">
              <a:lnSpc>
                <a:spcPts val="5040"/>
              </a:lnSpc>
              <a:buFont typeface="Arial"/>
              <a:buChar char="•"/>
            </a:pPr>
            <a:r>
              <a:rPr lang="en-US" sz="3600" dirty="0">
                <a:solidFill>
                  <a:srgbClr val="FDFDFC"/>
                </a:solidFill>
                <a:latin typeface="Saira Bold Bold"/>
              </a:rPr>
              <a:t>Higher interest rates, points, fees</a:t>
            </a:r>
          </a:p>
          <a:p>
            <a:pPr marL="777248" lvl="1" indent="-388624">
              <a:lnSpc>
                <a:spcPts val="5040"/>
              </a:lnSpc>
              <a:buFont typeface="Arial"/>
              <a:buChar char="•"/>
            </a:pPr>
            <a:r>
              <a:rPr lang="en-US" sz="3600" dirty="0">
                <a:solidFill>
                  <a:srgbClr val="FDFDFC"/>
                </a:solidFill>
                <a:latin typeface="Saira Bold Bold"/>
              </a:rPr>
              <a:t>Advertised as “last option” loans</a:t>
            </a:r>
          </a:p>
          <a:p>
            <a:pPr marL="777248" lvl="1" indent="-388624">
              <a:lnSpc>
                <a:spcPts val="5040"/>
              </a:lnSpc>
              <a:buFont typeface="Arial"/>
              <a:buChar char="•"/>
            </a:pPr>
            <a:r>
              <a:rPr lang="en-US" sz="3600" dirty="0">
                <a:solidFill>
                  <a:srgbClr val="FDFDFC"/>
                </a:solidFill>
                <a:latin typeface="Saira Bold Bold"/>
              </a:rPr>
              <a:t>Credit problems? No problem</a:t>
            </a:r>
          </a:p>
          <a:p>
            <a:pPr marL="777248" lvl="1" indent="-388624">
              <a:lnSpc>
                <a:spcPts val="5040"/>
              </a:lnSpc>
              <a:buFont typeface="Arial"/>
              <a:buChar char="•"/>
            </a:pPr>
            <a:r>
              <a:rPr lang="en-US" sz="3600" dirty="0">
                <a:solidFill>
                  <a:srgbClr val="FDFDFC"/>
                </a:solidFill>
                <a:latin typeface="Saira Bold Bold"/>
              </a:rPr>
              <a:t>When everyone says no, we say yes!</a:t>
            </a:r>
          </a:p>
          <a:p>
            <a:pPr marL="388624" lvl="1">
              <a:lnSpc>
                <a:spcPts val="5040"/>
              </a:lnSpc>
            </a:pPr>
            <a:endParaRPr lang="en-US" sz="3600" dirty="0">
              <a:solidFill>
                <a:srgbClr val="FDFDFC"/>
              </a:solidFill>
              <a:latin typeface="Saira Bold Bold"/>
            </a:endParaRPr>
          </a:p>
          <a:p>
            <a:pPr marL="388624" lvl="1" algn="ctr">
              <a:lnSpc>
                <a:spcPts val="5040"/>
              </a:lnSpc>
            </a:pPr>
            <a:r>
              <a:rPr lang="en-US" sz="3600" dirty="0">
                <a:solidFill>
                  <a:srgbClr val="FDFDFC"/>
                </a:solidFill>
                <a:latin typeface="Saira Bold Bold"/>
              </a:rPr>
              <a:t>Name a few of these companies</a:t>
            </a:r>
          </a:p>
          <a:p>
            <a:pPr>
              <a:lnSpc>
                <a:spcPts val="5040"/>
              </a:lnSpc>
            </a:pPr>
            <a:endParaRPr lang="en-US" sz="3600" dirty="0">
              <a:solidFill>
                <a:srgbClr val="FDFDFC"/>
              </a:solidFill>
              <a:latin typeface="Saira Bold Bold"/>
            </a:endParaRPr>
          </a:p>
          <a:p>
            <a:pPr>
              <a:lnSpc>
                <a:spcPts val="5040"/>
              </a:lnSpc>
            </a:pPr>
            <a:endParaRPr lang="en-US" sz="3600" dirty="0">
              <a:solidFill>
                <a:srgbClr val="FDFDFC"/>
              </a:solidFill>
              <a:latin typeface="Saira Bold Bold"/>
            </a:endParaRPr>
          </a:p>
        </p:txBody>
      </p:sp>
      <p:pic>
        <p:nvPicPr>
          <p:cNvPr id="11" name="Picture 10">
            <a:extLst>
              <a:ext uri="{FF2B5EF4-FFF2-40B4-BE49-F238E27FC236}">
                <a16:creationId xmlns:a16="http://schemas.microsoft.com/office/drawing/2014/main" id="{4874869A-C1DF-7A09-4A7A-C5C7E729D58F}"/>
              </a:ext>
            </a:extLst>
          </p:cNvPr>
          <p:cNvPicPr>
            <a:picLocks noChangeAspect="1"/>
          </p:cNvPicPr>
          <p:nvPr/>
        </p:nvPicPr>
        <p:blipFill>
          <a:blip r:embed="rId3"/>
          <a:stretch>
            <a:fillRect/>
          </a:stretch>
        </p:blipFill>
        <p:spPr>
          <a:xfrm>
            <a:off x="-1" y="5905500"/>
            <a:ext cx="6359207" cy="4655330"/>
          </a:xfrm>
          <a:prstGeom prst="rect">
            <a:avLst/>
          </a:prstGeom>
        </p:spPr>
      </p:pic>
    </p:spTree>
    <p:extLst>
      <p:ext uri="{BB962C8B-B14F-4D97-AF65-F5344CB8AC3E}">
        <p14:creationId xmlns:p14="http://schemas.microsoft.com/office/powerpoint/2010/main" val="1505397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1806503" y="7974786"/>
            <a:ext cx="10905593" cy="2567029"/>
            <a:chOff x="0" y="0"/>
            <a:chExt cx="14540791" cy="3422705"/>
          </a:xfrm>
        </p:grpSpPr>
        <p:sp>
          <p:nvSpPr>
            <p:cNvPr id="3" name="AutoShape 3"/>
            <p:cNvSpPr/>
            <p:nvPr/>
          </p:nvSpPr>
          <p:spPr>
            <a:xfrm rot="5400000">
              <a:off x="6699945" y="-6699945"/>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rot="5400000">
              <a:off x="6699945" y="-5559043"/>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rot="5400000">
              <a:off x="6699945" y="-4418141"/>
              <a:ext cx="1140902" cy="14540791"/>
            </a:xfrm>
            <a:prstGeom prst="rect">
              <a:avLst/>
            </a:prstGeom>
            <a:solidFill>
              <a:srgbClr val="69A9B2">
                <a:alpha val="9804"/>
              </a:srgbClr>
            </a:solidFill>
          </p:spPr>
          <p:txBody>
            <a:bodyPr/>
            <a:lstStyle/>
            <a:p>
              <a:endParaRPr lang="en-US"/>
            </a:p>
          </p:txBody>
        </p:sp>
      </p:grpSp>
      <p:sp>
        <p:nvSpPr>
          <p:cNvPr id="6" name="AutoShape 6"/>
          <p:cNvSpPr/>
          <p:nvPr/>
        </p:nvSpPr>
        <p:spPr>
          <a:xfrm>
            <a:off x="0" y="-115649"/>
            <a:ext cx="7928870" cy="11007949"/>
          </a:xfrm>
          <a:prstGeom prst="rect">
            <a:avLst/>
          </a:prstGeom>
          <a:solidFill>
            <a:srgbClr val="69A9B2"/>
          </a:solidFill>
        </p:spPr>
        <p:txBody>
          <a:bodyPr/>
          <a:lstStyle/>
          <a:p>
            <a:endParaRPr lang="en-US"/>
          </a:p>
        </p:txBody>
      </p:sp>
      <p:grpSp>
        <p:nvGrpSpPr>
          <p:cNvPr id="7" name="Group 7"/>
          <p:cNvGrpSpPr>
            <a:grpSpLocks noChangeAspect="1"/>
          </p:cNvGrpSpPr>
          <p:nvPr/>
        </p:nvGrpSpPr>
        <p:grpSpPr>
          <a:xfrm>
            <a:off x="0" y="5827011"/>
            <a:ext cx="7928870" cy="4459989"/>
            <a:chOff x="0" y="0"/>
            <a:chExt cx="5852160" cy="3291840"/>
          </a:xfrm>
        </p:grpSpPr>
        <p:sp>
          <p:nvSpPr>
            <p:cNvPr id="8" name="Freeform 8"/>
            <p:cNvSpPr/>
            <p:nvPr/>
          </p:nvSpPr>
          <p:spPr>
            <a:xfrm>
              <a:off x="0" y="17399"/>
              <a:ext cx="1966214" cy="3243707"/>
            </a:xfrm>
            <a:custGeom>
              <a:avLst/>
              <a:gdLst/>
              <a:ahLst/>
              <a:cxnLst/>
              <a:rect l="l" t="t" r="r" b="b"/>
              <a:pathLst>
                <a:path w="1966214" h="3243707">
                  <a:moveTo>
                    <a:pt x="0" y="0"/>
                  </a:moveTo>
                  <a:lnTo>
                    <a:pt x="1966214" y="0"/>
                  </a:lnTo>
                  <a:lnTo>
                    <a:pt x="1966214" y="3243707"/>
                  </a:lnTo>
                  <a:lnTo>
                    <a:pt x="0" y="3243707"/>
                  </a:lnTo>
                  <a:lnTo>
                    <a:pt x="0" y="0"/>
                  </a:lnTo>
                  <a:close/>
                </a:path>
              </a:pathLst>
            </a:custGeom>
            <a:blipFill>
              <a:blip r:embed="rId2"/>
              <a:stretch>
                <a:fillRect l="-98621" r="-48992"/>
              </a:stretch>
            </a:blipFill>
          </p:spPr>
          <p:txBody>
            <a:bodyPr/>
            <a:lstStyle/>
            <a:p>
              <a:endParaRPr lang="en-US"/>
            </a:p>
          </p:txBody>
        </p:sp>
        <p:sp>
          <p:nvSpPr>
            <p:cNvPr id="9" name="Freeform 9"/>
            <p:cNvSpPr/>
            <p:nvPr/>
          </p:nvSpPr>
          <p:spPr>
            <a:xfrm>
              <a:off x="1974723" y="17399"/>
              <a:ext cx="1981581" cy="3243707"/>
            </a:xfrm>
            <a:custGeom>
              <a:avLst/>
              <a:gdLst/>
              <a:ahLst/>
              <a:cxnLst/>
              <a:rect l="l" t="t" r="r" b="b"/>
              <a:pathLst>
                <a:path w="1981581" h="3243707">
                  <a:moveTo>
                    <a:pt x="1981581" y="3243707"/>
                  </a:moveTo>
                  <a:lnTo>
                    <a:pt x="0" y="3243707"/>
                  </a:lnTo>
                  <a:lnTo>
                    <a:pt x="0" y="0"/>
                  </a:lnTo>
                  <a:lnTo>
                    <a:pt x="1981581" y="0"/>
                  </a:lnTo>
                  <a:lnTo>
                    <a:pt x="1981581" y="3243707"/>
                  </a:lnTo>
                  <a:close/>
                </a:path>
              </a:pathLst>
            </a:custGeom>
            <a:blipFill>
              <a:blip r:embed="rId3"/>
              <a:stretch>
                <a:fillRect l="-71478" r="-71478"/>
              </a:stretch>
            </a:blipFill>
          </p:spPr>
          <p:txBody>
            <a:bodyPr/>
            <a:lstStyle/>
            <a:p>
              <a:endParaRPr lang="en-US"/>
            </a:p>
          </p:txBody>
        </p:sp>
        <p:sp>
          <p:nvSpPr>
            <p:cNvPr id="10" name="Freeform 10"/>
            <p:cNvSpPr/>
            <p:nvPr/>
          </p:nvSpPr>
          <p:spPr>
            <a:xfrm>
              <a:off x="3966337" y="17399"/>
              <a:ext cx="1885823" cy="3259074"/>
            </a:xfrm>
            <a:custGeom>
              <a:avLst/>
              <a:gdLst/>
              <a:ahLst/>
              <a:cxnLst/>
              <a:rect l="l" t="t" r="r" b="b"/>
              <a:pathLst>
                <a:path w="1885823" h="3259074">
                  <a:moveTo>
                    <a:pt x="1885823" y="3259074"/>
                  </a:moveTo>
                  <a:lnTo>
                    <a:pt x="0" y="3259074"/>
                  </a:lnTo>
                  <a:lnTo>
                    <a:pt x="0" y="0"/>
                  </a:lnTo>
                  <a:lnTo>
                    <a:pt x="1885823" y="0"/>
                  </a:lnTo>
                  <a:lnTo>
                    <a:pt x="1885823" y="3259074"/>
                  </a:lnTo>
                  <a:close/>
                </a:path>
              </a:pathLst>
            </a:custGeom>
            <a:blipFill>
              <a:blip r:embed="rId4"/>
              <a:stretch>
                <a:fillRect l="-137331" r="-69903"/>
              </a:stretch>
            </a:blipFill>
          </p:spPr>
          <p:txBody>
            <a:bodyPr/>
            <a:lstStyle/>
            <a:p>
              <a:endParaRPr lang="en-US"/>
            </a:p>
          </p:txBody>
        </p:sp>
        <p:sp>
          <p:nvSpPr>
            <p:cNvPr id="11" name="Freeform 11"/>
            <p:cNvSpPr/>
            <p:nvPr/>
          </p:nvSpPr>
          <p:spPr>
            <a:xfrm>
              <a:off x="0" y="0"/>
              <a:ext cx="5852160" cy="3291840"/>
            </a:xfrm>
            <a:custGeom>
              <a:avLst/>
              <a:gdLst/>
              <a:ahLst/>
              <a:cxnLst/>
              <a:rect l="l" t="t" r="r" b="b"/>
              <a:pathLst>
                <a:path w="5852160" h="3291840">
                  <a:moveTo>
                    <a:pt x="5852160" y="3291840"/>
                  </a:moveTo>
                  <a:lnTo>
                    <a:pt x="0" y="3291840"/>
                  </a:lnTo>
                  <a:lnTo>
                    <a:pt x="0" y="0"/>
                  </a:lnTo>
                  <a:lnTo>
                    <a:pt x="5852160" y="0"/>
                  </a:lnTo>
                  <a:lnTo>
                    <a:pt x="5852160" y="3291840"/>
                  </a:lnTo>
                  <a:close/>
                </a:path>
              </a:pathLst>
            </a:custGeom>
            <a:blipFill>
              <a:blip r:embed="rId5"/>
              <a:stretch>
                <a:fillRect/>
              </a:stretch>
            </a:blipFill>
          </p:spPr>
          <p:txBody>
            <a:bodyPr/>
            <a:lstStyle/>
            <a:p>
              <a:endParaRPr lang="en-US"/>
            </a:p>
          </p:txBody>
        </p:sp>
      </p:grpSp>
      <p:grpSp>
        <p:nvGrpSpPr>
          <p:cNvPr id="12" name="Group 12"/>
          <p:cNvGrpSpPr>
            <a:grpSpLocks noChangeAspect="1"/>
          </p:cNvGrpSpPr>
          <p:nvPr/>
        </p:nvGrpSpPr>
        <p:grpSpPr>
          <a:xfrm>
            <a:off x="13907428" y="-567876"/>
            <a:ext cx="5151517" cy="2897692"/>
            <a:chOff x="0" y="0"/>
            <a:chExt cx="11289030" cy="6350000"/>
          </a:xfrm>
        </p:grpSpPr>
        <p:sp>
          <p:nvSpPr>
            <p:cNvPr id="13" name="Freeform 1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6"/>
              <a:stretch>
                <a:fillRect t="-9339" b="-9339"/>
              </a:stretch>
            </a:blipFill>
          </p:spPr>
          <p:txBody>
            <a:bodyPr/>
            <a:lstStyle/>
            <a:p>
              <a:endParaRPr lang="en-US"/>
            </a:p>
          </p:txBody>
        </p:sp>
      </p:grpSp>
      <p:grpSp>
        <p:nvGrpSpPr>
          <p:cNvPr id="14" name="Group 14"/>
          <p:cNvGrpSpPr>
            <a:grpSpLocks noChangeAspect="1"/>
          </p:cNvGrpSpPr>
          <p:nvPr/>
        </p:nvGrpSpPr>
        <p:grpSpPr>
          <a:xfrm>
            <a:off x="13127551" y="6529098"/>
            <a:ext cx="5450725" cy="5246370"/>
            <a:chOff x="30480" y="591820"/>
            <a:chExt cx="12736830" cy="12259310"/>
          </a:xfrm>
        </p:grpSpPr>
        <p:sp>
          <p:nvSpPr>
            <p:cNvPr id="15" name="Freeform 15"/>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7"/>
              <a:stretch>
                <a:fillRect l="-243" t="-9431" r="243" b="837"/>
              </a:stretch>
            </a:blipFill>
          </p:spPr>
          <p:txBody>
            <a:bodyPr/>
            <a:lstStyle/>
            <a:p>
              <a:endParaRPr lang="en-US"/>
            </a:p>
          </p:txBody>
        </p:sp>
      </p:grpSp>
      <p:sp>
        <p:nvSpPr>
          <p:cNvPr id="16" name="TextBox 16"/>
          <p:cNvSpPr txBox="1"/>
          <p:nvPr/>
        </p:nvSpPr>
        <p:spPr>
          <a:xfrm>
            <a:off x="520471" y="1565052"/>
            <a:ext cx="6667378" cy="3188969"/>
          </a:xfrm>
          <a:prstGeom prst="rect">
            <a:avLst/>
          </a:prstGeom>
        </p:spPr>
        <p:txBody>
          <a:bodyPr lIns="0" tIns="0" rIns="0" bIns="0" rtlCol="0" anchor="t">
            <a:spAutoFit/>
          </a:bodyPr>
          <a:lstStyle/>
          <a:p>
            <a:pPr algn="ctr">
              <a:lnSpc>
                <a:spcPts val="6239"/>
              </a:lnSpc>
            </a:pPr>
            <a:r>
              <a:rPr lang="en-US" sz="5999" spc="179">
                <a:solidFill>
                  <a:srgbClr val="49403C"/>
                </a:solidFill>
                <a:latin typeface="Saira Black Bold"/>
              </a:rPr>
              <a:t>WHOM DO PREDATORY LENDERS TARGET?</a:t>
            </a:r>
          </a:p>
        </p:txBody>
      </p:sp>
      <p:sp>
        <p:nvSpPr>
          <p:cNvPr id="17" name="TextBox 17"/>
          <p:cNvSpPr txBox="1"/>
          <p:nvPr/>
        </p:nvSpPr>
        <p:spPr>
          <a:xfrm>
            <a:off x="7708320" y="2540546"/>
            <a:ext cx="10579680" cy="5424562"/>
          </a:xfrm>
          <a:prstGeom prst="rect">
            <a:avLst/>
          </a:prstGeom>
        </p:spPr>
        <p:txBody>
          <a:bodyPr wrap="square" lIns="0" tIns="0" rIns="0" bIns="0" rtlCol="0" anchor="t">
            <a:spAutoFit/>
          </a:bodyPr>
          <a:lstStyle/>
          <a:p>
            <a:pPr marL="777248" lvl="1" indent="-388624">
              <a:lnSpc>
                <a:spcPts val="4680"/>
              </a:lnSpc>
              <a:buFont typeface="Arial"/>
              <a:buChar char="•"/>
            </a:pPr>
            <a:r>
              <a:rPr lang="en-US" sz="3600" dirty="0">
                <a:solidFill>
                  <a:srgbClr val="49403C"/>
                </a:solidFill>
                <a:latin typeface="Saira Medium Bold"/>
              </a:rPr>
              <a:t>People “desperate” for help</a:t>
            </a:r>
          </a:p>
          <a:p>
            <a:pPr marL="777248" lvl="1" indent="-388624">
              <a:lnSpc>
                <a:spcPts val="4680"/>
              </a:lnSpc>
              <a:buFont typeface="Arial"/>
              <a:buChar char="•"/>
            </a:pPr>
            <a:r>
              <a:rPr lang="en-US" sz="3600" dirty="0">
                <a:solidFill>
                  <a:srgbClr val="49403C"/>
                </a:solidFill>
                <a:latin typeface="Saira Medium Bold"/>
              </a:rPr>
              <a:t>Poor people</a:t>
            </a:r>
          </a:p>
          <a:p>
            <a:pPr marL="777248" lvl="1" indent="-388624">
              <a:lnSpc>
                <a:spcPts val="4680"/>
              </a:lnSpc>
              <a:buFont typeface="Arial"/>
              <a:buChar char="•"/>
            </a:pPr>
            <a:r>
              <a:rPr lang="en-US" sz="3600" dirty="0">
                <a:solidFill>
                  <a:srgbClr val="49403C"/>
                </a:solidFill>
                <a:latin typeface="Saira Medium Bold"/>
              </a:rPr>
              <a:t>Minorities</a:t>
            </a:r>
          </a:p>
          <a:p>
            <a:pPr marL="777248" lvl="1" indent="-388624">
              <a:lnSpc>
                <a:spcPts val="4680"/>
              </a:lnSpc>
              <a:buFont typeface="Arial"/>
              <a:buChar char="•"/>
            </a:pPr>
            <a:r>
              <a:rPr lang="en-US" sz="3600" dirty="0">
                <a:solidFill>
                  <a:srgbClr val="49403C"/>
                </a:solidFill>
                <a:latin typeface="Saira Medium Bold"/>
              </a:rPr>
              <a:t>Single mothers</a:t>
            </a:r>
          </a:p>
          <a:p>
            <a:pPr marL="777248" lvl="1" indent="-388624">
              <a:lnSpc>
                <a:spcPts val="4680"/>
              </a:lnSpc>
              <a:buFont typeface="Arial"/>
              <a:buChar char="•"/>
            </a:pPr>
            <a:r>
              <a:rPr lang="en-US" sz="3600" dirty="0">
                <a:solidFill>
                  <a:srgbClr val="49403C"/>
                </a:solidFill>
                <a:latin typeface="Saira Medium Bold"/>
              </a:rPr>
              <a:t>People with low credit scores</a:t>
            </a:r>
          </a:p>
          <a:p>
            <a:pPr marL="777248" lvl="1" indent="-388624">
              <a:lnSpc>
                <a:spcPts val="4680"/>
              </a:lnSpc>
              <a:buFont typeface="Arial"/>
              <a:buChar char="•"/>
            </a:pPr>
            <a:r>
              <a:rPr lang="en-US" sz="3600" dirty="0">
                <a:solidFill>
                  <a:srgbClr val="49403C"/>
                </a:solidFill>
                <a:latin typeface="Saira Medium Bold"/>
              </a:rPr>
              <a:t>Elderly</a:t>
            </a:r>
          </a:p>
          <a:p>
            <a:pPr marL="777248" lvl="1" indent="-388624">
              <a:lnSpc>
                <a:spcPts val="4680"/>
              </a:lnSpc>
              <a:buFont typeface="Arial"/>
              <a:buChar char="•"/>
            </a:pPr>
            <a:r>
              <a:rPr lang="en-US" sz="3600" dirty="0">
                <a:solidFill>
                  <a:srgbClr val="49403C"/>
                </a:solidFill>
                <a:latin typeface="Saira Medium Bold"/>
              </a:rPr>
              <a:t>People uneducated about finances</a:t>
            </a:r>
          </a:p>
          <a:p>
            <a:pPr algn="just">
              <a:lnSpc>
                <a:spcPts val="4680"/>
              </a:lnSpc>
            </a:pPr>
            <a:endParaRPr lang="en-US" sz="3600" dirty="0">
              <a:solidFill>
                <a:srgbClr val="49403C"/>
              </a:solidFill>
              <a:latin typeface="Saira Medium Bold"/>
            </a:endParaRPr>
          </a:p>
          <a:p>
            <a:pPr algn="just">
              <a:lnSpc>
                <a:spcPts val="4680"/>
              </a:lnSpc>
            </a:pPr>
            <a:endParaRPr lang="en-US" sz="3600" dirty="0">
              <a:solidFill>
                <a:srgbClr val="49403C"/>
              </a:solidFill>
              <a:latin typeface="Saira Medium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6323738" y="-44049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6" name="Picture 6"/>
          <p:cNvPicPr>
            <a:picLocks noChangeAspect="1"/>
          </p:cNvPicPr>
          <p:nvPr/>
        </p:nvPicPr>
        <p:blipFill>
          <a:blip r:embed="rId3"/>
          <a:srcRect b="674"/>
          <a:stretch>
            <a:fillRect/>
          </a:stretch>
        </p:blipFill>
        <p:spPr>
          <a:xfrm>
            <a:off x="9504858" y="2706314"/>
            <a:ext cx="7686679" cy="5086730"/>
          </a:xfrm>
          <a:prstGeom prst="rect">
            <a:avLst/>
          </a:prstGeom>
        </p:spPr>
      </p:pic>
      <p:sp>
        <p:nvSpPr>
          <p:cNvPr id="7" name="TextBox 7"/>
          <p:cNvSpPr txBox="1"/>
          <p:nvPr/>
        </p:nvSpPr>
        <p:spPr>
          <a:xfrm>
            <a:off x="1028700" y="1028700"/>
            <a:ext cx="7895873" cy="2114550"/>
          </a:xfrm>
          <a:prstGeom prst="rect">
            <a:avLst/>
          </a:prstGeom>
        </p:spPr>
        <p:txBody>
          <a:bodyPr lIns="0" tIns="0" rIns="0" bIns="0" rtlCol="0" anchor="t">
            <a:spAutoFit/>
          </a:bodyPr>
          <a:lstStyle/>
          <a:p>
            <a:pPr>
              <a:lnSpc>
                <a:spcPts val="8399"/>
              </a:lnSpc>
            </a:pPr>
            <a:r>
              <a:rPr lang="en-US" sz="6999" spc="209" dirty="0">
                <a:solidFill>
                  <a:srgbClr val="49403C"/>
                </a:solidFill>
                <a:latin typeface="Saira Black"/>
              </a:rPr>
              <a:t>KNOWING</a:t>
            </a:r>
          </a:p>
          <a:p>
            <a:pPr>
              <a:lnSpc>
                <a:spcPts val="8400"/>
              </a:lnSpc>
            </a:pPr>
            <a:r>
              <a:rPr lang="en-US" sz="7000" spc="210" dirty="0">
                <a:solidFill>
                  <a:srgbClr val="49403C"/>
                </a:solidFill>
                <a:latin typeface="Saira Black"/>
              </a:rPr>
              <a:t>THE BASICS</a:t>
            </a:r>
          </a:p>
        </p:txBody>
      </p:sp>
      <p:grpSp>
        <p:nvGrpSpPr>
          <p:cNvPr id="8" name="Group 8"/>
          <p:cNvGrpSpPr/>
          <p:nvPr/>
        </p:nvGrpSpPr>
        <p:grpSpPr>
          <a:xfrm>
            <a:off x="829917" y="4094166"/>
            <a:ext cx="7895873" cy="3776789"/>
            <a:chOff x="0" y="-38100"/>
            <a:chExt cx="10527831" cy="5035720"/>
          </a:xfrm>
        </p:grpSpPr>
        <p:sp>
          <p:nvSpPr>
            <p:cNvPr id="9" name="TextBox 9"/>
            <p:cNvSpPr txBox="1"/>
            <p:nvPr/>
          </p:nvSpPr>
          <p:spPr>
            <a:xfrm>
              <a:off x="0" y="-38100"/>
              <a:ext cx="10527831" cy="764540"/>
            </a:xfrm>
            <a:prstGeom prst="rect">
              <a:avLst/>
            </a:prstGeom>
          </p:spPr>
          <p:txBody>
            <a:bodyPr lIns="0" tIns="0" rIns="0" bIns="0" rtlCol="0" anchor="t">
              <a:spAutoFit/>
            </a:bodyPr>
            <a:lstStyle/>
            <a:p>
              <a:pPr>
                <a:lnSpc>
                  <a:spcPts val="4680"/>
                </a:lnSpc>
              </a:pPr>
              <a:r>
                <a:rPr lang="en-US" sz="3600" spc="107">
                  <a:solidFill>
                    <a:srgbClr val="49403C"/>
                  </a:solidFill>
                  <a:latin typeface="Saira Bold Bold"/>
                </a:rPr>
                <a:t>Renting vs Buying</a:t>
              </a:r>
            </a:p>
          </p:txBody>
        </p:sp>
        <p:sp>
          <p:nvSpPr>
            <p:cNvPr id="10" name="TextBox 10"/>
            <p:cNvSpPr txBox="1"/>
            <p:nvPr/>
          </p:nvSpPr>
          <p:spPr>
            <a:xfrm>
              <a:off x="0" y="1150412"/>
              <a:ext cx="10527831" cy="3847208"/>
            </a:xfrm>
            <a:prstGeom prst="rect">
              <a:avLst/>
            </a:prstGeom>
          </p:spPr>
          <p:txBody>
            <a:bodyPr lIns="0" tIns="0" rIns="0" bIns="0" rtlCol="0" anchor="t">
              <a:spAutoFit/>
            </a:bodyPr>
            <a:lstStyle/>
            <a:p>
              <a:pPr>
                <a:lnSpc>
                  <a:spcPts val="4500"/>
                </a:lnSpc>
              </a:pPr>
              <a:r>
                <a:rPr lang="en-US" sz="3000" spc="30" dirty="0">
                  <a:solidFill>
                    <a:srgbClr val="49403C"/>
                  </a:solidFill>
                  <a:latin typeface="Saira Light Bold"/>
                </a:rPr>
                <a:t>Renting:  </a:t>
              </a:r>
              <a:r>
                <a:rPr lang="en-US" sz="3000" spc="30" dirty="0">
                  <a:solidFill>
                    <a:srgbClr val="49403C"/>
                  </a:solidFill>
                  <a:latin typeface="Saira Light"/>
                </a:rPr>
                <a:t>freedom to move, no investment risks. Not responsible for repairs.</a:t>
              </a:r>
            </a:p>
            <a:p>
              <a:pPr>
                <a:lnSpc>
                  <a:spcPts val="4500"/>
                </a:lnSpc>
              </a:pPr>
              <a:endParaRPr lang="en-US" sz="3000" spc="30" dirty="0">
                <a:solidFill>
                  <a:srgbClr val="49403C"/>
                </a:solidFill>
                <a:latin typeface="Saira Light"/>
              </a:endParaRPr>
            </a:p>
            <a:p>
              <a:pPr>
                <a:lnSpc>
                  <a:spcPts val="4500"/>
                </a:lnSpc>
              </a:pPr>
              <a:r>
                <a:rPr lang="en-US" sz="3000" spc="30" dirty="0">
                  <a:solidFill>
                    <a:srgbClr val="49403C"/>
                  </a:solidFill>
                  <a:latin typeface="Saira Light Bold"/>
                </a:rPr>
                <a:t>Buying:</a:t>
              </a:r>
              <a:r>
                <a:rPr lang="en-US" sz="3000" spc="30" dirty="0">
                  <a:solidFill>
                    <a:srgbClr val="49403C"/>
                  </a:solidFill>
                  <a:latin typeface="Saira Light"/>
                </a:rPr>
                <a:t> Stable housing cost, building equity, on going maintenance/repair costs.</a:t>
              </a:r>
            </a:p>
          </p:txBody>
        </p:sp>
      </p:grpSp>
      <p:sp>
        <p:nvSpPr>
          <p:cNvPr id="11" name="TextBox 11"/>
          <p:cNvSpPr txBox="1"/>
          <p:nvPr/>
        </p:nvSpPr>
        <p:spPr>
          <a:xfrm rot="5400000">
            <a:off x="14549618" y="4643184"/>
            <a:ext cx="5633088" cy="349250"/>
          </a:xfrm>
          <a:prstGeom prst="rect">
            <a:avLst/>
          </a:prstGeom>
        </p:spPr>
        <p:txBody>
          <a:bodyPr lIns="0" tIns="0" rIns="0" bIns="0" rtlCol="0" anchor="t">
            <a:spAutoFit/>
          </a:bodyPr>
          <a:lstStyle/>
          <a:p>
            <a:pPr algn="r">
              <a:lnSpc>
                <a:spcPts val="2800"/>
              </a:lnSpc>
            </a:pPr>
            <a:r>
              <a:rPr lang="en-US" sz="2000" spc="160">
                <a:solidFill>
                  <a:srgbClr val="49403C"/>
                </a:solidFill>
                <a:latin typeface="Saira Medium Bold"/>
              </a:rPr>
              <a:t>HOMEBUYER  EDUCATION CLASS</a:t>
            </a:r>
          </a:p>
        </p:txBody>
      </p:sp>
      <p:grpSp>
        <p:nvGrpSpPr>
          <p:cNvPr id="12" name="Group 12"/>
          <p:cNvGrpSpPr/>
          <p:nvPr/>
        </p:nvGrpSpPr>
        <p:grpSpPr>
          <a:xfrm rot="-2294101">
            <a:off x="-138775" y="4328208"/>
            <a:ext cx="2567029" cy="10905593"/>
            <a:chOff x="0" y="0"/>
            <a:chExt cx="3422705" cy="14540791"/>
          </a:xfrm>
        </p:grpSpPr>
        <p:sp>
          <p:nvSpPr>
            <p:cNvPr id="13" name="AutoShape 13"/>
            <p:cNvSpPr/>
            <p:nvPr/>
          </p:nvSpPr>
          <p:spPr>
            <a:xfrm>
              <a:off x="0" y="0"/>
              <a:ext cx="1140902" cy="14540791"/>
            </a:xfrm>
            <a:prstGeom prst="rect">
              <a:avLst/>
            </a:prstGeom>
            <a:solidFill>
              <a:srgbClr val="69A9B2">
                <a:alpha val="69804"/>
              </a:srgbClr>
            </a:solidFill>
          </p:spPr>
          <p:txBody>
            <a:bodyPr/>
            <a:lstStyle/>
            <a:p>
              <a:endParaRPr lang="en-US"/>
            </a:p>
          </p:txBody>
        </p:sp>
        <p:sp>
          <p:nvSpPr>
            <p:cNvPr id="14" name="AutoShape 1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5" name="AutoShape 15"/>
            <p:cNvSpPr/>
            <p:nvPr/>
          </p:nvSpPr>
          <p:spPr>
            <a:xfrm>
              <a:off x="2281803" y="0"/>
              <a:ext cx="1140902" cy="14540791"/>
            </a:xfrm>
            <a:prstGeom prst="rect">
              <a:avLst/>
            </a:prstGeom>
            <a:solidFill>
              <a:srgbClr val="69A9B2">
                <a:alpha val="9804"/>
              </a:srgbClr>
            </a:solidFill>
          </p:spPr>
          <p:txBody>
            <a:bodyPr/>
            <a:lstStyle/>
            <a:p>
              <a:endParaRPr lang="en-US"/>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CF81A-7F94-C011-8968-CBDC4A16806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76CEFA9-028F-7F53-4FCB-BA6440767886}"/>
              </a:ext>
            </a:extLst>
          </p:cNvPr>
          <p:cNvSpPr txBox="1"/>
          <p:nvPr/>
        </p:nvSpPr>
        <p:spPr>
          <a:xfrm>
            <a:off x="1233529" y="1636417"/>
            <a:ext cx="15820941" cy="1066800"/>
          </a:xfrm>
          <a:prstGeom prst="rect">
            <a:avLst/>
          </a:prstGeom>
        </p:spPr>
        <p:txBody>
          <a:bodyPr lIns="0" tIns="0" rIns="0" bIns="0" rtlCol="0" anchor="t">
            <a:spAutoFit/>
          </a:bodyPr>
          <a:lstStyle/>
          <a:p>
            <a:pPr algn="ctr">
              <a:lnSpc>
                <a:spcPts val="8400"/>
              </a:lnSpc>
            </a:pPr>
            <a:r>
              <a:rPr lang="en-US" sz="7000" spc="210">
                <a:solidFill>
                  <a:srgbClr val="49403C"/>
                </a:solidFill>
                <a:latin typeface="Saira Black"/>
              </a:rPr>
              <a:t>YOUR REALTOR'S ROLE</a:t>
            </a:r>
          </a:p>
        </p:txBody>
      </p:sp>
      <p:grpSp>
        <p:nvGrpSpPr>
          <p:cNvPr id="3" name="Group 3">
            <a:extLst>
              <a:ext uri="{FF2B5EF4-FFF2-40B4-BE49-F238E27FC236}">
                <a16:creationId xmlns:a16="http://schemas.microsoft.com/office/drawing/2014/main" id="{B7EE32F8-F81E-A961-5A24-81376490CAFF}"/>
              </a:ext>
            </a:extLst>
          </p:cNvPr>
          <p:cNvGrpSpPr/>
          <p:nvPr/>
        </p:nvGrpSpPr>
        <p:grpSpPr>
          <a:xfrm>
            <a:off x="-189044" y="105273"/>
            <a:ext cx="19078041" cy="1638604"/>
            <a:chOff x="0" y="0"/>
            <a:chExt cx="25437391" cy="2281804"/>
          </a:xfrm>
        </p:grpSpPr>
        <p:sp>
          <p:nvSpPr>
            <p:cNvPr id="4" name="AutoShape 4">
              <a:extLst>
                <a:ext uri="{FF2B5EF4-FFF2-40B4-BE49-F238E27FC236}">
                  <a16:creationId xmlns:a16="http://schemas.microsoft.com/office/drawing/2014/main" id="{B23ABBCF-F41E-44E8-47CB-722599C82551}"/>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a:extLst>
                <a:ext uri="{FF2B5EF4-FFF2-40B4-BE49-F238E27FC236}">
                  <a16:creationId xmlns:a16="http://schemas.microsoft.com/office/drawing/2014/main" id="{B5DACF4E-B6F1-C033-C887-BE5DF99209B9}"/>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grpSp>
      <p:pic>
        <p:nvPicPr>
          <p:cNvPr id="7" name="Picture 7">
            <a:extLst>
              <a:ext uri="{FF2B5EF4-FFF2-40B4-BE49-F238E27FC236}">
                <a16:creationId xmlns:a16="http://schemas.microsoft.com/office/drawing/2014/main" id="{93CEE4C0-D066-A454-FE36-11CBDCDD9725}"/>
              </a:ext>
            </a:extLst>
          </p:cNvPr>
          <p:cNvPicPr>
            <a:picLocks noChangeAspect="1"/>
          </p:cNvPicPr>
          <p:nvPr/>
        </p:nvPicPr>
        <p:blipFill>
          <a:blip r:embed="rId3"/>
          <a:srcRect/>
          <a:stretch>
            <a:fillRect/>
          </a:stretch>
        </p:blipFill>
        <p:spPr>
          <a:xfrm>
            <a:off x="11280809" y="6127135"/>
            <a:ext cx="5033179" cy="3560974"/>
          </a:xfrm>
          <a:prstGeom prst="rect">
            <a:avLst/>
          </a:prstGeom>
        </p:spPr>
      </p:pic>
      <p:grpSp>
        <p:nvGrpSpPr>
          <p:cNvPr id="8" name="Group 8">
            <a:extLst>
              <a:ext uri="{FF2B5EF4-FFF2-40B4-BE49-F238E27FC236}">
                <a16:creationId xmlns:a16="http://schemas.microsoft.com/office/drawing/2014/main" id="{BE80F954-E2D5-B95C-4FBE-D658C6F09AFD}"/>
              </a:ext>
            </a:extLst>
          </p:cNvPr>
          <p:cNvGrpSpPr>
            <a:grpSpLocks noChangeAspect="1"/>
          </p:cNvGrpSpPr>
          <p:nvPr/>
        </p:nvGrpSpPr>
        <p:grpSpPr>
          <a:xfrm>
            <a:off x="2249861" y="5675564"/>
            <a:ext cx="3885113" cy="4012545"/>
            <a:chOff x="0" y="0"/>
            <a:chExt cx="6350000" cy="6558280"/>
          </a:xfrm>
        </p:grpSpPr>
        <p:sp>
          <p:nvSpPr>
            <p:cNvPr id="9" name="Freeform 9">
              <a:extLst>
                <a:ext uri="{FF2B5EF4-FFF2-40B4-BE49-F238E27FC236}">
                  <a16:creationId xmlns:a16="http://schemas.microsoft.com/office/drawing/2014/main" id="{6DC823A6-449C-09BF-5BBB-246BD6836308}"/>
                </a:ext>
              </a:extLst>
            </p:cNvPr>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20794" r="-20794"/>
              </a:stretch>
            </a:blipFill>
          </p:spPr>
          <p:txBody>
            <a:bodyPr/>
            <a:lstStyle/>
            <a:p>
              <a:endParaRPr lang="en-US"/>
            </a:p>
          </p:txBody>
        </p:sp>
        <p:sp>
          <p:nvSpPr>
            <p:cNvPr id="10" name="Freeform 10">
              <a:extLst>
                <a:ext uri="{FF2B5EF4-FFF2-40B4-BE49-F238E27FC236}">
                  <a16:creationId xmlns:a16="http://schemas.microsoft.com/office/drawing/2014/main" id="{339A1D6F-67C7-DBCB-5B53-ABDD57E75890}"/>
                </a:ext>
              </a:extLst>
            </p:cNvPr>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9A9B2"/>
            </a:solidFill>
          </p:spPr>
          <p:txBody>
            <a:bodyPr/>
            <a:lstStyle/>
            <a:p>
              <a:endParaRPr lang="en-US"/>
            </a:p>
          </p:txBody>
        </p:sp>
      </p:grpSp>
      <p:sp>
        <p:nvSpPr>
          <p:cNvPr id="11" name="TextBox 11">
            <a:extLst>
              <a:ext uri="{FF2B5EF4-FFF2-40B4-BE49-F238E27FC236}">
                <a16:creationId xmlns:a16="http://schemas.microsoft.com/office/drawing/2014/main" id="{681ACC32-63F6-B3DA-466D-D9750B035A26}"/>
              </a:ext>
            </a:extLst>
          </p:cNvPr>
          <p:cNvSpPr txBox="1"/>
          <p:nvPr/>
        </p:nvSpPr>
        <p:spPr>
          <a:xfrm>
            <a:off x="932412" y="4093498"/>
            <a:ext cx="7707472" cy="2257028"/>
          </a:xfrm>
          <a:prstGeom prst="rect">
            <a:avLst/>
          </a:prstGeom>
        </p:spPr>
        <p:txBody>
          <a:bodyPr lIns="0" tIns="0" rIns="0" bIns="0" rtlCol="0" anchor="t">
            <a:spAutoFit/>
          </a:bodyPr>
          <a:lstStyle/>
          <a:p>
            <a:pPr>
              <a:lnSpc>
                <a:spcPts val="4364"/>
              </a:lnSpc>
            </a:pPr>
            <a:r>
              <a:rPr lang="en-US" sz="4499" dirty="0">
                <a:solidFill>
                  <a:srgbClr val="49403C"/>
                </a:solidFill>
                <a:latin typeface="Saira Medium Italics"/>
              </a:rPr>
              <a:t>To help you make an informed decision when purchasing a home.</a:t>
            </a:r>
          </a:p>
          <a:p>
            <a:pPr>
              <a:lnSpc>
                <a:spcPts val="4364"/>
              </a:lnSpc>
            </a:pPr>
            <a:endParaRPr lang="en-US" sz="4499" dirty="0">
              <a:solidFill>
                <a:srgbClr val="49403C"/>
              </a:solidFill>
              <a:latin typeface="Saira Medium Italics"/>
            </a:endParaRPr>
          </a:p>
        </p:txBody>
      </p:sp>
      <p:sp>
        <p:nvSpPr>
          <p:cNvPr id="12" name="TextBox 12">
            <a:extLst>
              <a:ext uri="{FF2B5EF4-FFF2-40B4-BE49-F238E27FC236}">
                <a16:creationId xmlns:a16="http://schemas.microsoft.com/office/drawing/2014/main" id="{5BA9BEC0-9337-E02A-F31D-7C0C40BA6B08}"/>
              </a:ext>
            </a:extLst>
          </p:cNvPr>
          <p:cNvSpPr txBox="1"/>
          <p:nvPr/>
        </p:nvSpPr>
        <p:spPr>
          <a:xfrm>
            <a:off x="9917755" y="3970020"/>
            <a:ext cx="7759287" cy="1846659"/>
          </a:xfrm>
          <a:prstGeom prst="rect">
            <a:avLst/>
          </a:prstGeom>
        </p:spPr>
        <p:txBody>
          <a:bodyPr lIns="0" tIns="0" rIns="0" bIns="0" rtlCol="0" anchor="t">
            <a:spAutoFit/>
          </a:bodyPr>
          <a:lstStyle/>
          <a:p>
            <a:pPr>
              <a:lnSpc>
                <a:spcPts val="4769"/>
              </a:lnSpc>
            </a:pPr>
            <a:r>
              <a:rPr lang="en-US" sz="4499" dirty="0">
                <a:solidFill>
                  <a:srgbClr val="49403C"/>
                </a:solidFill>
                <a:latin typeface="Saira Medium Italics"/>
              </a:rPr>
              <a:t>May know what is coming into the area you are purchasing in.</a:t>
            </a:r>
          </a:p>
          <a:p>
            <a:pPr>
              <a:lnSpc>
                <a:spcPts val="4769"/>
              </a:lnSpc>
            </a:pPr>
            <a:endParaRPr lang="en-US" sz="4499" dirty="0">
              <a:solidFill>
                <a:srgbClr val="49403C"/>
              </a:solidFill>
              <a:latin typeface="Saira Medium Italics"/>
            </a:endParaRPr>
          </a:p>
        </p:txBody>
      </p:sp>
    </p:spTree>
    <p:extLst>
      <p:ext uri="{BB962C8B-B14F-4D97-AF65-F5344CB8AC3E}">
        <p14:creationId xmlns:p14="http://schemas.microsoft.com/office/powerpoint/2010/main" val="1569640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
        <p:cNvGrpSpPr/>
        <p:nvPr/>
      </p:nvGrpSpPr>
      <p:grpSpPr>
        <a:xfrm>
          <a:off x="0" y="0"/>
          <a:ext cx="0" cy="0"/>
          <a:chOff x="0" y="0"/>
          <a:chExt cx="0" cy="0"/>
        </a:xfrm>
      </p:grpSpPr>
      <p:sp>
        <p:nvSpPr>
          <p:cNvPr id="49" name="Google Shape;49;p5"/>
          <p:cNvSpPr/>
          <p:nvPr/>
        </p:nvSpPr>
        <p:spPr>
          <a:xfrm>
            <a:off x="0" y="0"/>
            <a:ext cx="18288000" cy="128016"/>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50" name="Google Shape;50;p5"/>
          <p:cNvSpPr/>
          <p:nvPr/>
        </p:nvSpPr>
        <p:spPr>
          <a:xfrm>
            <a:off x="11140440" y="256032"/>
            <a:ext cx="6766560" cy="475488"/>
          </a:xfrm>
          <a:prstGeom prst="rect">
            <a:avLst/>
          </a:prstGeom>
          <a:noFill/>
          <a:ln>
            <a:noFill/>
          </a:ln>
        </p:spPr>
        <p:txBody>
          <a:bodyPr spcFirstLastPara="1" wrap="square" lIns="182850" tIns="91400" rIns="182850" bIns="91400" anchor="ctr" anchorCtr="0">
            <a:noAutofit/>
          </a:bodyPr>
          <a:lstStyle/>
          <a:p>
            <a:pPr algn="r" defTabSz="1828800">
              <a:buClr>
                <a:srgbClr val="008037"/>
              </a:buClr>
              <a:buSzPts val="800"/>
            </a:pPr>
            <a:endParaRPr sz="1600" kern="0" dirty="0">
              <a:solidFill>
                <a:srgbClr val="000000"/>
              </a:solidFill>
              <a:latin typeface="Calibri"/>
              <a:ea typeface="Calibri"/>
              <a:cs typeface="Calibri"/>
              <a:sym typeface="Calibri"/>
            </a:endParaRPr>
          </a:p>
        </p:txBody>
      </p:sp>
      <p:sp>
        <p:nvSpPr>
          <p:cNvPr id="51" name="Google Shape;51;p5"/>
          <p:cNvSpPr/>
          <p:nvPr/>
        </p:nvSpPr>
        <p:spPr>
          <a:xfrm>
            <a:off x="914400" y="329184"/>
            <a:ext cx="13716000"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3000"/>
            </a:pPr>
            <a:r>
              <a:rPr lang="en-US" sz="6000" b="1" kern="0" dirty="0">
                <a:solidFill>
                  <a:srgbClr val="1A1A1A"/>
                </a:solidFill>
                <a:latin typeface="Cambria"/>
                <a:ea typeface="Cambria"/>
                <a:cs typeface="Cambria"/>
                <a:sym typeface="Cambria"/>
              </a:rPr>
              <a:t>What a REALTOR® Is Legally Obligated to Do</a:t>
            </a:r>
            <a:endParaRPr sz="6000" kern="0" dirty="0">
              <a:solidFill>
                <a:srgbClr val="000000"/>
              </a:solidFill>
              <a:latin typeface="Calibri"/>
              <a:ea typeface="Calibri"/>
              <a:cs typeface="Calibri"/>
              <a:sym typeface="Calibri"/>
            </a:endParaRPr>
          </a:p>
        </p:txBody>
      </p:sp>
      <p:sp>
        <p:nvSpPr>
          <p:cNvPr id="52" name="Google Shape;52;p5"/>
          <p:cNvSpPr/>
          <p:nvPr/>
        </p:nvSpPr>
        <p:spPr>
          <a:xfrm>
            <a:off x="822960" y="1975104"/>
            <a:ext cx="8412480" cy="2340864"/>
          </a:xfrm>
          <a:prstGeom prst="roundRect">
            <a:avLst>
              <a:gd name="adj" fmla="val 5469"/>
            </a:avLst>
          </a:prstGeom>
          <a:solidFill>
            <a:srgbClr val="F4F4F4"/>
          </a:solidFill>
          <a:ln w="12700" cap="flat" cmpd="sng">
            <a:solidFill>
              <a:srgbClr val="E0E0E0"/>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53" name="Google Shape;53;p5"/>
          <p:cNvSpPr/>
          <p:nvPr/>
        </p:nvSpPr>
        <p:spPr>
          <a:xfrm>
            <a:off x="1115568" y="2267712"/>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54" name="Google Shape;54;p5"/>
          <p:cNvSpPr/>
          <p:nvPr/>
        </p:nvSpPr>
        <p:spPr>
          <a:xfrm>
            <a:off x="1115568" y="2267712"/>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01</a:t>
            </a:r>
            <a:endParaRPr sz="2200" kern="0">
              <a:solidFill>
                <a:srgbClr val="000000"/>
              </a:solidFill>
              <a:latin typeface="Calibri"/>
              <a:ea typeface="Calibri"/>
              <a:cs typeface="Calibri"/>
              <a:sym typeface="Calibri"/>
            </a:endParaRPr>
          </a:p>
        </p:txBody>
      </p:sp>
      <p:sp>
        <p:nvSpPr>
          <p:cNvPr id="55" name="Google Shape;55;p5"/>
          <p:cNvSpPr/>
          <p:nvPr/>
        </p:nvSpPr>
        <p:spPr>
          <a:xfrm>
            <a:off x="2066544" y="2231136"/>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Loyalty &amp; Confidentiality</a:t>
            </a:r>
            <a:endParaRPr sz="2600" kern="0">
              <a:solidFill>
                <a:srgbClr val="000000"/>
              </a:solidFill>
              <a:latin typeface="Calibri"/>
              <a:ea typeface="Calibri"/>
              <a:cs typeface="Calibri"/>
              <a:sym typeface="Calibri"/>
            </a:endParaRPr>
          </a:p>
        </p:txBody>
      </p:sp>
      <p:sp>
        <p:nvSpPr>
          <p:cNvPr id="56" name="Google Shape;56;p5"/>
          <p:cNvSpPr/>
          <p:nvPr/>
        </p:nvSpPr>
        <p:spPr>
          <a:xfrm>
            <a:off x="2066544" y="2889504"/>
            <a:ext cx="68762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Acts exclusively in your best interest and keeps all personal information confidential.</a:t>
            </a:r>
            <a:endParaRPr sz="2300" kern="0">
              <a:solidFill>
                <a:srgbClr val="000000"/>
              </a:solidFill>
              <a:latin typeface="Calibri"/>
              <a:ea typeface="Calibri"/>
              <a:cs typeface="Calibri"/>
              <a:sym typeface="Calibri"/>
            </a:endParaRPr>
          </a:p>
        </p:txBody>
      </p:sp>
      <p:sp>
        <p:nvSpPr>
          <p:cNvPr id="57" name="Google Shape;57;p5"/>
          <p:cNvSpPr/>
          <p:nvPr/>
        </p:nvSpPr>
        <p:spPr>
          <a:xfrm>
            <a:off x="822960" y="4572000"/>
            <a:ext cx="8412480" cy="2340864"/>
          </a:xfrm>
          <a:prstGeom prst="roundRect">
            <a:avLst>
              <a:gd name="adj" fmla="val 5469"/>
            </a:avLst>
          </a:prstGeom>
          <a:solidFill>
            <a:srgbClr val="FFFFFF"/>
          </a:solidFill>
          <a:ln w="12700" cap="flat" cmpd="sng">
            <a:solidFill>
              <a:srgbClr val="E0E0E0"/>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58" name="Google Shape;58;p5"/>
          <p:cNvSpPr/>
          <p:nvPr/>
        </p:nvSpPr>
        <p:spPr>
          <a:xfrm>
            <a:off x="1115568" y="4864608"/>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59" name="Google Shape;59;p5"/>
          <p:cNvSpPr/>
          <p:nvPr/>
        </p:nvSpPr>
        <p:spPr>
          <a:xfrm>
            <a:off x="1115568" y="4864608"/>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02</a:t>
            </a:r>
            <a:endParaRPr sz="2200" kern="0">
              <a:solidFill>
                <a:srgbClr val="000000"/>
              </a:solidFill>
              <a:latin typeface="Calibri"/>
              <a:ea typeface="Calibri"/>
              <a:cs typeface="Calibri"/>
              <a:sym typeface="Calibri"/>
            </a:endParaRPr>
          </a:p>
        </p:txBody>
      </p:sp>
      <p:sp>
        <p:nvSpPr>
          <p:cNvPr id="60" name="Google Shape;60;p5"/>
          <p:cNvSpPr/>
          <p:nvPr/>
        </p:nvSpPr>
        <p:spPr>
          <a:xfrm>
            <a:off x="2066544" y="4828032"/>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Care &amp; Diligence</a:t>
            </a:r>
            <a:endParaRPr sz="2600" kern="0">
              <a:solidFill>
                <a:srgbClr val="000000"/>
              </a:solidFill>
              <a:latin typeface="Calibri"/>
              <a:ea typeface="Calibri"/>
              <a:cs typeface="Calibri"/>
              <a:sym typeface="Calibri"/>
            </a:endParaRPr>
          </a:p>
        </p:txBody>
      </p:sp>
      <p:sp>
        <p:nvSpPr>
          <p:cNvPr id="61" name="Google Shape;61;p5"/>
          <p:cNvSpPr/>
          <p:nvPr/>
        </p:nvSpPr>
        <p:spPr>
          <a:xfrm>
            <a:off x="2066544" y="5486400"/>
            <a:ext cx="68762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Discloses all known material facts about properties and protects you from foreseeable risks.</a:t>
            </a:r>
            <a:endParaRPr sz="2300" kern="0">
              <a:solidFill>
                <a:srgbClr val="000000"/>
              </a:solidFill>
              <a:latin typeface="Calibri"/>
              <a:ea typeface="Calibri"/>
              <a:cs typeface="Calibri"/>
              <a:sym typeface="Calibri"/>
            </a:endParaRPr>
          </a:p>
        </p:txBody>
      </p:sp>
      <p:sp>
        <p:nvSpPr>
          <p:cNvPr id="62" name="Google Shape;62;p5"/>
          <p:cNvSpPr/>
          <p:nvPr/>
        </p:nvSpPr>
        <p:spPr>
          <a:xfrm>
            <a:off x="822960" y="7168896"/>
            <a:ext cx="8412480" cy="2340864"/>
          </a:xfrm>
          <a:prstGeom prst="roundRect">
            <a:avLst>
              <a:gd name="adj" fmla="val 5469"/>
            </a:avLst>
          </a:prstGeom>
          <a:solidFill>
            <a:srgbClr val="F4F4F4"/>
          </a:solidFill>
          <a:ln w="12700" cap="flat" cmpd="sng">
            <a:solidFill>
              <a:srgbClr val="E0E0E0"/>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63" name="Google Shape;63;p5"/>
          <p:cNvSpPr/>
          <p:nvPr/>
        </p:nvSpPr>
        <p:spPr>
          <a:xfrm>
            <a:off x="1115568" y="7461504"/>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64" name="Google Shape;64;p5"/>
          <p:cNvSpPr/>
          <p:nvPr/>
        </p:nvSpPr>
        <p:spPr>
          <a:xfrm>
            <a:off x="1115568" y="7461504"/>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03</a:t>
            </a:r>
            <a:endParaRPr sz="2200" kern="0">
              <a:solidFill>
                <a:srgbClr val="000000"/>
              </a:solidFill>
              <a:latin typeface="Calibri"/>
              <a:ea typeface="Calibri"/>
              <a:cs typeface="Calibri"/>
              <a:sym typeface="Calibri"/>
            </a:endParaRPr>
          </a:p>
        </p:txBody>
      </p:sp>
      <p:sp>
        <p:nvSpPr>
          <p:cNvPr id="65" name="Google Shape;65;p5"/>
          <p:cNvSpPr/>
          <p:nvPr/>
        </p:nvSpPr>
        <p:spPr>
          <a:xfrm>
            <a:off x="2066544" y="7424928"/>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Communication &amp; Negotiation</a:t>
            </a:r>
            <a:endParaRPr sz="2600" kern="0">
              <a:solidFill>
                <a:srgbClr val="000000"/>
              </a:solidFill>
              <a:latin typeface="Calibri"/>
              <a:ea typeface="Calibri"/>
              <a:cs typeface="Calibri"/>
              <a:sym typeface="Calibri"/>
            </a:endParaRPr>
          </a:p>
        </p:txBody>
      </p:sp>
      <p:sp>
        <p:nvSpPr>
          <p:cNvPr id="66" name="Google Shape;66;p5"/>
          <p:cNvSpPr/>
          <p:nvPr/>
        </p:nvSpPr>
        <p:spPr>
          <a:xfrm>
            <a:off x="2066544" y="8083296"/>
            <a:ext cx="68762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Explains contracts, presents and negotiates offers on your behalf, keeps you updated.</a:t>
            </a:r>
            <a:endParaRPr sz="2300" kern="0">
              <a:solidFill>
                <a:srgbClr val="000000"/>
              </a:solidFill>
              <a:latin typeface="Calibri"/>
              <a:ea typeface="Calibri"/>
              <a:cs typeface="Calibri"/>
              <a:sym typeface="Calibri"/>
            </a:endParaRPr>
          </a:p>
        </p:txBody>
      </p:sp>
      <p:sp>
        <p:nvSpPr>
          <p:cNvPr id="67" name="Google Shape;67;p5"/>
          <p:cNvSpPr/>
          <p:nvPr/>
        </p:nvSpPr>
        <p:spPr>
          <a:xfrm>
            <a:off x="9747504" y="1975104"/>
            <a:ext cx="8412480" cy="2340864"/>
          </a:xfrm>
          <a:prstGeom prst="roundRect">
            <a:avLst>
              <a:gd name="adj" fmla="val 5469"/>
            </a:avLst>
          </a:prstGeom>
          <a:solidFill>
            <a:srgbClr val="FFFFFF"/>
          </a:solidFill>
          <a:ln w="12700" cap="flat" cmpd="sng">
            <a:solidFill>
              <a:srgbClr val="E0E0E0"/>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68" name="Google Shape;68;p5"/>
          <p:cNvSpPr/>
          <p:nvPr/>
        </p:nvSpPr>
        <p:spPr>
          <a:xfrm>
            <a:off x="10040112" y="2267712"/>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69" name="Google Shape;69;p5"/>
          <p:cNvSpPr/>
          <p:nvPr/>
        </p:nvSpPr>
        <p:spPr>
          <a:xfrm>
            <a:off x="10040112" y="2267712"/>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04</a:t>
            </a:r>
            <a:endParaRPr sz="2200" kern="0">
              <a:solidFill>
                <a:srgbClr val="000000"/>
              </a:solidFill>
              <a:latin typeface="Calibri"/>
              <a:ea typeface="Calibri"/>
              <a:cs typeface="Calibri"/>
              <a:sym typeface="Calibri"/>
            </a:endParaRPr>
          </a:p>
        </p:txBody>
      </p:sp>
      <p:sp>
        <p:nvSpPr>
          <p:cNvPr id="70" name="Google Shape;70;p5"/>
          <p:cNvSpPr/>
          <p:nvPr/>
        </p:nvSpPr>
        <p:spPr>
          <a:xfrm>
            <a:off x="10991088" y="2231136"/>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Professionalism</a:t>
            </a:r>
            <a:endParaRPr sz="2600" kern="0">
              <a:solidFill>
                <a:srgbClr val="000000"/>
              </a:solidFill>
              <a:latin typeface="Calibri"/>
              <a:ea typeface="Calibri"/>
              <a:cs typeface="Calibri"/>
              <a:sym typeface="Calibri"/>
            </a:endParaRPr>
          </a:p>
        </p:txBody>
      </p:sp>
      <p:sp>
        <p:nvSpPr>
          <p:cNvPr id="71" name="Google Shape;71;p5"/>
          <p:cNvSpPr/>
          <p:nvPr/>
        </p:nvSpPr>
        <p:spPr>
          <a:xfrm>
            <a:off x="10991088" y="2889504"/>
            <a:ext cx="68762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Provides access to MLS listings, cooperates with other brokers, follows the REALTOR® Code of Ethics.</a:t>
            </a:r>
            <a:endParaRPr sz="2300" kern="0">
              <a:solidFill>
                <a:srgbClr val="000000"/>
              </a:solidFill>
              <a:latin typeface="Calibri"/>
              <a:ea typeface="Calibri"/>
              <a:cs typeface="Calibri"/>
              <a:sym typeface="Calibri"/>
            </a:endParaRPr>
          </a:p>
        </p:txBody>
      </p:sp>
      <p:sp>
        <p:nvSpPr>
          <p:cNvPr id="72" name="Google Shape;72;p5"/>
          <p:cNvSpPr/>
          <p:nvPr/>
        </p:nvSpPr>
        <p:spPr>
          <a:xfrm>
            <a:off x="9747504" y="4572000"/>
            <a:ext cx="8412480" cy="2340864"/>
          </a:xfrm>
          <a:prstGeom prst="roundRect">
            <a:avLst>
              <a:gd name="adj" fmla="val 5469"/>
            </a:avLst>
          </a:prstGeom>
          <a:solidFill>
            <a:srgbClr val="F4F4F4"/>
          </a:solidFill>
          <a:ln w="12700" cap="flat" cmpd="sng">
            <a:solidFill>
              <a:srgbClr val="E0E0E0"/>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73" name="Google Shape;73;p5"/>
          <p:cNvSpPr/>
          <p:nvPr/>
        </p:nvSpPr>
        <p:spPr>
          <a:xfrm>
            <a:off x="10040112" y="4864608"/>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74" name="Google Shape;74;p5"/>
          <p:cNvSpPr/>
          <p:nvPr/>
        </p:nvSpPr>
        <p:spPr>
          <a:xfrm>
            <a:off x="10040112" y="4864608"/>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05</a:t>
            </a:r>
            <a:endParaRPr sz="2200" kern="0">
              <a:solidFill>
                <a:srgbClr val="000000"/>
              </a:solidFill>
              <a:latin typeface="Calibri"/>
              <a:ea typeface="Calibri"/>
              <a:cs typeface="Calibri"/>
              <a:sym typeface="Calibri"/>
            </a:endParaRPr>
          </a:p>
        </p:txBody>
      </p:sp>
      <p:sp>
        <p:nvSpPr>
          <p:cNvPr id="75" name="Google Shape;75;p5"/>
          <p:cNvSpPr/>
          <p:nvPr/>
        </p:nvSpPr>
        <p:spPr>
          <a:xfrm>
            <a:off x="10991088" y="4828032"/>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Guidance &amp; Support</a:t>
            </a:r>
            <a:endParaRPr sz="2600" kern="0">
              <a:solidFill>
                <a:srgbClr val="000000"/>
              </a:solidFill>
              <a:latin typeface="Calibri"/>
              <a:ea typeface="Calibri"/>
              <a:cs typeface="Calibri"/>
              <a:sym typeface="Calibri"/>
            </a:endParaRPr>
          </a:p>
        </p:txBody>
      </p:sp>
      <p:sp>
        <p:nvSpPr>
          <p:cNvPr id="76" name="Google Shape;76;p5"/>
          <p:cNvSpPr/>
          <p:nvPr/>
        </p:nvSpPr>
        <p:spPr>
          <a:xfrm>
            <a:off x="10991088" y="5486400"/>
            <a:ext cx="68762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Connects you with trusted lenders, attorneys, inspectors, and coordinates the entire process.</a:t>
            </a:r>
            <a:endParaRPr sz="2300" kern="0">
              <a:solidFill>
                <a:srgbClr val="000000"/>
              </a:solidFill>
              <a:latin typeface="Calibri"/>
              <a:ea typeface="Calibri"/>
              <a:cs typeface="Calibri"/>
              <a:sym typeface="Calibri"/>
            </a:endParaRPr>
          </a:p>
        </p:txBody>
      </p:sp>
      <p:sp>
        <p:nvSpPr>
          <p:cNvPr id="77" name="Google Shape;77;p5"/>
          <p:cNvSpPr/>
          <p:nvPr/>
        </p:nvSpPr>
        <p:spPr>
          <a:xfrm>
            <a:off x="822960" y="9144000"/>
            <a:ext cx="16642080" cy="768096"/>
          </a:xfrm>
          <a:prstGeom prst="roundRect">
            <a:avLst>
              <a:gd name="adj" fmla="val 11905"/>
            </a:avLst>
          </a:prstGeom>
          <a:solidFill>
            <a:srgbClr val="FFF8E7"/>
          </a:solidFill>
          <a:ln w="1905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78" name="Google Shape;78;p5"/>
          <p:cNvSpPr/>
          <p:nvPr/>
        </p:nvSpPr>
        <p:spPr>
          <a:xfrm>
            <a:off x="1097280" y="9144000"/>
            <a:ext cx="16093440" cy="768096"/>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i="1" kern="0">
                <a:solidFill>
                  <a:srgbClr val="1A1A1A"/>
                </a:solidFill>
                <a:latin typeface="Arial"/>
                <a:ea typeface="Arial"/>
                <a:cs typeface="Arial"/>
                <a:sym typeface="Arial"/>
              </a:rPr>
              <a:t>70% of all real estate lawsuits involve unrepresented buyers — your REALTOR® protects you.</a:t>
            </a:r>
            <a:endParaRPr sz="23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5945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
        <p:cNvGrpSpPr/>
        <p:nvPr/>
      </p:nvGrpSpPr>
      <p:grpSpPr>
        <a:xfrm>
          <a:off x="0" y="0"/>
          <a:ext cx="0" cy="0"/>
          <a:chOff x="0" y="0"/>
          <a:chExt cx="0" cy="0"/>
        </a:xfrm>
      </p:grpSpPr>
      <p:sp>
        <p:nvSpPr>
          <p:cNvPr id="84" name="Google Shape;84;p6"/>
          <p:cNvSpPr/>
          <p:nvPr/>
        </p:nvSpPr>
        <p:spPr>
          <a:xfrm>
            <a:off x="0" y="0"/>
            <a:ext cx="18288000" cy="127800"/>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85" name="Google Shape;85;p6"/>
          <p:cNvSpPr/>
          <p:nvPr/>
        </p:nvSpPr>
        <p:spPr>
          <a:xfrm>
            <a:off x="10972800" y="256032"/>
            <a:ext cx="6766800" cy="475200"/>
          </a:xfrm>
          <a:prstGeom prst="rect">
            <a:avLst/>
          </a:prstGeom>
          <a:noFill/>
          <a:ln>
            <a:noFill/>
          </a:ln>
        </p:spPr>
        <p:txBody>
          <a:bodyPr spcFirstLastPara="1" wrap="square" lIns="182850" tIns="91400" rIns="182850" bIns="91400" anchor="ctr" anchorCtr="0">
            <a:noAutofit/>
          </a:bodyPr>
          <a:lstStyle/>
          <a:p>
            <a:pPr algn="r" defTabSz="1828800">
              <a:buClr>
                <a:srgbClr val="008037"/>
              </a:buClr>
              <a:buSzPts val="800"/>
            </a:pPr>
            <a:endParaRPr sz="1600" kern="0" dirty="0">
              <a:solidFill>
                <a:srgbClr val="000000"/>
              </a:solidFill>
              <a:latin typeface="Calibri"/>
              <a:ea typeface="Calibri"/>
              <a:cs typeface="Calibri"/>
              <a:sym typeface="Calibri"/>
            </a:endParaRPr>
          </a:p>
        </p:txBody>
      </p:sp>
      <p:sp>
        <p:nvSpPr>
          <p:cNvPr id="86" name="Google Shape;86;p6"/>
          <p:cNvSpPr/>
          <p:nvPr/>
        </p:nvSpPr>
        <p:spPr>
          <a:xfrm>
            <a:off x="4114800" y="329194"/>
            <a:ext cx="13624800" cy="11052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2600"/>
            </a:pPr>
            <a:r>
              <a:rPr lang="en-US" sz="5200" b="1" kern="0" dirty="0">
                <a:solidFill>
                  <a:srgbClr val="1A1A1A"/>
                </a:solidFill>
                <a:latin typeface="Cambria"/>
                <a:ea typeface="Cambria"/>
                <a:cs typeface="Cambria"/>
                <a:sym typeface="Cambria"/>
              </a:rPr>
              <a:t>Beyond the Legal Requirement —</a:t>
            </a:r>
            <a:endParaRPr sz="5200" kern="0" dirty="0">
              <a:solidFill>
                <a:srgbClr val="000000"/>
              </a:solidFill>
              <a:latin typeface="Calibri"/>
              <a:ea typeface="Calibri"/>
              <a:cs typeface="Calibri"/>
              <a:sym typeface="Calibri"/>
            </a:endParaRPr>
          </a:p>
          <a:p>
            <a:pPr defTabSz="1828800">
              <a:buClr>
                <a:srgbClr val="1A1A1A"/>
              </a:buClr>
              <a:buSzPts val="2600"/>
            </a:pPr>
            <a:r>
              <a:rPr lang="en-US" sz="5200" b="1" kern="0" dirty="0">
                <a:solidFill>
                  <a:srgbClr val="1A1A1A"/>
                </a:solidFill>
                <a:latin typeface="Cambria"/>
                <a:ea typeface="Cambria"/>
                <a:cs typeface="Cambria"/>
                <a:sym typeface="Cambria"/>
              </a:rPr>
              <a:t>What Realtors Actually Do for You</a:t>
            </a:r>
            <a:endParaRPr sz="5200" kern="0" dirty="0">
              <a:solidFill>
                <a:srgbClr val="000000"/>
              </a:solidFill>
              <a:latin typeface="Calibri"/>
              <a:ea typeface="Calibri"/>
              <a:cs typeface="Calibri"/>
              <a:sym typeface="Calibri"/>
            </a:endParaRPr>
          </a:p>
        </p:txBody>
      </p:sp>
      <p:sp>
        <p:nvSpPr>
          <p:cNvPr id="88" name="Google Shape;88;p6"/>
          <p:cNvSpPr/>
          <p:nvPr/>
        </p:nvSpPr>
        <p:spPr>
          <a:xfrm>
            <a:off x="1060600" y="1661770"/>
            <a:ext cx="16166400" cy="663000"/>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250"/>
            </a:pPr>
            <a:r>
              <a:rPr lang="en-US" sz="2200" i="1" kern="0">
                <a:solidFill>
                  <a:srgbClr val="FFFFFF"/>
                </a:solidFill>
                <a:latin typeface="Cambria"/>
                <a:ea typeface="Cambria"/>
                <a:cs typeface="Cambria"/>
                <a:sym typeface="Cambria"/>
              </a:rPr>
              <a:t>A great REALTOR® doesn't just meet the legal standard — we go further. Every decision we make puts YOUR best interest at the center.</a:t>
            </a:r>
            <a:endParaRPr sz="2200" kern="0">
              <a:solidFill>
                <a:srgbClr val="000000"/>
              </a:solidFill>
              <a:latin typeface="Calibri"/>
              <a:ea typeface="Calibri"/>
              <a:cs typeface="Calibri"/>
              <a:sym typeface="Calibri"/>
            </a:endParaRPr>
          </a:p>
        </p:txBody>
      </p:sp>
      <p:sp>
        <p:nvSpPr>
          <p:cNvPr id="89" name="Google Shape;89;p6"/>
          <p:cNvSpPr/>
          <p:nvPr/>
        </p:nvSpPr>
        <p:spPr>
          <a:xfrm>
            <a:off x="767996" y="2580894"/>
            <a:ext cx="5340000" cy="6620400"/>
          </a:xfrm>
          <a:prstGeom prst="roundRect">
            <a:avLst>
              <a:gd name="adj" fmla="val 2740"/>
            </a:avLst>
          </a:prstGeom>
          <a:solidFill>
            <a:srgbClr val="EDF7F1"/>
          </a:solidFill>
          <a:ln w="25400" cap="flat" cmpd="sng">
            <a:solidFill>
              <a:srgbClr val="008037"/>
            </a:solidFill>
            <a:prstDash val="solid"/>
            <a:round/>
            <a:headEnd type="none" w="sm" len="sm"/>
            <a:tailEnd type="none" w="sm" len="sm"/>
          </a:ln>
          <a:effectLst>
            <a:outerShdw blurRad="101600" dist="38100" dir="2700000" algn="bl" rotWithShape="0">
              <a:srgbClr val="000000">
                <a:alpha val="10199"/>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0" name="Google Shape;90;p6"/>
          <p:cNvSpPr/>
          <p:nvPr/>
        </p:nvSpPr>
        <p:spPr>
          <a:xfrm>
            <a:off x="767996" y="2580894"/>
            <a:ext cx="5340000" cy="1317000"/>
          </a:xfrm>
          <a:prstGeom prst="roundRect">
            <a:avLst>
              <a:gd name="adj" fmla="val 11111"/>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1" name="Google Shape;91;p6"/>
          <p:cNvSpPr/>
          <p:nvPr/>
        </p:nvSpPr>
        <p:spPr>
          <a:xfrm>
            <a:off x="767996" y="3202686"/>
            <a:ext cx="5340000" cy="694800"/>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2" name="Google Shape;92;p6"/>
          <p:cNvSpPr/>
          <p:nvPr/>
        </p:nvSpPr>
        <p:spPr>
          <a:xfrm>
            <a:off x="767996" y="2580894"/>
            <a:ext cx="5340000" cy="1317000"/>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800"/>
            </a:pPr>
            <a:r>
              <a:rPr lang="en-US" sz="3600" b="1" kern="0">
                <a:solidFill>
                  <a:srgbClr val="FFFFFF"/>
                </a:solidFill>
                <a:latin typeface="Cambria"/>
                <a:ea typeface="Cambria"/>
                <a:cs typeface="Cambria"/>
                <a:sym typeface="Cambria"/>
              </a:rPr>
              <a:t>EDUCATE</a:t>
            </a:r>
            <a:endParaRPr sz="3600" kern="0">
              <a:solidFill>
                <a:srgbClr val="000000"/>
              </a:solidFill>
              <a:latin typeface="Calibri"/>
              <a:ea typeface="Calibri"/>
              <a:cs typeface="Calibri"/>
              <a:sym typeface="Calibri"/>
            </a:endParaRPr>
          </a:p>
        </p:txBody>
      </p:sp>
      <p:sp>
        <p:nvSpPr>
          <p:cNvPr id="93" name="Google Shape;93;p6"/>
          <p:cNvSpPr/>
          <p:nvPr/>
        </p:nvSpPr>
        <p:spPr>
          <a:xfrm>
            <a:off x="1024028" y="4043934"/>
            <a:ext cx="4828200" cy="914400"/>
          </a:xfrm>
          <a:prstGeom prst="rect">
            <a:avLst/>
          </a:prstGeom>
          <a:noFill/>
          <a:ln>
            <a:noFill/>
          </a:ln>
        </p:spPr>
        <p:txBody>
          <a:bodyPr spcFirstLastPara="1" wrap="square" lIns="182850" tIns="91400" rIns="182850" bIns="91400" anchor="t" anchorCtr="0">
            <a:noAutofit/>
          </a:bodyPr>
          <a:lstStyle/>
          <a:p>
            <a:pPr defTabSz="1828800">
              <a:buClr>
                <a:srgbClr val="008037"/>
              </a:buClr>
              <a:buSzPts val="1100"/>
            </a:pPr>
            <a:r>
              <a:rPr lang="en-US" sz="2200" b="1" i="1" kern="0">
                <a:solidFill>
                  <a:srgbClr val="008037"/>
                </a:solidFill>
                <a:latin typeface="Cambria"/>
                <a:ea typeface="Cambria"/>
                <a:cs typeface="Cambria"/>
                <a:sym typeface="Cambria"/>
              </a:rPr>
              <a:t>We make sure you understand every step.</a:t>
            </a:r>
            <a:endParaRPr sz="2200" kern="0">
              <a:solidFill>
                <a:srgbClr val="000000"/>
              </a:solidFill>
              <a:latin typeface="Calibri"/>
              <a:ea typeface="Calibri"/>
              <a:cs typeface="Calibri"/>
              <a:sym typeface="Calibri"/>
            </a:endParaRPr>
          </a:p>
        </p:txBody>
      </p:sp>
      <p:sp>
        <p:nvSpPr>
          <p:cNvPr id="94" name="Google Shape;94;p6"/>
          <p:cNvSpPr/>
          <p:nvPr/>
        </p:nvSpPr>
        <p:spPr>
          <a:xfrm>
            <a:off x="1060604" y="5141214"/>
            <a:ext cx="292800" cy="29280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5" name="Google Shape;95;p6"/>
          <p:cNvSpPr/>
          <p:nvPr/>
        </p:nvSpPr>
        <p:spPr>
          <a:xfrm>
            <a:off x="1499516" y="5068062"/>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Explain market conditions before you make an offer</a:t>
            </a:r>
            <a:endParaRPr sz="2200" kern="0">
              <a:solidFill>
                <a:srgbClr val="000000"/>
              </a:solidFill>
              <a:latin typeface="Calibri"/>
              <a:ea typeface="Calibri"/>
              <a:cs typeface="Calibri"/>
              <a:sym typeface="Calibri"/>
            </a:endParaRPr>
          </a:p>
        </p:txBody>
      </p:sp>
      <p:sp>
        <p:nvSpPr>
          <p:cNvPr id="96" name="Google Shape;96;p6"/>
          <p:cNvSpPr/>
          <p:nvPr/>
        </p:nvSpPr>
        <p:spPr>
          <a:xfrm>
            <a:off x="1060604" y="6092190"/>
            <a:ext cx="292800" cy="29280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7" name="Google Shape;97;p6"/>
          <p:cNvSpPr/>
          <p:nvPr/>
        </p:nvSpPr>
        <p:spPr>
          <a:xfrm>
            <a:off x="1499516" y="6019038"/>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Walk you through every contract clause in plain language</a:t>
            </a:r>
            <a:endParaRPr sz="2200" kern="0">
              <a:solidFill>
                <a:srgbClr val="000000"/>
              </a:solidFill>
              <a:latin typeface="Calibri"/>
              <a:ea typeface="Calibri"/>
              <a:cs typeface="Calibri"/>
              <a:sym typeface="Calibri"/>
            </a:endParaRPr>
          </a:p>
        </p:txBody>
      </p:sp>
      <p:sp>
        <p:nvSpPr>
          <p:cNvPr id="98" name="Google Shape;98;p6"/>
          <p:cNvSpPr/>
          <p:nvPr/>
        </p:nvSpPr>
        <p:spPr>
          <a:xfrm>
            <a:off x="1060604" y="7043166"/>
            <a:ext cx="292800" cy="29280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99" name="Google Shape;99;p6"/>
          <p:cNvSpPr/>
          <p:nvPr/>
        </p:nvSpPr>
        <p:spPr>
          <a:xfrm>
            <a:off x="1499516" y="6970014"/>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Ensure you know your rights, timelines </a:t>
            </a:r>
            <a:r>
              <a:rPr lang="en-US" sz="2200" kern="0">
                <a:solidFill>
                  <a:srgbClr val="1A1A1A"/>
                </a:solidFill>
                <a:latin typeface="Arial"/>
                <a:cs typeface="Arial"/>
                <a:sym typeface="Arial"/>
              </a:rPr>
              <a:t>and </a:t>
            </a:r>
            <a:r>
              <a:rPr lang="en-US" sz="2200" kern="0">
                <a:solidFill>
                  <a:srgbClr val="1A1A1A"/>
                </a:solidFill>
                <a:latin typeface="Arial"/>
                <a:ea typeface="Arial"/>
                <a:cs typeface="Arial"/>
                <a:sym typeface="Arial"/>
              </a:rPr>
              <a:t>deadlines</a:t>
            </a:r>
            <a:endParaRPr sz="2200" kern="0">
              <a:solidFill>
                <a:srgbClr val="000000"/>
              </a:solidFill>
              <a:latin typeface="Calibri"/>
              <a:ea typeface="Calibri"/>
              <a:cs typeface="Calibri"/>
              <a:sym typeface="Calibri"/>
            </a:endParaRPr>
          </a:p>
        </p:txBody>
      </p:sp>
      <p:sp>
        <p:nvSpPr>
          <p:cNvPr id="100" name="Google Shape;100;p6"/>
          <p:cNvSpPr/>
          <p:nvPr/>
        </p:nvSpPr>
        <p:spPr>
          <a:xfrm>
            <a:off x="1060604" y="7994142"/>
            <a:ext cx="292800" cy="29280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01" name="Google Shape;101;p6"/>
          <p:cNvSpPr/>
          <p:nvPr/>
        </p:nvSpPr>
        <p:spPr>
          <a:xfrm>
            <a:off x="1499516" y="7920990"/>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Prepare you for what to expect — no surprises</a:t>
            </a:r>
            <a:endParaRPr sz="2200" kern="0">
              <a:solidFill>
                <a:srgbClr val="000000"/>
              </a:solidFill>
              <a:latin typeface="Calibri"/>
              <a:ea typeface="Calibri"/>
              <a:cs typeface="Calibri"/>
              <a:sym typeface="Calibri"/>
            </a:endParaRPr>
          </a:p>
        </p:txBody>
      </p:sp>
      <p:sp>
        <p:nvSpPr>
          <p:cNvPr id="102" name="Google Shape;102;p6"/>
          <p:cNvSpPr/>
          <p:nvPr/>
        </p:nvSpPr>
        <p:spPr>
          <a:xfrm>
            <a:off x="6400700" y="2580894"/>
            <a:ext cx="5340000" cy="6620400"/>
          </a:xfrm>
          <a:prstGeom prst="roundRect">
            <a:avLst>
              <a:gd name="adj" fmla="val 2740"/>
            </a:avLst>
          </a:prstGeom>
          <a:solidFill>
            <a:srgbClr val="FFF8E7"/>
          </a:solidFill>
          <a:ln w="25400" cap="flat" cmpd="sng">
            <a:solidFill>
              <a:srgbClr val="C9A84C"/>
            </a:solidFill>
            <a:prstDash val="solid"/>
            <a:round/>
            <a:headEnd type="none" w="sm" len="sm"/>
            <a:tailEnd type="none" w="sm" len="sm"/>
          </a:ln>
          <a:effectLst>
            <a:outerShdw blurRad="101600" dist="38100" dir="2700000" algn="bl" rotWithShape="0">
              <a:srgbClr val="000000">
                <a:alpha val="10199"/>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03" name="Google Shape;103;p6"/>
          <p:cNvSpPr/>
          <p:nvPr/>
        </p:nvSpPr>
        <p:spPr>
          <a:xfrm>
            <a:off x="6400700" y="2580894"/>
            <a:ext cx="5340000" cy="1317000"/>
          </a:xfrm>
          <a:prstGeom prst="roundRect">
            <a:avLst>
              <a:gd name="adj" fmla="val 11111"/>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04" name="Google Shape;104;p6"/>
          <p:cNvSpPr/>
          <p:nvPr/>
        </p:nvSpPr>
        <p:spPr>
          <a:xfrm>
            <a:off x="6400700" y="3202686"/>
            <a:ext cx="5340000" cy="694800"/>
          </a:xfrm>
          <a:prstGeom prst="rect">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05" name="Google Shape;105;p6"/>
          <p:cNvSpPr/>
          <p:nvPr/>
        </p:nvSpPr>
        <p:spPr>
          <a:xfrm>
            <a:off x="6400700" y="2580894"/>
            <a:ext cx="5340000" cy="1317000"/>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800"/>
            </a:pPr>
            <a:r>
              <a:rPr lang="en-US" sz="3600" b="1" kern="0">
                <a:solidFill>
                  <a:srgbClr val="FFFFFF"/>
                </a:solidFill>
                <a:latin typeface="Cambria"/>
                <a:ea typeface="Cambria"/>
                <a:cs typeface="Cambria"/>
                <a:sym typeface="Cambria"/>
              </a:rPr>
              <a:t>ADVISE</a:t>
            </a:r>
            <a:endParaRPr sz="3600" kern="0">
              <a:solidFill>
                <a:srgbClr val="000000"/>
              </a:solidFill>
              <a:latin typeface="Calibri"/>
              <a:ea typeface="Calibri"/>
              <a:cs typeface="Calibri"/>
              <a:sym typeface="Calibri"/>
            </a:endParaRPr>
          </a:p>
        </p:txBody>
      </p:sp>
      <p:sp>
        <p:nvSpPr>
          <p:cNvPr id="106" name="Google Shape;106;p6"/>
          <p:cNvSpPr/>
          <p:nvPr/>
        </p:nvSpPr>
        <p:spPr>
          <a:xfrm>
            <a:off x="6656732" y="4043934"/>
            <a:ext cx="4828200" cy="914400"/>
          </a:xfrm>
          <a:prstGeom prst="rect">
            <a:avLst/>
          </a:prstGeom>
          <a:noFill/>
          <a:ln>
            <a:noFill/>
          </a:ln>
        </p:spPr>
        <p:txBody>
          <a:bodyPr spcFirstLastPara="1" wrap="square" lIns="182850" tIns="91400" rIns="182850" bIns="91400" anchor="t" anchorCtr="0">
            <a:noAutofit/>
          </a:bodyPr>
          <a:lstStyle/>
          <a:p>
            <a:pPr defTabSz="1828800">
              <a:buClr>
                <a:srgbClr val="C9A84C"/>
              </a:buClr>
              <a:buSzPts val="1100"/>
            </a:pPr>
            <a:r>
              <a:rPr lang="en-US" sz="2200" b="1" i="1" kern="0">
                <a:solidFill>
                  <a:srgbClr val="C9A84C"/>
                </a:solidFill>
                <a:latin typeface="Cambria"/>
                <a:ea typeface="Cambria"/>
                <a:cs typeface="Cambria"/>
                <a:sym typeface="Cambria"/>
              </a:rPr>
              <a:t>We give you honest guidance — not just answers.</a:t>
            </a:r>
            <a:endParaRPr sz="2200" kern="0">
              <a:solidFill>
                <a:srgbClr val="000000"/>
              </a:solidFill>
              <a:latin typeface="Calibri"/>
              <a:ea typeface="Calibri"/>
              <a:cs typeface="Calibri"/>
              <a:sym typeface="Calibri"/>
            </a:endParaRPr>
          </a:p>
        </p:txBody>
      </p:sp>
      <p:sp>
        <p:nvSpPr>
          <p:cNvPr id="107" name="Google Shape;107;p6"/>
          <p:cNvSpPr/>
          <p:nvPr/>
        </p:nvSpPr>
        <p:spPr>
          <a:xfrm>
            <a:off x="6693308" y="5141214"/>
            <a:ext cx="292800" cy="29280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08" name="Google Shape;108;p6"/>
          <p:cNvSpPr/>
          <p:nvPr/>
        </p:nvSpPr>
        <p:spPr>
          <a:xfrm>
            <a:off x="7132220" y="5068062"/>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Share comparable sales data to anchor your offer price</a:t>
            </a:r>
            <a:endParaRPr sz="2200" kern="0">
              <a:solidFill>
                <a:srgbClr val="000000"/>
              </a:solidFill>
              <a:latin typeface="Calibri"/>
              <a:ea typeface="Calibri"/>
              <a:cs typeface="Calibri"/>
              <a:sym typeface="Calibri"/>
            </a:endParaRPr>
          </a:p>
        </p:txBody>
      </p:sp>
      <p:sp>
        <p:nvSpPr>
          <p:cNvPr id="109" name="Google Shape;109;p6"/>
          <p:cNvSpPr/>
          <p:nvPr/>
        </p:nvSpPr>
        <p:spPr>
          <a:xfrm>
            <a:off x="6693308" y="6092190"/>
            <a:ext cx="292800" cy="29280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0" name="Google Shape;110;p6"/>
          <p:cNvSpPr/>
          <p:nvPr/>
        </p:nvSpPr>
        <p:spPr>
          <a:xfrm>
            <a:off x="7132220" y="6019038"/>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cs typeface="Arial"/>
                <a:sym typeface="Arial"/>
              </a:rPr>
              <a:t>Identify </a:t>
            </a:r>
            <a:r>
              <a:rPr lang="en-US" sz="2200" kern="0">
                <a:solidFill>
                  <a:srgbClr val="1A1A1A"/>
                </a:solidFill>
                <a:latin typeface="Arial"/>
                <a:ea typeface="Arial"/>
                <a:cs typeface="Arial"/>
                <a:sym typeface="Arial"/>
              </a:rPr>
              <a:t>red flags in inspections, disclosures </a:t>
            </a:r>
            <a:r>
              <a:rPr lang="en-US" sz="2200" kern="0">
                <a:solidFill>
                  <a:srgbClr val="1A1A1A"/>
                </a:solidFill>
                <a:latin typeface="Arial"/>
                <a:cs typeface="Arial"/>
                <a:sym typeface="Arial"/>
              </a:rPr>
              <a:t>and </a:t>
            </a:r>
            <a:r>
              <a:rPr lang="en-US" sz="2200" kern="0">
                <a:solidFill>
                  <a:srgbClr val="1A1A1A"/>
                </a:solidFill>
                <a:latin typeface="Arial"/>
                <a:ea typeface="Arial"/>
                <a:cs typeface="Arial"/>
                <a:sym typeface="Arial"/>
              </a:rPr>
              <a:t>titles</a:t>
            </a:r>
            <a:endParaRPr sz="2200" kern="0">
              <a:solidFill>
                <a:srgbClr val="000000"/>
              </a:solidFill>
              <a:latin typeface="Calibri"/>
              <a:ea typeface="Calibri"/>
              <a:cs typeface="Calibri"/>
              <a:sym typeface="Calibri"/>
            </a:endParaRPr>
          </a:p>
        </p:txBody>
      </p:sp>
      <p:sp>
        <p:nvSpPr>
          <p:cNvPr id="111" name="Google Shape;111;p6"/>
          <p:cNvSpPr/>
          <p:nvPr/>
        </p:nvSpPr>
        <p:spPr>
          <a:xfrm>
            <a:off x="6693308" y="7043166"/>
            <a:ext cx="292800" cy="29280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2" name="Google Shape;112;p6"/>
          <p:cNvSpPr/>
          <p:nvPr/>
        </p:nvSpPr>
        <p:spPr>
          <a:xfrm>
            <a:off x="7132220" y="6970014"/>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Tell you when to walk away, even if it's hard to hear</a:t>
            </a:r>
            <a:endParaRPr sz="2200" kern="0">
              <a:solidFill>
                <a:srgbClr val="000000"/>
              </a:solidFill>
              <a:latin typeface="Calibri"/>
              <a:ea typeface="Calibri"/>
              <a:cs typeface="Calibri"/>
              <a:sym typeface="Calibri"/>
            </a:endParaRPr>
          </a:p>
        </p:txBody>
      </p:sp>
      <p:sp>
        <p:nvSpPr>
          <p:cNvPr id="113" name="Google Shape;113;p6"/>
          <p:cNvSpPr/>
          <p:nvPr/>
        </p:nvSpPr>
        <p:spPr>
          <a:xfrm>
            <a:off x="6693308" y="7994142"/>
            <a:ext cx="292800" cy="29280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4" name="Google Shape;114;p6"/>
          <p:cNvSpPr/>
          <p:nvPr/>
        </p:nvSpPr>
        <p:spPr>
          <a:xfrm>
            <a:off x="7132220" y="7920990"/>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Recommend vetted attorneys, lenders </a:t>
            </a:r>
            <a:r>
              <a:rPr lang="en-US" sz="2200" kern="0">
                <a:solidFill>
                  <a:srgbClr val="1A1A1A"/>
                </a:solidFill>
                <a:latin typeface="Arial"/>
                <a:cs typeface="Arial"/>
                <a:sym typeface="Arial"/>
              </a:rPr>
              <a:t>and </a:t>
            </a:r>
            <a:r>
              <a:rPr lang="en-US" sz="2200" kern="0">
                <a:solidFill>
                  <a:srgbClr val="1A1A1A"/>
                </a:solidFill>
                <a:latin typeface="Arial"/>
                <a:ea typeface="Arial"/>
                <a:cs typeface="Arial"/>
                <a:sym typeface="Arial"/>
              </a:rPr>
              <a:t>inspectors</a:t>
            </a:r>
            <a:endParaRPr sz="2200" kern="0">
              <a:solidFill>
                <a:srgbClr val="000000"/>
              </a:solidFill>
              <a:latin typeface="Calibri"/>
              <a:ea typeface="Calibri"/>
              <a:cs typeface="Calibri"/>
              <a:sym typeface="Calibri"/>
            </a:endParaRPr>
          </a:p>
        </p:txBody>
      </p:sp>
      <p:sp>
        <p:nvSpPr>
          <p:cNvPr id="115" name="Google Shape;115;p6"/>
          <p:cNvSpPr/>
          <p:nvPr/>
        </p:nvSpPr>
        <p:spPr>
          <a:xfrm>
            <a:off x="12033404" y="2580894"/>
            <a:ext cx="5340000" cy="6620400"/>
          </a:xfrm>
          <a:prstGeom prst="roundRect">
            <a:avLst>
              <a:gd name="adj" fmla="val 2740"/>
            </a:avLst>
          </a:prstGeom>
          <a:solidFill>
            <a:srgbClr val="F4F4F4"/>
          </a:solidFill>
          <a:ln w="25400" cap="flat" cmpd="sng">
            <a:solidFill>
              <a:srgbClr val="1A1A1A"/>
            </a:solidFill>
            <a:prstDash val="solid"/>
            <a:round/>
            <a:headEnd type="none" w="sm" len="sm"/>
            <a:tailEnd type="none" w="sm" len="sm"/>
          </a:ln>
          <a:effectLst>
            <a:outerShdw blurRad="101600" dist="38100" dir="2700000" algn="bl" rotWithShape="0">
              <a:srgbClr val="000000">
                <a:alpha val="10199"/>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6" name="Google Shape;116;p6"/>
          <p:cNvSpPr/>
          <p:nvPr/>
        </p:nvSpPr>
        <p:spPr>
          <a:xfrm>
            <a:off x="12033404" y="2580894"/>
            <a:ext cx="5340000" cy="1317000"/>
          </a:xfrm>
          <a:prstGeom prst="roundRect">
            <a:avLst>
              <a:gd name="adj" fmla="val 11111"/>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7" name="Google Shape;117;p6"/>
          <p:cNvSpPr/>
          <p:nvPr/>
        </p:nvSpPr>
        <p:spPr>
          <a:xfrm>
            <a:off x="12033404" y="3202686"/>
            <a:ext cx="5340000" cy="694800"/>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18" name="Google Shape;118;p6"/>
          <p:cNvSpPr/>
          <p:nvPr/>
        </p:nvSpPr>
        <p:spPr>
          <a:xfrm>
            <a:off x="12033404" y="2580894"/>
            <a:ext cx="5340000" cy="1317000"/>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800"/>
            </a:pPr>
            <a:r>
              <a:rPr lang="en-US" sz="3600" b="1" kern="0">
                <a:solidFill>
                  <a:srgbClr val="FFFFFF"/>
                </a:solidFill>
                <a:latin typeface="Cambria"/>
                <a:ea typeface="Cambria"/>
                <a:cs typeface="Cambria"/>
                <a:sym typeface="Cambria"/>
              </a:rPr>
              <a:t>ADVOCATE</a:t>
            </a:r>
            <a:endParaRPr sz="3600" kern="0">
              <a:solidFill>
                <a:srgbClr val="000000"/>
              </a:solidFill>
              <a:latin typeface="Calibri"/>
              <a:ea typeface="Calibri"/>
              <a:cs typeface="Calibri"/>
              <a:sym typeface="Calibri"/>
            </a:endParaRPr>
          </a:p>
        </p:txBody>
      </p:sp>
      <p:sp>
        <p:nvSpPr>
          <p:cNvPr id="119" name="Google Shape;119;p6"/>
          <p:cNvSpPr/>
          <p:nvPr/>
        </p:nvSpPr>
        <p:spPr>
          <a:xfrm>
            <a:off x="12289436" y="4043934"/>
            <a:ext cx="4828200" cy="914400"/>
          </a:xfrm>
          <a:prstGeom prst="rect">
            <a:avLst/>
          </a:prstGeom>
          <a:noFill/>
          <a:ln>
            <a:noFill/>
          </a:ln>
        </p:spPr>
        <p:txBody>
          <a:bodyPr spcFirstLastPara="1" wrap="square" lIns="182850" tIns="91400" rIns="182850" bIns="91400" anchor="t" anchorCtr="0">
            <a:noAutofit/>
          </a:bodyPr>
          <a:lstStyle/>
          <a:p>
            <a:pPr defTabSz="1828800">
              <a:buClr>
                <a:srgbClr val="1A1A1A"/>
              </a:buClr>
              <a:buSzPts val="1100"/>
            </a:pPr>
            <a:r>
              <a:rPr lang="en-US" sz="2200" b="1" i="1" kern="0">
                <a:solidFill>
                  <a:srgbClr val="1A1A1A"/>
                </a:solidFill>
                <a:latin typeface="Cambria"/>
                <a:ea typeface="Cambria"/>
                <a:cs typeface="Cambria"/>
                <a:sym typeface="Cambria"/>
              </a:rPr>
              <a:t>We fight for your best outcome at every turn.</a:t>
            </a:r>
            <a:endParaRPr sz="2200" kern="0">
              <a:solidFill>
                <a:srgbClr val="000000"/>
              </a:solidFill>
              <a:latin typeface="Calibri"/>
              <a:ea typeface="Calibri"/>
              <a:cs typeface="Calibri"/>
              <a:sym typeface="Calibri"/>
            </a:endParaRPr>
          </a:p>
        </p:txBody>
      </p:sp>
      <p:sp>
        <p:nvSpPr>
          <p:cNvPr id="120" name="Google Shape;120;p6"/>
          <p:cNvSpPr/>
          <p:nvPr/>
        </p:nvSpPr>
        <p:spPr>
          <a:xfrm>
            <a:off x="12326012" y="5141214"/>
            <a:ext cx="292800" cy="292800"/>
          </a:xfrm>
          <a:prstGeom prst="ellipse">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21" name="Google Shape;121;p6"/>
          <p:cNvSpPr/>
          <p:nvPr/>
        </p:nvSpPr>
        <p:spPr>
          <a:xfrm>
            <a:off x="12764924" y="5068062"/>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Negotiate purchase price, repairs </a:t>
            </a:r>
            <a:r>
              <a:rPr lang="en-US" sz="2200" kern="0">
                <a:solidFill>
                  <a:srgbClr val="1A1A1A"/>
                </a:solidFill>
                <a:latin typeface="Arial"/>
                <a:cs typeface="Arial"/>
                <a:sym typeface="Arial"/>
              </a:rPr>
              <a:t>and </a:t>
            </a:r>
            <a:r>
              <a:rPr lang="en-US" sz="2200" kern="0">
                <a:solidFill>
                  <a:srgbClr val="1A1A1A"/>
                </a:solidFill>
                <a:latin typeface="Arial"/>
                <a:ea typeface="Arial"/>
                <a:cs typeface="Arial"/>
                <a:sym typeface="Arial"/>
              </a:rPr>
              <a:t>closing costs</a:t>
            </a:r>
            <a:endParaRPr sz="2200" kern="0">
              <a:solidFill>
                <a:srgbClr val="000000"/>
              </a:solidFill>
              <a:latin typeface="Calibri"/>
              <a:ea typeface="Calibri"/>
              <a:cs typeface="Calibri"/>
              <a:sym typeface="Calibri"/>
            </a:endParaRPr>
          </a:p>
        </p:txBody>
      </p:sp>
      <p:sp>
        <p:nvSpPr>
          <p:cNvPr id="122" name="Google Shape;122;p6"/>
          <p:cNvSpPr/>
          <p:nvPr/>
        </p:nvSpPr>
        <p:spPr>
          <a:xfrm>
            <a:off x="12326012" y="6092190"/>
            <a:ext cx="292800" cy="292800"/>
          </a:xfrm>
          <a:prstGeom prst="ellipse">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23" name="Google Shape;123;p6"/>
          <p:cNvSpPr/>
          <p:nvPr/>
        </p:nvSpPr>
        <p:spPr>
          <a:xfrm>
            <a:off x="12764924" y="6019038"/>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Push back on seller demands that don't serve you</a:t>
            </a:r>
            <a:endParaRPr sz="2200" kern="0">
              <a:solidFill>
                <a:srgbClr val="000000"/>
              </a:solidFill>
              <a:latin typeface="Calibri"/>
              <a:ea typeface="Calibri"/>
              <a:cs typeface="Calibri"/>
              <a:sym typeface="Calibri"/>
            </a:endParaRPr>
          </a:p>
        </p:txBody>
      </p:sp>
      <p:sp>
        <p:nvSpPr>
          <p:cNvPr id="124" name="Google Shape;124;p6"/>
          <p:cNvSpPr/>
          <p:nvPr/>
        </p:nvSpPr>
        <p:spPr>
          <a:xfrm>
            <a:off x="12326012" y="7043166"/>
            <a:ext cx="292800" cy="292800"/>
          </a:xfrm>
          <a:prstGeom prst="ellipse">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25" name="Google Shape;125;p6"/>
          <p:cNvSpPr/>
          <p:nvPr/>
        </p:nvSpPr>
        <p:spPr>
          <a:xfrm>
            <a:off x="12764924" y="6970014"/>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Stay in communication with all parties on your behalf</a:t>
            </a:r>
            <a:endParaRPr sz="2200" kern="0">
              <a:solidFill>
                <a:srgbClr val="000000"/>
              </a:solidFill>
              <a:latin typeface="Calibri"/>
              <a:ea typeface="Calibri"/>
              <a:cs typeface="Calibri"/>
              <a:sym typeface="Calibri"/>
            </a:endParaRPr>
          </a:p>
        </p:txBody>
      </p:sp>
      <p:sp>
        <p:nvSpPr>
          <p:cNvPr id="126" name="Google Shape;126;p6"/>
          <p:cNvSpPr/>
          <p:nvPr/>
        </p:nvSpPr>
        <p:spPr>
          <a:xfrm>
            <a:off x="12326012" y="7994142"/>
            <a:ext cx="292800" cy="292800"/>
          </a:xfrm>
          <a:prstGeom prst="ellipse">
            <a:avLst/>
          </a:prstGeom>
          <a:solidFill>
            <a:srgbClr val="1A1A1A"/>
          </a:solidFill>
          <a:ln w="12700" cap="flat" cmpd="sng">
            <a:solidFill>
              <a:srgbClr val="1A1A1A"/>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27" name="Google Shape;127;p6"/>
          <p:cNvSpPr/>
          <p:nvPr/>
        </p:nvSpPr>
        <p:spPr>
          <a:xfrm>
            <a:off x="12764924" y="7920990"/>
            <a:ext cx="4352400" cy="8046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00"/>
            </a:pPr>
            <a:r>
              <a:rPr lang="en-US" sz="2200" kern="0">
                <a:solidFill>
                  <a:srgbClr val="1A1A1A"/>
                </a:solidFill>
                <a:latin typeface="Arial"/>
                <a:ea typeface="Arial"/>
                <a:cs typeface="Arial"/>
                <a:sym typeface="Arial"/>
              </a:rPr>
              <a:t>Represent your interests from offer to closing table</a:t>
            </a:r>
            <a:endParaRPr sz="2200" kern="0">
              <a:solidFill>
                <a:srgbClr val="000000"/>
              </a:solidFill>
              <a:latin typeface="Calibri"/>
              <a:ea typeface="Calibri"/>
              <a:cs typeface="Calibri"/>
              <a:sym typeface="Calibri"/>
            </a:endParaRPr>
          </a:p>
        </p:txBody>
      </p:sp>
      <p:sp>
        <p:nvSpPr>
          <p:cNvPr id="129" name="Google Shape;129;p6"/>
          <p:cNvSpPr/>
          <p:nvPr/>
        </p:nvSpPr>
        <p:spPr>
          <a:xfrm>
            <a:off x="1060604" y="9384030"/>
            <a:ext cx="16093200" cy="694800"/>
          </a:xfrm>
          <a:prstGeom prst="rect">
            <a:avLst/>
          </a:prstGeom>
          <a:noFill/>
          <a:ln>
            <a:noFill/>
          </a:ln>
        </p:spPr>
        <p:txBody>
          <a:bodyPr spcFirstLastPara="1" wrap="square" lIns="182850" tIns="91400" rIns="182850" bIns="91400" anchor="ctr" anchorCtr="0">
            <a:noAutofit/>
          </a:bodyPr>
          <a:lstStyle/>
          <a:p>
            <a:pPr algn="ctr" defTabSz="1828800">
              <a:buClr>
                <a:srgbClr val="1A1A1A"/>
              </a:buClr>
              <a:buSzPts val="1150"/>
            </a:pPr>
            <a:r>
              <a:rPr lang="en-US" sz="2300" b="1" kern="0" dirty="0">
                <a:solidFill>
                  <a:srgbClr val="1A1A1A"/>
                </a:solidFill>
                <a:latin typeface="Arial"/>
                <a:ea typeface="Arial"/>
                <a:cs typeface="Arial"/>
                <a:sym typeface="Arial"/>
              </a:rPr>
              <a:t>  </a:t>
            </a:r>
            <a:endParaRPr sz="2300" kern="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24489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7"/>
        <p:cNvGrpSpPr/>
        <p:nvPr/>
      </p:nvGrpSpPr>
      <p:grpSpPr>
        <a:xfrm>
          <a:off x="0" y="0"/>
          <a:ext cx="0" cy="0"/>
          <a:chOff x="0" y="0"/>
          <a:chExt cx="0" cy="0"/>
        </a:xfrm>
      </p:grpSpPr>
      <p:sp>
        <p:nvSpPr>
          <p:cNvPr id="148" name="Google Shape;148;p8"/>
          <p:cNvSpPr/>
          <p:nvPr/>
        </p:nvSpPr>
        <p:spPr>
          <a:xfrm>
            <a:off x="0" y="0"/>
            <a:ext cx="18288000" cy="128016"/>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49" name="Google Shape;149;p8"/>
          <p:cNvSpPr/>
          <p:nvPr/>
        </p:nvSpPr>
        <p:spPr>
          <a:xfrm>
            <a:off x="10972800" y="256032"/>
            <a:ext cx="6766560" cy="475488"/>
          </a:xfrm>
          <a:prstGeom prst="rect">
            <a:avLst/>
          </a:prstGeom>
          <a:noFill/>
          <a:ln>
            <a:noFill/>
          </a:ln>
        </p:spPr>
        <p:txBody>
          <a:bodyPr spcFirstLastPara="1" wrap="square" lIns="182850" tIns="91400" rIns="182850" bIns="91400" anchor="ctr" anchorCtr="0">
            <a:noAutofit/>
          </a:bodyPr>
          <a:lstStyle/>
          <a:p>
            <a:pPr algn="r" defTabSz="1828800">
              <a:buClr>
                <a:srgbClr val="008037"/>
              </a:buClr>
              <a:buSzPts val="800"/>
            </a:pPr>
            <a:endParaRPr sz="1600" kern="0" dirty="0">
              <a:solidFill>
                <a:srgbClr val="000000"/>
              </a:solidFill>
              <a:latin typeface="Calibri"/>
              <a:ea typeface="Calibri"/>
              <a:cs typeface="Calibri"/>
              <a:sym typeface="Calibri"/>
            </a:endParaRPr>
          </a:p>
        </p:txBody>
      </p:sp>
      <p:sp>
        <p:nvSpPr>
          <p:cNvPr id="150" name="Google Shape;150;p8"/>
          <p:cNvSpPr/>
          <p:nvPr/>
        </p:nvSpPr>
        <p:spPr>
          <a:xfrm>
            <a:off x="914400" y="329184"/>
            <a:ext cx="16535400"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3000"/>
            </a:pPr>
            <a:r>
              <a:rPr lang="en-US" sz="6000" b="1" kern="0" dirty="0">
                <a:solidFill>
                  <a:srgbClr val="1A1A1A"/>
                </a:solidFill>
                <a:latin typeface="Cambria"/>
                <a:ea typeface="Cambria"/>
                <a:cs typeface="Cambria"/>
                <a:sym typeface="Cambria"/>
              </a:rPr>
              <a:t>Know What You Must Have vs. What You Want </a:t>
            </a:r>
            <a:endParaRPr sz="6000" kern="0" dirty="0">
              <a:solidFill>
                <a:srgbClr val="000000"/>
              </a:solidFill>
              <a:latin typeface="Calibri"/>
              <a:ea typeface="Calibri"/>
              <a:cs typeface="Calibri"/>
              <a:sym typeface="Calibri"/>
            </a:endParaRPr>
          </a:p>
        </p:txBody>
      </p:sp>
      <p:sp>
        <p:nvSpPr>
          <p:cNvPr id="151" name="Google Shape;151;p8"/>
          <p:cNvSpPr/>
          <p:nvPr/>
        </p:nvSpPr>
        <p:spPr>
          <a:xfrm>
            <a:off x="768096" y="1975104"/>
            <a:ext cx="8412480" cy="7863840"/>
          </a:xfrm>
          <a:prstGeom prst="roundRect">
            <a:avLst>
              <a:gd name="adj" fmla="val 1860"/>
            </a:avLst>
          </a:prstGeom>
          <a:solidFill>
            <a:srgbClr val="EDF7F1"/>
          </a:solidFill>
          <a:ln w="25400" cap="flat" cmpd="sng">
            <a:solidFill>
              <a:srgbClr val="008037"/>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52" name="Google Shape;152;p8"/>
          <p:cNvSpPr/>
          <p:nvPr/>
        </p:nvSpPr>
        <p:spPr>
          <a:xfrm>
            <a:off x="768096" y="1975104"/>
            <a:ext cx="8412480" cy="1316736"/>
          </a:xfrm>
          <a:prstGeom prst="roundRect">
            <a:avLst>
              <a:gd name="adj" fmla="val 11111"/>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53" name="Google Shape;153;p8"/>
          <p:cNvSpPr/>
          <p:nvPr/>
        </p:nvSpPr>
        <p:spPr>
          <a:xfrm>
            <a:off x="768096" y="2633472"/>
            <a:ext cx="8412480" cy="658368"/>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54" name="Google Shape;154;p8"/>
          <p:cNvSpPr/>
          <p:nvPr/>
        </p:nvSpPr>
        <p:spPr>
          <a:xfrm>
            <a:off x="768096" y="1975104"/>
            <a:ext cx="8412480" cy="131673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800"/>
            </a:pPr>
            <a:r>
              <a:rPr lang="en-US" sz="3600" b="1" kern="0">
                <a:solidFill>
                  <a:srgbClr val="FFFFFF"/>
                </a:solidFill>
                <a:latin typeface="Cambria"/>
                <a:ea typeface="Cambria"/>
                <a:cs typeface="Cambria"/>
                <a:sym typeface="Cambria"/>
              </a:rPr>
              <a:t>NEEDS</a:t>
            </a:r>
            <a:endParaRPr sz="3600" kern="0">
              <a:solidFill>
                <a:srgbClr val="000000"/>
              </a:solidFill>
              <a:latin typeface="Calibri"/>
              <a:ea typeface="Calibri"/>
              <a:cs typeface="Calibri"/>
              <a:sym typeface="Calibri"/>
            </a:endParaRPr>
          </a:p>
        </p:txBody>
      </p:sp>
      <p:sp>
        <p:nvSpPr>
          <p:cNvPr id="155" name="Google Shape;155;p8"/>
          <p:cNvSpPr/>
          <p:nvPr/>
        </p:nvSpPr>
        <p:spPr>
          <a:xfrm>
            <a:off x="1060704" y="3438144"/>
            <a:ext cx="7827264"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050"/>
            </a:pPr>
            <a:r>
              <a:rPr lang="en-US" sz="2100" i="1" kern="0">
                <a:solidFill>
                  <a:srgbClr val="008037"/>
                </a:solidFill>
                <a:latin typeface="Arial"/>
                <a:ea typeface="Arial"/>
                <a:cs typeface="Arial"/>
                <a:sym typeface="Arial"/>
              </a:rPr>
              <a:t>Non-negotiables — deal-breakers if missing</a:t>
            </a:r>
            <a:endParaRPr sz="2100" kern="0">
              <a:solidFill>
                <a:srgbClr val="000000"/>
              </a:solidFill>
              <a:latin typeface="Calibri"/>
              <a:ea typeface="Calibri"/>
              <a:cs typeface="Calibri"/>
              <a:sym typeface="Calibri"/>
            </a:endParaRPr>
          </a:p>
        </p:txBody>
      </p:sp>
      <p:sp>
        <p:nvSpPr>
          <p:cNvPr id="156" name="Google Shape;156;p8"/>
          <p:cNvSpPr/>
          <p:nvPr/>
        </p:nvSpPr>
        <p:spPr>
          <a:xfrm>
            <a:off x="1097280" y="4315968"/>
            <a:ext cx="329184" cy="329184"/>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57" name="Google Shape;157;p8"/>
          <p:cNvSpPr/>
          <p:nvPr/>
        </p:nvSpPr>
        <p:spPr>
          <a:xfrm>
            <a:off x="1609344" y="4206240"/>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Number of bedrooms &amp; bathrooms</a:t>
            </a:r>
            <a:endParaRPr sz="2500" kern="0">
              <a:solidFill>
                <a:srgbClr val="000000"/>
              </a:solidFill>
              <a:latin typeface="Calibri"/>
              <a:ea typeface="Calibri"/>
              <a:cs typeface="Calibri"/>
              <a:sym typeface="Calibri"/>
            </a:endParaRPr>
          </a:p>
        </p:txBody>
      </p:sp>
      <p:sp>
        <p:nvSpPr>
          <p:cNvPr id="158" name="Google Shape;158;p8"/>
          <p:cNvSpPr/>
          <p:nvPr/>
        </p:nvSpPr>
        <p:spPr>
          <a:xfrm>
            <a:off x="1097280" y="5376672"/>
            <a:ext cx="329184" cy="329184"/>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59" name="Google Shape;159;p8"/>
          <p:cNvSpPr/>
          <p:nvPr/>
        </p:nvSpPr>
        <p:spPr>
          <a:xfrm>
            <a:off x="1609344" y="5266944"/>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Location &amp; school district</a:t>
            </a:r>
            <a:endParaRPr sz="2500" kern="0">
              <a:solidFill>
                <a:srgbClr val="000000"/>
              </a:solidFill>
              <a:latin typeface="Calibri"/>
              <a:ea typeface="Calibri"/>
              <a:cs typeface="Calibri"/>
              <a:sym typeface="Calibri"/>
            </a:endParaRPr>
          </a:p>
        </p:txBody>
      </p:sp>
      <p:sp>
        <p:nvSpPr>
          <p:cNvPr id="160" name="Google Shape;160;p8"/>
          <p:cNvSpPr/>
          <p:nvPr/>
        </p:nvSpPr>
        <p:spPr>
          <a:xfrm>
            <a:off x="1097280" y="6437376"/>
            <a:ext cx="329184" cy="329184"/>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1" name="Google Shape;161;p8"/>
          <p:cNvSpPr/>
          <p:nvPr/>
        </p:nvSpPr>
        <p:spPr>
          <a:xfrm>
            <a:off x="1609344" y="6327648"/>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Monthly payment within budget</a:t>
            </a:r>
            <a:endParaRPr sz="2500" kern="0">
              <a:solidFill>
                <a:srgbClr val="000000"/>
              </a:solidFill>
              <a:latin typeface="Calibri"/>
              <a:ea typeface="Calibri"/>
              <a:cs typeface="Calibri"/>
              <a:sym typeface="Calibri"/>
            </a:endParaRPr>
          </a:p>
        </p:txBody>
      </p:sp>
      <p:sp>
        <p:nvSpPr>
          <p:cNvPr id="162" name="Google Shape;162;p8"/>
          <p:cNvSpPr/>
          <p:nvPr/>
        </p:nvSpPr>
        <p:spPr>
          <a:xfrm>
            <a:off x="1097280" y="7498080"/>
            <a:ext cx="329184" cy="329184"/>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3" name="Google Shape;163;p8"/>
          <p:cNvSpPr/>
          <p:nvPr/>
        </p:nvSpPr>
        <p:spPr>
          <a:xfrm>
            <a:off x="1609344" y="7388352"/>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cs typeface="Arial"/>
                <a:sym typeface="Arial"/>
              </a:rPr>
              <a:t>Neighborhood feel and community vibe</a:t>
            </a:r>
            <a:endParaRPr sz="2500" kern="0">
              <a:solidFill>
                <a:srgbClr val="000000"/>
              </a:solidFill>
              <a:latin typeface="Calibri"/>
              <a:ea typeface="Calibri"/>
              <a:cs typeface="Calibri"/>
              <a:sym typeface="Calibri"/>
            </a:endParaRPr>
          </a:p>
        </p:txBody>
      </p:sp>
      <p:sp>
        <p:nvSpPr>
          <p:cNvPr id="164" name="Google Shape;164;p8"/>
          <p:cNvSpPr/>
          <p:nvPr/>
        </p:nvSpPr>
        <p:spPr>
          <a:xfrm>
            <a:off x="1097280" y="8558784"/>
            <a:ext cx="329184" cy="329184"/>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5" name="Google Shape;165;p8"/>
          <p:cNvSpPr/>
          <p:nvPr/>
        </p:nvSpPr>
        <p:spPr>
          <a:xfrm>
            <a:off x="1609344" y="8449056"/>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Accessibility / single story (if needed)</a:t>
            </a:r>
            <a:endParaRPr sz="2500" kern="0">
              <a:solidFill>
                <a:srgbClr val="000000"/>
              </a:solidFill>
              <a:latin typeface="Calibri"/>
              <a:ea typeface="Calibri"/>
              <a:cs typeface="Calibri"/>
              <a:sym typeface="Calibri"/>
            </a:endParaRPr>
          </a:p>
        </p:txBody>
      </p:sp>
      <p:sp>
        <p:nvSpPr>
          <p:cNvPr id="166" name="Google Shape;166;p8"/>
          <p:cNvSpPr/>
          <p:nvPr/>
        </p:nvSpPr>
        <p:spPr>
          <a:xfrm>
            <a:off x="9637776" y="1975104"/>
            <a:ext cx="8412480" cy="7863840"/>
          </a:xfrm>
          <a:prstGeom prst="roundRect">
            <a:avLst>
              <a:gd name="adj" fmla="val 1860"/>
            </a:avLst>
          </a:prstGeom>
          <a:solidFill>
            <a:srgbClr val="FFF8E7"/>
          </a:solidFill>
          <a:ln w="25400" cap="flat" cmpd="sng">
            <a:solidFill>
              <a:srgbClr val="C9A84C"/>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7" name="Google Shape;167;p8"/>
          <p:cNvSpPr/>
          <p:nvPr/>
        </p:nvSpPr>
        <p:spPr>
          <a:xfrm>
            <a:off x="9637776" y="1975104"/>
            <a:ext cx="8412480" cy="1316736"/>
          </a:xfrm>
          <a:prstGeom prst="roundRect">
            <a:avLst>
              <a:gd name="adj" fmla="val 11111"/>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8" name="Google Shape;168;p8"/>
          <p:cNvSpPr/>
          <p:nvPr/>
        </p:nvSpPr>
        <p:spPr>
          <a:xfrm>
            <a:off x="9637776" y="2633472"/>
            <a:ext cx="8412480" cy="658368"/>
          </a:xfrm>
          <a:prstGeom prst="rect">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69" name="Google Shape;169;p8"/>
          <p:cNvSpPr/>
          <p:nvPr/>
        </p:nvSpPr>
        <p:spPr>
          <a:xfrm>
            <a:off x="9637776" y="1975104"/>
            <a:ext cx="8412480" cy="131673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800"/>
            </a:pPr>
            <a:r>
              <a:rPr lang="en-US" sz="3600" b="1" kern="0">
                <a:solidFill>
                  <a:srgbClr val="FFFFFF"/>
                </a:solidFill>
                <a:latin typeface="Cambria"/>
                <a:ea typeface="Cambria"/>
                <a:cs typeface="Cambria"/>
                <a:sym typeface="Cambria"/>
              </a:rPr>
              <a:t>WANTS</a:t>
            </a:r>
            <a:endParaRPr sz="3600" kern="0">
              <a:solidFill>
                <a:srgbClr val="000000"/>
              </a:solidFill>
              <a:latin typeface="Calibri"/>
              <a:ea typeface="Calibri"/>
              <a:cs typeface="Calibri"/>
              <a:sym typeface="Calibri"/>
            </a:endParaRPr>
          </a:p>
        </p:txBody>
      </p:sp>
      <p:sp>
        <p:nvSpPr>
          <p:cNvPr id="170" name="Google Shape;170;p8"/>
          <p:cNvSpPr/>
          <p:nvPr/>
        </p:nvSpPr>
        <p:spPr>
          <a:xfrm>
            <a:off x="9930384" y="3438144"/>
            <a:ext cx="7827264" cy="658368"/>
          </a:xfrm>
          <a:prstGeom prst="rect">
            <a:avLst/>
          </a:prstGeom>
          <a:noFill/>
          <a:ln>
            <a:noFill/>
          </a:ln>
        </p:spPr>
        <p:txBody>
          <a:bodyPr spcFirstLastPara="1" wrap="square" lIns="182850" tIns="91400" rIns="182850" bIns="91400" anchor="ctr" anchorCtr="0">
            <a:noAutofit/>
          </a:bodyPr>
          <a:lstStyle/>
          <a:p>
            <a:pPr defTabSz="1828800">
              <a:buClr>
                <a:srgbClr val="C9A84C"/>
              </a:buClr>
              <a:buSzPts val="1050"/>
            </a:pPr>
            <a:r>
              <a:rPr lang="en-US" sz="2100" i="1" kern="0">
                <a:solidFill>
                  <a:srgbClr val="C9A84C"/>
                </a:solidFill>
                <a:latin typeface="Arial"/>
                <a:ea typeface="Arial"/>
                <a:cs typeface="Arial"/>
                <a:sym typeface="Arial"/>
              </a:rPr>
              <a:t>Preferences — great to have, but flexible</a:t>
            </a:r>
            <a:endParaRPr sz="2100" kern="0">
              <a:solidFill>
                <a:srgbClr val="000000"/>
              </a:solidFill>
              <a:latin typeface="Calibri"/>
              <a:ea typeface="Calibri"/>
              <a:cs typeface="Calibri"/>
              <a:sym typeface="Calibri"/>
            </a:endParaRPr>
          </a:p>
        </p:txBody>
      </p:sp>
      <p:sp>
        <p:nvSpPr>
          <p:cNvPr id="171" name="Google Shape;171;p8"/>
          <p:cNvSpPr/>
          <p:nvPr/>
        </p:nvSpPr>
        <p:spPr>
          <a:xfrm>
            <a:off x="9966960" y="4315968"/>
            <a:ext cx="329184" cy="329184"/>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72" name="Google Shape;172;p8"/>
          <p:cNvSpPr/>
          <p:nvPr/>
        </p:nvSpPr>
        <p:spPr>
          <a:xfrm>
            <a:off x="10479024" y="4206240"/>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Updated kitchen or bathrooms</a:t>
            </a:r>
            <a:endParaRPr sz="2500" kern="0">
              <a:solidFill>
                <a:srgbClr val="000000"/>
              </a:solidFill>
              <a:latin typeface="Calibri"/>
              <a:ea typeface="Calibri"/>
              <a:cs typeface="Calibri"/>
              <a:sym typeface="Calibri"/>
            </a:endParaRPr>
          </a:p>
        </p:txBody>
      </p:sp>
      <p:sp>
        <p:nvSpPr>
          <p:cNvPr id="173" name="Google Shape;173;p8"/>
          <p:cNvSpPr/>
          <p:nvPr/>
        </p:nvSpPr>
        <p:spPr>
          <a:xfrm>
            <a:off x="9966960" y="5376672"/>
            <a:ext cx="329184" cy="329184"/>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74" name="Google Shape;174;p8"/>
          <p:cNvSpPr/>
          <p:nvPr/>
        </p:nvSpPr>
        <p:spPr>
          <a:xfrm>
            <a:off x="10479024" y="5266944"/>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Large backyard or outdoor space</a:t>
            </a:r>
            <a:endParaRPr sz="2500" kern="0">
              <a:solidFill>
                <a:srgbClr val="000000"/>
              </a:solidFill>
              <a:latin typeface="Calibri"/>
              <a:ea typeface="Calibri"/>
              <a:cs typeface="Calibri"/>
              <a:sym typeface="Calibri"/>
            </a:endParaRPr>
          </a:p>
        </p:txBody>
      </p:sp>
      <p:sp>
        <p:nvSpPr>
          <p:cNvPr id="175" name="Google Shape;175;p8"/>
          <p:cNvSpPr/>
          <p:nvPr/>
        </p:nvSpPr>
        <p:spPr>
          <a:xfrm>
            <a:off x="9966960" y="6437376"/>
            <a:ext cx="329184" cy="329184"/>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76" name="Google Shape;176;p8"/>
          <p:cNvSpPr/>
          <p:nvPr/>
        </p:nvSpPr>
        <p:spPr>
          <a:xfrm>
            <a:off x="10479024" y="6327648"/>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Garage or extra storage</a:t>
            </a:r>
            <a:endParaRPr sz="2500" kern="0">
              <a:solidFill>
                <a:srgbClr val="000000"/>
              </a:solidFill>
              <a:latin typeface="Calibri"/>
              <a:ea typeface="Calibri"/>
              <a:cs typeface="Calibri"/>
              <a:sym typeface="Calibri"/>
            </a:endParaRPr>
          </a:p>
        </p:txBody>
      </p:sp>
      <p:sp>
        <p:nvSpPr>
          <p:cNvPr id="177" name="Google Shape;177;p8"/>
          <p:cNvSpPr/>
          <p:nvPr/>
        </p:nvSpPr>
        <p:spPr>
          <a:xfrm>
            <a:off x="9966960" y="7498080"/>
            <a:ext cx="329184" cy="329184"/>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78" name="Google Shape;178;p8"/>
          <p:cNvSpPr/>
          <p:nvPr/>
        </p:nvSpPr>
        <p:spPr>
          <a:xfrm>
            <a:off x="10479024" y="7388352"/>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Open floor plan</a:t>
            </a:r>
            <a:endParaRPr sz="2500" kern="0">
              <a:solidFill>
                <a:srgbClr val="000000"/>
              </a:solidFill>
              <a:latin typeface="Calibri"/>
              <a:ea typeface="Calibri"/>
              <a:cs typeface="Calibri"/>
              <a:sym typeface="Calibri"/>
            </a:endParaRPr>
          </a:p>
        </p:txBody>
      </p:sp>
      <p:sp>
        <p:nvSpPr>
          <p:cNvPr id="179" name="Google Shape;179;p8"/>
          <p:cNvSpPr/>
          <p:nvPr/>
        </p:nvSpPr>
        <p:spPr>
          <a:xfrm>
            <a:off x="9966960" y="8558784"/>
            <a:ext cx="329184" cy="329184"/>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180" name="Google Shape;180;p8"/>
          <p:cNvSpPr/>
          <p:nvPr/>
        </p:nvSpPr>
        <p:spPr>
          <a:xfrm>
            <a:off x="10479024" y="8449056"/>
            <a:ext cx="7242048"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50"/>
            </a:pPr>
            <a:r>
              <a:rPr lang="en-US" sz="2500" kern="0">
                <a:solidFill>
                  <a:srgbClr val="1A1A1A"/>
                </a:solidFill>
                <a:latin typeface="Arial"/>
                <a:ea typeface="Arial"/>
                <a:cs typeface="Arial"/>
                <a:sym typeface="Arial"/>
              </a:rPr>
              <a:t>Move-in ready condition</a:t>
            </a:r>
            <a:endParaRPr sz="25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95998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8"/>
        <p:cNvGrpSpPr/>
        <p:nvPr/>
      </p:nvGrpSpPr>
      <p:grpSpPr>
        <a:xfrm>
          <a:off x="0" y="0"/>
          <a:ext cx="0" cy="0"/>
          <a:chOff x="0" y="0"/>
          <a:chExt cx="0" cy="0"/>
        </a:xfrm>
      </p:grpSpPr>
      <p:sp>
        <p:nvSpPr>
          <p:cNvPr id="199" name="Google Shape;199;p10"/>
          <p:cNvSpPr/>
          <p:nvPr/>
        </p:nvSpPr>
        <p:spPr>
          <a:xfrm>
            <a:off x="0" y="0"/>
            <a:ext cx="18288000" cy="128016"/>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00" name="Google Shape;200;p10"/>
          <p:cNvSpPr/>
          <p:nvPr/>
        </p:nvSpPr>
        <p:spPr>
          <a:xfrm>
            <a:off x="10972800" y="256032"/>
            <a:ext cx="6766560" cy="475488"/>
          </a:xfrm>
          <a:prstGeom prst="rect">
            <a:avLst/>
          </a:prstGeom>
          <a:noFill/>
          <a:ln>
            <a:noFill/>
          </a:ln>
        </p:spPr>
        <p:txBody>
          <a:bodyPr spcFirstLastPara="1" wrap="square" lIns="182850" tIns="91400" rIns="182850" bIns="91400" anchor="ctr" anchorCtr="0">
            <a:noAutofit/>
          </a:bodyPr>
          <a:lstStyle/>
          <a:p>
            <a:pPr algn="r" defTabSz="1828800">
              <a:buClr>
                <a:srgbClr val="008037"/>
              </a:buClr>
              <a:buSzPts val="800"/>
            </a:pPr>
            <a:endParaRPr sz="1600" kern="0" dirty="0">
              <a:solidFill>
                <a:srgbClr val="000000"/>
              </a:solidFill>
              <a:latin typeface="Calibri"/>
              <a:ea typeface="Calibri"/>
              <a:cs typeface="Calibri"/>
              <a:sym typeface="Calibri"/>
            </a:endParaRPr>
          </a:p>
        </p:txBody>
      </p:sp>
      <p:sp>
        <p:nvSpPr>
          <p:cNvPr id="201" name="Google Shape;201;p10"/>
          <p:cNvSpPr/>
          <p:nvPr/>
        </p:nvSpPr>
        <p:spPr>
          <a:xfrm>
            <a:off x="1810512" y="329184"/>
            <a:ext cx="15105888"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3000"/>
            </a:pPr>
            <a:r>
              <a:rPr lang="en-US" sz="6000" b="1" kern="0" dirty="0">
                <a:solidFill>
                  <a:srgbClr val="1A1A1A"/>
                </a:solidFill>
                <a:latin typeface="Cambria"/>
                <a:ea typeface="Cambria"/>
                <a:cs typeface="Cambria"/>
                <a:sym typeface="Cambria"/>
              </a:rPr>
              <a:t>Key Components of the Offer to Purchase</a:t>
            </a:r>
            <a:endParaRPr sz="6000" kern="0" dirty="0">
              <a:solidFill>
                <a:srgbClr val="000000"/>
              </a:solidFill>
              <a:latin typeface="Calibri"/>
              <a:ea typeface="Calibri"/>
              <a:cs typeface="Calibri"/>
              <a:sym typeface="Calibri"/>
            </a:endParaRPr>
          </a:p>
        </p:txBody>
      </p:sp>
      <p:sp>
        <p:nvSpPr>
          <p:cNvPr id="202" name="Google Shape;202;p10"/>
          <p:cNvSpPr/>
          <p:nvPr/>
        </p:nvSpPr>
        <p:spPr>
          <a:xfrm>
            <a:off x="768096" y="1938528"/>
            <a:ext cx="8412480" cy="2340864"/>
          </a:xfrm>
          <a:prstGeom prst="roundRect">
            <a:avLst>
              <a:gd name="adj" fmla="val 5469"/>
            </a:avLst>
          </a:prstGeom>
          <a:solidFill>
            <a:srgbClr val="F4F4F4"/>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03" name="Google Shape;203;p10"/>
          <p:cNvSpPr/>
          <p:nvPr/>
        </p:nvSpPr>
        <p:spPr>
          <a:xfrm>
            <a:off x="1042416" y="2212848"/>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04" name="Google Shape;204;p10"/>
          <p:cNvSpPr/>
          <p:nvPr/>
        </p:nvSpPr>
        <p:spPr>
          <a:xfrm>
            <a:off x="1042416" y="2212848"/>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01</a:t>
            </a:r>
            <a:endParaRPr sz="2200" kern="0">
              <a:solidFill>
                <a:srgbClr val="000000"/>
              </a:solidFill>
              <a:latin typeface="Calibri"/>
              <a:ea typeface="Calibri"/>
              <a:cs typeface="Calibri"/>
              <a:sym typeface="Calibri"/>
            </a:endParaRPr>
          </a:p>
        </p:txBody>
      </p:sp>
      <p:sp>
        <p:nvSpPr>
          <p:cNvPr id="205" name="Google Shape;205;p10"/>
          <p:cNvSpPr/>
          <p:nvPr/>
        </p:nvSpPr>
        <p:spPr>
          <a:xfrm>
            <a:off x="2011680" y="2176272"/>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Purchase Price</a:t>
            </a:r>
            <a:endParaRPr sz="2600" kern="0">
              <a:solidFill>
                <a:srgbClr val="000000"/>
              </a:solidFill>
              <a:latin typeface="Calibri"/>
              <a:ea typeface="Calibri"/>
              <a:cs typeface="Calibri"/>
              <a:sym typeface="Calibri"/>
            </a:endParaRPr>
          </a:p>
        </p:txBody>
      </p:sp>
      <p:sp>
        <p:nvSpPr>
          <p:cNvPr id="206" name="Google Shape;206;p10"/>
          <p:cNvSpPr/>
          <p:nvPr/>
        </p:nvSpPr>
        <p:spPr>
          <a:xfrm>
            <a:off x="2011680" y="2852928"/>
            <a:ext cx="6876288" cy="128016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What you're offering to pay — based on market analysis, not just the listing price.</a:t>
            </a:r>
            <a:endParaRPr sz="2300" kern="0">
              <a:solidFill>
                <a:srgbClr val="000000"/>
              </a:solidFill>
              <a:latin typeface="Calibri"/>
              <a:ea typeface="Calibri"/>
              <a:cs typeface="Calibri"/>
              <a:sym typeface="Calibri"/>
            </a:endParaRPr>
          </a:p>
        </p:txBody>
      </p:sp>
      <p:sp>
        <p:nvSpPr>
          <p:cNvPr id="207" name="Google Shape;207;p10"/>
          <p:cNvSpPr/>
          <p:nvPr/>
        </p:nvSpPr>
        <p:spPr>
          <a:xfrm>
            <a:off x="9637776" y="1938528"/>
            <a:ext cx="8412480" cy="2340864"/>
          </a:xfrm>
          <a:prstGeom prst="roundRect">
            <a:avLst>
              <a:gd name="adj" fmla="val 5469"/>
            </a:avLst>
          </a:prstGeom>
          <a:solidFill>
            <a:srgbClr val="F4F4F4"/>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08" name="Google Shape;208;p10"/>
          <p:cNvSpPr/>
          <p:nvPr/>
        </p:nvSpPr>
        <p:spPr>
          <a:xfrm>
            <a:off x="9912096" y="2212848"/>
            <a:ext cx="768096" cy="768096"/>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09" name="Google Shape;209;p10"/>
          <p:cNvSpPr/>
          <p:nvPr/>
        </p:nvSpPr>
        <p:spPr>
          <a:xfrm>
            <a:off x="9912096" y="2212848"/>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02</a:t>
            </a:r>
            <a:endParaRPr sz="2200" kern="0">
              <a:solidFill>
                <a:srgbClr val="000000"/>
              </a:solidFill>
              <a:latin typeface="Calibri"/>
              <a:ea typeface="Calibri"/>
              <a:cs typeface="Calibri"/>
              <a:sym typeface="Calibri"/>
            </a:endParaRPr>
          </a:p>
        </p:txBody>
      </p:sp>
      <p:sp>
        <p:nvSpPr>
          <p:cNvPr id="210" name="Google Shape;210;p10"/>
          <p:cNvSpPr/>
          <p:nvPr/>
        </p:nvSpPr>
        <p:spPr>
          <a:xfrm>
            <a:off x="10881360" y="2176272"/>
            <a:ext cx="6876288" cy="658368"/>
          </a:xfrm>
          <a:prstGeom prst="rect">
            <a:avLst/>
          </a:prstGeom>
          <a:noFill/>
          <a:ln>
            <a:noFill/>
          </a:ln>
        </p:spPr>
        <p:txBody>
          <a:bodyPr spcFirstLastPara="1" wrap="square" lIns="182850" tIns="91400" rIns="182850" bIns="91400" anchor="ctr" anchorCtr="0">
            <a:noAutofit/>
          </a:bodyPr>
          <a:lstStyle/>
          <a:p>
            <a:pPr defTabSz="1828800">
              <a:buClr>
                <a:srgbClr val="8B6914"/>
              </a:buClr>
              <a:buSzPts val="1300"/>
            </a:pPr>
            <a:r>
              <a:rPr lang="en-US" sz="2600" b="1" kern="0">
                <a:solidFill>
                  <a:srgbClr val="8B6914"/>
                </a:solidFill>
                <a:latin typeface="Cambria"/>
                <a:ea typeface="Cambria"/>
                <a:cs typeface="Cambria"/>
                <a:sym typeface="Cambria"/>
              </a:rPr>
              <a:t>Due Diligence Fee</a:t>
            </a:r>
            <a:endParaRPr sz="2600" kern="0">
              <a:solidFill>
                <a:srgbClr val="000000"/>
              </a:solidFill>
              <a:latin typeface="Calibri"/>
              <a:ea typeface="Calibri"/>
              <a:cs typeface="Calibri"/>
              <a:sym typeface="Calibri"/>
            </a:endParaRPr>
          </a:p>
        </p:txBody>
      </p:sp>
      <p:sp>
        <p:nvSpPr>
          <p:cNvPr id="211" name="Google Shape;211;p10"/>
          <p:cNvSpPr/>
          <p:nvPr/>
        </p:nvSpPr>
        <p:spPr>
          <a:xfrm>
            <a:off x="10881360" y="2852928"/>
            <a:ext cx="6876000" cy="12804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Non-refundable fee paid to the seller to reserve the home while you </a:t>
            </a:r>
            <a:r>
              <a:rPr lang="en-US" sz="2300" kern="0">
                <a:solidFill>
                  <a:srgbClr val="1A1A1A"/>
                </a:solidFill>
                <a:latin typeface="Arial"/>
                <a:cs typeface="Arial"/>
                <a:sym typeface="Arial"/>
              </a:rPr>
              <a:t>inspect the property</a:t>
            </a:r>
            <a:r>
              <a:rPr lang="en-US" sz="2300" kern="0">
                <a:solidFill>
                  <a:srgbClr val="1A1A1A"/>
                </a:solidFill>
                <a:latin typeface="Arial"/>
                <a:ea typeface="Arial"/>
                <a:cs typeface="Arial"/>
                <a:sym typeface="Arial"/>
              </a:rPr>
              <a:t>. Amount is negotiated.</a:t>
            </a:r>
            <a:endParaRPr sz="2300" kern="0">
              <a:solidFill>
                <a:srgbClr val="000000"/>
              </a:solidFill>
              <a:latin typeface="Calibri"/>
              <a:ea typeface="Calibri"/>
              <a:cs typeface="Calibri"/>
              <a:sym typeface="Calibri"/>
            </a:endParaRPr>
          </a:p>
        </p:txBody>
      </p:sp>
      <p:sp>
        <p:nvSpPr>
          <p:cNvPr id="212" name="Google Shape;212;p10"/>
          <p:cNvSpPr/>
          <p:nvPr/>
        </p:nvSpPr>
        <p:spPr>
          <a:xfrm>
            <a:off x="768096" y="4535424"/>
            <a:ext cx="8412480" cy="2340864"/>
          </a:xfrm>
          <a:prstGeom prst="roundRect">
            <a:avLst>
              <a:gd name="adj" fmla="val 5469"/>
            </a:avLst>
          </a:prstGeom>
          <a:solidFill>
            <a:srgbClr val="FFFFFF"/>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13" name="Google Shape;213;p10"/>
          <p:cNvSpPr/>
          <p:nvPr/>
        </p:nvSpPr>
        <p:spPr>
          <a:xfrm>
            <a:off x="1042416" y="4809744"/>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14" name="Google Shape;214;p10"/>
          <p:cNvSpPr/>
          <p:nvPr/>
        </p:nvSpPr>
        <p:spPr>
          <a:xfrm>
            <a:off x="1042416" y="4809744"/>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03</a:t>
            </a:r>
            <a:endParaRPr sz="2200" kern="0">
              <a:solidFill>
                <a:srgbClr val="000000"/>
              </a:solidFill>
              <a:latin typeface="Calibri"/>
              <a:ea typeface="Calibri"/>
              <a:cs typeface="Calibri"/>
              <a:sym typeface="Calibri"/>
            </a:endParaRPr>
          </a:p>
        </p:txBody>
      </p:sp>
      <p:sp>
        <p:nvSpPr>
          <p:cNvPr id="215" name="Google Shape;215;p10"/>
          <p:cNvSpPr/>
          <p:nvPr/>
        </p:nvSpPr>
        <p:spPr>
          <a:xfrm>
            <a:off x="2011680" y="4773168"/>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Earnest Money Deposit</a:t>
            </a:r>
            <a:endParaRPr sz="2600" kern="0">
              <a:solidFill>
                <a:srgbClr val="000000"/>
              </a:solidFill>
              <a:latin typeface="Calibri"/>
              <a:ea typeface="Calibri"/>
              <a:cs typeface="Calibri"/>
              <a:sym typeface="Calibri"/>
            </a:endParaRPr>
          </a:p>
        </p:txBody>
      </p:sp>
      <p:sp>
        <p:nvSpPr>
          <p:cNvPr id="216" name="Google Shape;216;p10"/>
          <p:cNvSpPr/>
          <p:nvPr/>
        </p:nvSpPr>
        <p:spPr>
          <a:xfrm>
            <a:off x="2011680" y="5449824"/>
            <a:ext cx="6876288" cy="128016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Good-faith deposit held in escrow. Applied to your down payment or closing cost at closing.</a:t>
            </a:r>
            <a:endParaRPr sz="2300" kern="0">
              <a:solidFill>
                <a:srgbClr val="000000"/>
              </a:solidFill>
              <a:latin typeface="Calibri"/>
              <a:ea typeface="Calibri"/>
              <a:cs typeface="Calibri"/>
              <a:sym typeface="Calibri"/>
            </a:endParaRPr>
          </a:p>
        </p:txBody>
      </p:sp>
      <p:sp>
        <p:nvSpPr>
          <p:cNvPr id="217" name="Google Shape;217;p10"/>
          <p:cNvSpPr/>
          <p:nvPr/>
        </p:nvSpPr>
        <p:spPr>
          <a:xfrm>
            <a:off x="9637776" y="4535424"/>
            <a:ext cx="8412480" cy="2340864"/>
          </a:xfrm>
          <a:prstGeom prst="roundRect">
            <a:avLst>
              <a:gd name="adj" fmla="val 5469"/>
            </a:avLst>
          </a:prstGeom>
          <a:solidFill>
            <a:srgbClr val="FFFFFF"/>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18" name="Google Shape;218;p10"/>
          <p:cNvSpPr/>
          <p:nvPr/>
        </p:nvSpPr>
        <p:spPr>
          <a:xfrm>
            <a:off x="9912096" y="4809744"/>
            <a:ext cx="768096" cy="768096"/>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19" name="Google Shape;219;p10"/>
          <p:cNvSpPr/>
          <p:nvPr/>
        </p:nvSpPr>
        <p:spPr>
          <a:xfrm>
            <a:off x="9912096" y="4809744"/>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04</a:t>
            </a:r>
            <a:endParaRPr sz="2200" kern="0">
              <a:solidFill>
                <a:srgbClr val="000000"/>
              </a:solidFill>
              <a:latin typeface="Calibri"/>
              <a:ea typeface="Calibri"/>
              <a:cs typeface="Calibri"/>
              <a:sym typeface="Calibri"/>
            </a:endParaRPr>
          </a:p>
        </p:txBody>
      </p:sp>
      <p:sp>
        <p:nvSpPr>
          <p:cNvPr id="220" name="Google Shape;220;p10"/>
          <p:cNvSpPr/>
          <p:nvPr/>
        </p:nvSpPr>
        <p:spPr>
          <a:xfrm>
            <a:off x="10881360" y="4773168"/>
            <a:ext cx="6876288" cy="658368"/>
          </a:xfrm>
          <a:prstGeom prst="rect">
            <a:avLst/>
          </a:prstGeom>
          <a:noFill/>
          <a:ln>
            <a:noFill/>
          </a:ln>
        </p:spPr>
        <p:txBody>
          <a:bodyPr spcFirstLastPara="1" wrap="square" lIns="182850" tIns="91400" rIns="182850" bIns="91400" anchor="ctr" anchorCtr="0">
            <a:noAutofit/>
          </a:bodyPr>
          <a:lstStyle/>
          <a:p>
            <a:pPr defTabSz="1828800">
              <a:buClr>
                <a:srgbClr val="8B6914"/>
              </a:buClr>
              <a:buSzPts val="1300"/>
            </a:pPr>
            <a:r>
              <a:rPr lang="en-US" sz="2600" b="1" kern="0">
                <a:solidFill>
                  <a:srgbClr val="8B6914"/>
                </a:solidFill>
                <a:latin typeface="Cambria"/>
                <a:ea typeface="Cambria"/>
                <a:cs typeface="Cambria"/>
                <a:sym typeface="Cambria"/>
              </a:rPr>
              <a:t>Closing Date</a:t>
            </a:r>
            <a:endParaRPr sz="2600" kern="0">
              <a:solidFill>
                <a:srgbClr val="000000"/>
              </a:solidFill>
              <a:latin typeface="Calibri"/>
              <a:ea typeface="Calibri"/>
              <a:cs typeface="Calibri"/>
              <a:sym typeface="Calibri"/>
            </a:endParaRPr>
          </a:p>
        </p:txBody>
      </p:sp>
      <p:sp>
        <p:nvSpPr>
          <p:cNvPr id="221" name="Google Shape;221;p10"/>
          <p:cNvSpPr/>
          <p:nvPr/>
        </p:nvSpPr>
        <p:spPr>
          <a:xfrm>
            <a:off x="10881360" y="5449824"/>
            <a:ext cx="6876288" cy="128016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Target date for ownership transfer — typically 30–45 days after acceptance.</a:t>
            </a:r>
            <a:endParaRPr sz="2300" kern="0">
              <a:solidFill>
                <a:srgbClr val="000000"/>
              </a:solidFill>
              <a:latin typeface="Calibri"/>
              <a:ea typeface="Calibri"/>
              <a:cs typeface="Calibri"/>
              <a:sym typeface="Calibri"/>
            </a:endParaRPr>
          </a:p>
        </p:txBody>
      </p:sp>
      <p:sp>
        <p:nvSpPr>
          <p:cNvPr id="222" name="Google Shape;222;p10"/>
          <p:cNvSpPr/>
          <p:nvPr/>
        </p:nvSpPr>
        <p:spPr>
          <a:xfrm>
            <a:off x="768096" y="7132320"/>
            <a:ext cx="8412480" cy="2340864"/>
          </a:xfrm>
          <a:prstGeom prst="roundRect">
            <a:avLst>
              <a:gd name="adj" fmla="val 5469"/>
            </a:avLst>
          </a:prstGeom>
          <a:solidFill>
            <a:srgbClr val="F4F4F4"/>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23" name="Google Shape;223;p10"/>
          <p:cNvSpPr/>
          <p:nvPr/>
        </p:nvSpPr>
        <p:spPr>
          <a:xfrm>
            <a:off x="1042416" y="7406640"/>
            <a:ext cx="768096" cy="768096"/>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24" name="Google Shape;224;p10"/>
          <p:cNvSpPr/>
          <p:nvPr/>
        </p:nvSpPr>
        <p:spPr>
          <a:xfrm>
            <a:off x="1042416" y="7406640"/>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05</a:t>
            </a:r>
            <a:endParaRPr sz="2200" kern="0">
              <a:solidFill>
                <a:srgbClr val="000000"/>
              </a:solidFill>
              <a:latin typeface="Calibri"/>
              <a:ea typeface="Calibri"/>
              <a:cs typeface="Calibri"/>
              <a:sym typeface="Calibri"/>
            </a:endParaRPr>
          </a:p>
        </p:txBody>
      </p:sp>
      <p:sp>
        <p:nvSpPr>
          <p:cNvPr id="225" name="Google Shape;225;p10"/>
          <p:cNvSpPr/>
          <p:nvPr/>
        </p:nvSpPr>
        <p:spPr>
          <a:xfrm>
            <a:off x="2011680" y="7370064"/>
            <a:ext cx="6876288" cy="658368"/>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300"/>
            </a:pPr>
            <a:r>
              <a:rPr lang="en-US" sz="2600" b="1" kern="0">
                <a:solidFill>
                  <a:srgbClr val="008037"/>
                </a:solidFill>
                <a:latin typeface="Cambria"/>
                <a:ea typeface="Cambria"/>
                <a:cs typeface="Cambria"/>
                <a:sym typeface="Cambria"/>
              </a:rPr>
              <a:t>Seller Concessions</a:t>
            </a:r>
            <a:endParaRPr sz="2600" kern="0">
              <a:solidFill>
                <a:srgbClr val="000000"/>
              </a:solidFill>
              <a:latin typeface="Calibri"/>
              <a:ea typeface="Calibri"/>
              <a:cs typeface="Calibri"/>
              <a:sym typeface="Calibri"/>
            </a:endParaRPr>
          </a:p>
        </p:txBody>
      </p:sp>
      <p:sp>
        <p:nvSpPr>
          <p:cNvPr id="226" name="Google Shape;226;p10"/>
          <p:cNvSpPr/>
          <p:nvPr/>
        </p:nvSpPr>
        <p:spPr>
          <a:xfrm>
            <a:off x="2011806" y="7900420"/>
            <a:ext cx="6876000" cy="12804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cs typeface="Arial"/>
                <a:sym typeface="Arial"/>
              </a:rPr>
              <a:t>A negotiated contribution from the seller toward your closing costs. Reduces your out-of-pocket expenses at closing.</a:t>
            </a:r>
            <a:endParaRPr sz="2300" kern="0">
              <a:solidFill>
                <a:srgbClr val="000000"/>
              </a:solidFill>
              <a:latin typeface="Calibri"/>
              <a:ea typeface="Calibri"/>
              <a:cs typeface="Calibri"/>
              <a:sym typeface="Calibri"/>
            </a:endParaRPr>
          </a:p>
        </p:txBody>
      </p:sp>
      <p:sp>
        <p:nvSpPr>
          <p:cNvPr id="227" name="Google Shape;227;p10"/>
          <p:cNvSpPr/>
          <p:nvPr/>
        </p:nvSpPr>
        <p:spPr>
          <a:xfrm>
            <a:off x="9637776" y="7132320"/>
            <a:ext cx="8412480" cy="2340864"/>
          </a:xfrm>
          <a:prstGeom prst="roundRect">
            <a:avLst>
              <a:gd name="adj" fmla="val 5469"/>
            </a:avLst>
          </a:prstGeom>
          <a:solidFill>
            <a:srgbClr val="F4F4F4"/>
          </a:solidFill>
          <a:ln w="12700" cap="flat" cmpd="sng">
            <a:solidFill>
              <a:srgbClr val="E2E2E2"/>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28" name="Google Shape;228;p10"/>
          <p:cNvSpPr/>
          <p:nvPr/>
        </p:nvSpPr>
        <p:spPr>
          <a:xfrm>
            <a:off x="9912096" y="7406640"/>
            <a:ext cx="768096" cy="768096"/>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29" name="Google Shape;229;p10"/>
          <p:cNvSpPr/>
          <p:nvPr/>
        </p:nvSpPr>
        <p:spPr>
          <a:xfrm>
            <a:off x="9912096" y="7406640"/>
            <a:ext cx="768096" cy="768096"/>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100"/>
            </a:pPr>
            <a:r>
              <a:rPr lang="en-US" sz="2200" b="1" kern="0">
                <a:solidFill>
                  <a:srgbClr val="FFFFFF"/>
                </a:solidFill>
                <a:latin typeface="Arial"/>
                <a:ea typeface="Arial"/>
                <a:cs typeface="Arial"/>
                <a:sym typeface="Arial"/>
              </a:rPr>
              <a:t>06</a:t>
            </a:r>
            <a:endParaRPr sz="2200" kern="0">
              <a:solidFill>
                <a:srgbClr val="000000"/>
              </a:solidFill>
              <a:latin typeface="Calibri"/>
              <a:ea typeface="Calibri"/>
              <a:cs typeface="Calibri"/>
              <a:sym typeface="Calibri"/>
            </a:endParaRPr>
          </a:p>
        </p:txBody>
      </p:sp>
      <p:sp>
        <p:nvSpPr>
          <p:cNvPr id="230" name="Google Shape;230;p10"/>
          <p:cNvSpPr/>
          <p:nvPr/>
        </p:nvSpPr>
        <p:spPr>
          <a:xfrm>
            <a:off x="10881360" y="7370064"/>
            <a:ext cx="6876288" cy="658368"/>
          </a:xfrm>
          <a:prstGeom prst="rect">
            <a:avLst/>
          </a:prstGeom>
          <a:noFill/>
          <a:ln>
            <a:noFill/>
          </a:ln>
        </p:spPr>
        <p:txBody>
          <a:bodyPr spcFirstLastPara="1" wrap="square" lIns="182850" tIns="91400" rIns="182850" bIns="91400" anchor="ctr" anchorCtr="0">
            <a:noAutofit/>
          </a:bodyPr>
          <a:lstStyle/>
          <a:p>
            <a:pPr defTabSz="1828800">
              <a:buClr>
                <a:srgbClr val="8B6914"/>
              </a:buClr>
              <a:buSzPts val="1300"/>
            </a:pPr>
            <a:r>
              <a:rPr lang="en-US" sz="2600" b="1" kern="0">
                <a:solidFill>
                  <a:srgbClr val="8B6914"/>
                </a:solidFill>
                <a:latin typeface="Cambria"/>
                <a:ea typeface="Cambria"/>
                <a:cs typeface="Cambria"/>
                <a:sym typeface="Cambria"/>
              </a:rPr>
              <a:t>Personal Property</a:t>
            </a:r>
            <a:endParaRPr sz="2600" kern="0">
              <a:solidFill>
                <a:srgbClr val="000000"/>
              </a:solidFill>
              <a:latin typeface="Calibri"/>
              <a:ea typeface="Calibri"/>
              <a:cs typeface="Calibri"/>
              <a:sym typeface="Calibri"/>
            </a:endParaRPr>
          </a:p>
        </p:txBody>
      </p:sp>
      <p:sp>
        <p:nvSpPr>
          <p:cNvPr id="231" name="Google Shape;231;p10"/>
          <p:cNvSpPr/>
          <p:nvPr/>
        </p:nvSpPr>
        <p:spPr>
          <a:xfrm>
            <a:off x="10881360" y="7900420"/>
            <a:ext cx="6876000" cy="1280400"/>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150"/>
            </a:pPr>
            <a:r>
              <a:rPr lang="en-US" sz="2300" kern="0">
                <a:solidFill>
                  <a:srgbClr val="1A1A1A"/>
                </a:solidFill>
                <a:latin typeface="Arial"/>
                <a:ea typeface="Arial"/>
                <a:cs typeface="Arial"/>
                <a:sym typeface="Arial"/>
              </a:rPr>
              <a:t>Items included or excluded — appliances, fixtures, and negotiated items are listed here.</a:t>
            </a:r>
            <a:endParaRPr sz="2300" kern="0">
              <a:solidFill>
                <a:srgbClr val="1A1A1A"/>
              </a:solidFill>
              <a:latin typeface="Arial"/>
              <a:ea typeface="Arial"/>
              <a:cs typeface="Arial"/>
              <a:sym typeface="Arial"/>
            </a:endParaRPr>
          </a:p>
          <a:p>
            <a:pPr defTabSz="1828800">
              <a:buClr>
                <a:srgbClr val="1A1A1A"/>
              </a:buClr>
              <a:buSzPts val="1150"/>
            </a:pPr>
            <a:endParaRPr sz="2300" kern="0">
              <a:solidFill>
                <a:srgbClr val="1A1A1A"/>
              </a:solidFill>
              <a:latin typeface="Arial"/>
              <a:cs typeface="Arial"/>
              <a:sym typeface="Arial"/>
            </a:endParaRPr>
          </a:p>
        </p:txBody>
      </p:sp>
      <p:sp>
        <p:nvSpPr>
          <p:cNvPr id="232" name="Google Shape;232;p10"/>
          <p:cNvSpPr/>
          <p:nvPr/>
        </p:nvSpPr>
        <p:spPr>
          <a:xfrm>
            <a:off x="768096" y="9253728"/>
            <a:ext cx="16642080" cy="658368"/>
          </a:xfrm>
          <a:prstGeom prst="roundRect">
            <a:avLst>
              <a:gd name="adj" fmla="val 13889"/>
            </a:avLst>
          </a:prstGeom>
          <a:solidFill>
            <a:srgbClr val="EDF7F1"/>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33" name="Google Shape;233;p10"/>
          <p:cNvSpPr/>
          <p:nvPr/>
        </p:nvSpPr>
        <p:spPr>
          <a:xfrm>
            <a:off x="1060704" y="9253728"/>
            <a:ext cx="16093440" cy="658368"/>
          </a:xfrm>
          <a:prstGeom prst="rect">
            <a:avLst/>
          </a:prstGeom>
          <a:noFill/>
          <a:ln>
            <a:noFill/>
          </a:ln>
        </p:spPr>
        <p:txBody>
          <a:bodyPr spcFirstLastPara="1" wrap="square" lIns="182850" tIns="91400" rIns="182850" bIns="91400" anchor="ctr" anchorCtr="0">
            <a:noAutofit/>
          </a:bodyPr>
          <a:lstStyle/>
          <a:p>
            <a:pPr algn="ctr" defTabSz="1828800">
              <a:buClr>
                <a:srgbClr val="008037"/>
              </a:buClr>
              <a:buSzPts val="1150"/>
            </a:pPr>
            <a:r>
              <a:rPr lang="en-US" sz="2300" b="1" kern="0">
                <a:solidFill>
                  <a:srgbClr val="008037"/>
                </a:solidFill>
                <a:latin typeface="Arial"/>
                <a:ea typeface="Arial"/>
                <a:cs typeface="Arial"/>
                <a:sym typeface="Arial"/>
              </a:rPr>
              <a:t>Always review the Offer to Purchase contract with your attorney before signing.</a:t>
            </a:r>
            <a:endParaRPr sz="23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3037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1"/>
        <p:cNvGrpSpPr/>
        <p:nvPr/>
      </p:nvGrpSpPr>
      <p:grpSpPr>
        <a:xfrm>
          <a:off x="0" y="0"/>
          <a:ext cx="0" cy="0"/>
          <a:chOff x="0" y="0"/>
          <a:chExt cx="0" cy="0"/>
        </a:xfrm>
      </p:grpSpPr>
      <p:sp>
        <p:nvSpPr>
          <p:cNvPr id="252" name="Google Shape;252;p12"/>
          <p:cNvSpPr/>
          <p:nvPr/>
        </p:nvSpPr>
        <p:spPr>
          <a:xfrm>
            <a:off x="0" y="0"/>
            <a:ext cx="18288000" cy="128016"/>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53" name="Google Shape;253;p12"/>
          <p:cNvSpPr/>
          <p:nvPr/>
        </p:nvSpPr>
        <p:spPr>
          <a:xfrm>
            <a:off x="10972800" y="256032"/>
            <a:ext cx="6766560" cy="475488"/>
          </a:xfrm>
          <a:prstGeom prst="rect">
            <a:avLst/>
          </a:prstGeom>
          <a:noFill/>
          <a:ln>
            <a:noFill/>
          </a:ln>
        </p:spPr>
        <p:txBody>
          <a:bodyPr spcFirstLastPara="1" wrap="square" lIns="182850" tIns="91400" rIns="182850" bIns="91400" anchor="ctr" anchorCtr="0">
            <a:noAutofit/>
          </a:bodyPr>
          <a:lstStyle/>
          <a:p>
            <a:pPr algn="r" defTabSz="1828800">
              <a:buClr>
                <a:srgbClr val="008037"/>
              </a:buClr>
              <a:buSzPts val="800"/>
            </a:pPr>
            <a:endParaRPr sz="1600" kern="0" dirty="0">
              <a:solidFill>
                <a:srgbClr val="000000"/>
              </a:solidFill>
              <a:latin typeface="Calibri"/>
              <a:ea typeface="Calibri"/>
              <a:cs typeface="Calibri"/>
              <a:sym typeface="Calibri"/>
            </a:endParaRPr>
          </a:p>
        </p:txBody>
      </p:sp>
      <p:sp>
        <p:nvSpPr>
          <p:cNvPr id="254" name="Google Shape;254;p12"/>
          <p:cNvSpPr/>
          <p:nvPr/>
        </p:nvSpPr>
        <p:spPr>
          <a:xfrm>
            <a:off x="2133600" y="329184"/>
            <a:ext cx="13487400" cy="1243584"/>
          </a:xfrm>
          <a:prstGeom prst="rect">
            <a:avLst/>
          </a:prstGeom>
          <a:noFill/>
          <a:ln>
            <a:noFill/>
          </a:ln>
        </p:spPr>
        <p:txBody>
          <a:bodyPr spcFirstLastPara="1" wrap="square" lIns="182850" tIns="91400" rIns="182850" bIns="91400" anchor="ctr" anchorCtr="0">
            <a:noAutofit/>
          </a:bodyPr>
          <a:lstStyle/>
          <a:p>
            <a:pPr defTabSz="1828800">
              <a:buClr>
                <a:srgbClr val="1A1A1A"/>
              </a:buClr>
              <a:buSzPts val="3000"/>
            </a:pPr>
            <a:r>
              <a:rPr lang="en-US" sz="6000" b="1" kern="0" dirty="0">
                <a:solidFill>
                  <a:srgbClr val="1A1A1A"/>
                </a:solidFill>
                <a:latin typeface="Cambria"/>
                <a:ea typeface="Cambria"/>
                <a:cs typeface="Cambria"/>
                <a:sym typeface="Cambria"/>
              </a:rPr>
              <a:t>Understanding Your Two Deposits</a:t>
            </a:r>
            <a:endParaRPr sz="6000" kern="0" dirty="0">
              <a:solidFill>
                <a:srgbClr val="000000"/>
              </a:solidFill>
              <a:latin typeface="Calibri"/>
              <a:ea typeface="Calibri"/>
              <a:cs typeface="Calibri"/>
              <a:sym typeface="Calibri"/>
            </a:endParaRPr>
          </a:p>
        </p:txBody>
      </p:sp>
      <p:sp>
        <p:nvSpPr>
          <p:cNvPr id="255" name="Google Shape;255;p12"/>
          <p:cNvSpPr/>
          <p:nvPr/>
        </p:nvSpPr>
        <p:spPr>
          <a:xfrm>
            <a:off x="768096" y="1975104"/>
            <a:ext cx="8412480" cy="7315200"/>
          </a:xfrm>
          <a:prstGeom prst="roundRect">
            <a:avLst>
              <a:gd name="adj" fmla="val 2000"/>
            </a:avLst>
          </a:prstGeom>
          <a:solidFill>
            <a:srgbClr val="EDF7F1"/>
          </a:solidFill>
          <a:ln w="25400" cap="flat" cmpd="sng">
            <a:solidFill>
              <a:srgbClr val="008037"/>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56" name="Google Shape;256;p12"/>
          <p:cNvSpPr/>
          <p:nvPr/>
        </p:nvSpPr>
        <p:spPr>
          <a:xfrm>
            <a:off x="768096" y="1975104"/>
            <a:ext cx="8412480" cy="1243584"/>
          </a:xfrm>
          <a:prstGeom prst="roundRect">
            <a:avLst>
              <a:gd name="adj" fmla="val 11765"/>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57" name="Google Shape;257;p12"/>
          <p:cNvSpPr/>
          <p:nvPr/>
        </p:nvSpPr>
        <p:spPr>
          <a:xfrm>
            <a:off x="768096" y="2596896"/>
            <a:ext cx="8412480" cy="621792"/>
          </a:xfrm>
          <a:prstGeom prst="rect">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58" name="Google Shape;258;p12"/>
          <p:cNvSpPr/>
          <p:nvPr/>
        </p:nvSpPr>
        <p:spPr>
          <a:xfrm>
            <a:off x="768096" y="1975104"/>
            <a:ext cx="8412480" cy="1243584"/>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400"/>
            </a:pPr>
            <a:r>
              <a:rPr lang="en-US" sz="2800" b="1" kern="0">
                <a:solidFill>
                  <a:srgbClr val="FFFFFF"/>
                </a:solidFill>
                <a:latin typeface="Cambria"/>
                <a:ea typeface="Cambria"/>
                <a:cs typeface="Cambria"/>
                <a:sym typeface="Cambria"/>
              </a:rPr>
              <a:t>DUE DILIGENCE FEE</a:t>
            </a:r>
            <a:endParaRPr sz="2800" kern="0">
              <a:solidFill>
                <a:srgbClr val="000000"/>
              </a:solidFill>
              <a:latin typeface="Calibri"/>
              <a:ea typeface="Calibri"/>
              <a:cs typeface="Calibri"/>
              <a:sym typeface="Calibri"/>
            </a:endParaRPr>
          </a:p>
        </p:txBody>
      </p:sp>
      <p:sp>
        <p:nvSpPr>
          <p:cNvPr id="259" name="Google Shape;259;p12"/>
          <p:cNvSpPr/>
          <p:nvPr/>
        </p:nvSpPr>
        <p:spPr>
          <a:xfrm>
            <a:off x="1133856" y="3474720"/>
            <a:ext cx="365760" cy="36576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60" name="Google Shape;260;p12"/>
          <p:cNvSpPr/>
          <p:nvPr/>
        </p:nvSpPr>
        <p:spPr>
          <a:xfrm>
            <a:off x="1682496" y="340156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Paid directly to the seller</a:t>
            </a:r>
            <a:endParaRPr sz="2400" kern="0">
              <a:solidFill>
                <a:srgbClr val="000000"/>
              </a:solidFill>
              <a:latin typeface="Calibri"/>
              <a:ea typeface="Calibri"/>
              <a:cs typeface="Calibri"/>
              <a:sym typeface="Calibri"/>
            </a:endParaRPr>
          </a:p>
        </p:txBody>
      </p:sp>
      <p:sp>
        <p:nvSpPr>
          <p:cNvPr id="261" name="Google Shape;261;p12"/>
          <p:cNvSpPr/>
          <p:nvPr/>
        </p:nvSpPr>
        <p:spPr>
          <a:xfrm>
            <a:off x="1133856" y="4480560"/>
            <a:ext cx="365760" cy="36576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62" name="Google Shape;262;p12"/>
          <p:cNvSpPr/>
          <p:nvPr/>
        </p:nvSpPr>
        <p:spPr>
          <a:xfrm>
            <a:off x="1682496" y="440740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100% non-refundable — no exceptions</a:t>
            </a:r>
            <a:endParaRPr sz="2400" kern="0">
              <a:solidFill>
                <a:srgbClr val="000000"/>
              </a:solidFill>
              <a:latin typeface="Calibri"/>
              <a:ea typeface="Calibri"/>
              <a:cs typeface="Calibri"/>
              <a:sym typeface="Calibri"/>
            </a:endParaRPr>
          </a:p>
        </p:txBody>
      </p:sp>
      <p:sp>
        <p:nvSpPr>
          <p:cNvPr id="263" name="Google Shape;263;p12"/>
          <p:cNvSpPr/>
          <p:nvPr/>
        </p:nvSpPr>
        <p:spPr>
          <a:xfrm>
            <a:off x="1133856" y="5486400"/>
            <a:ext cx="365760" cy="36576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64" name="Google Shape;264;p12"/>
          <p:cNvSpPr/>
          <p:nvPr/>
        </p:nvSpPr>
        <p:spPr>
          <a:xfrm>
            <a:off x="1682496" y="541324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Takes the home off the market for you</a:t>
            </a:r>
            <a:endParaRPr sz="2400" kern="0">
              <a:solidFill>
                <a:srgbClr val="000000"/>
              </a:solidFill>
              <a:latin typeface="Calibri"/>
              <a:ea typeface="Calibri"/>
              <a:cs typeface="Calibri"/>
              <a:sym typeface="Calibri"/>
            </a:endParaRPr>
          </a:p>
        </p:txBody>
      </p:sp>
      <p:sp>
        <p:nvSpPr>
          <p:cNvPr id="265" name="Google Shape;265;p12"/>
          <p:cNvSpPr/>
          <p:nvPr/>
        </p:nvSpPr>
        <p:spPr>
          <a:xfrm>
            <a:off x="1133856" y="6492240"/>
            <a:ext cx="365760" cy="36576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66" name="Google Shape;266;p12"/>
          <p:cNvSpPr/>
          <p:nvPr/>
        </p:nvSpPr>
        <p:spPr>
          <a:xfrm>
            <a:off x="1682496" y="641908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Buys time to inspect, research </a:t>
            </a:r>
            <a:r>
              <a:rPr lang="en-US" sz="2400" kern="0">
                <a:solidFill>
                  <a:srgbClr val="1A1A1A"/>
                </a:solidFill>
                <a:latin typeface="Arial"/>
                <a:cs typeface="Arial"/>
                <a:sym typeface="Arial"/>
              </a:rPr>
              <a:t>and </a:t>
            </a:r>
            <a:r>
              <a:rPr lang="en-US" sz="2400" kern="0">
                <a:solidFill>
                  <a:srgbClr val="1A1A1A"/>
                </a:solidFill>
                <a:latin typeface="Arial"/>
                <a:ea typeface="Arial"/>
                <a:cs typeface="Arial"/>
                <a:sym typeface="Arial"/>
              </a:rPr>
              <a:t>secure financing</a:t>
            </a:r>
            <a:endParaRPr sz="2400" kern="0">
              <a:solidFill>
                <a:srgbClr val="000000"/>
              </a:solidFill>
              <a:latin typeface="Calibri"/>
              <a:ea typeface="Calibri"/>
              <a:cs typeface="Calibri"/>
              <a:sym typeface="Calibri"/>
            </a:endParaRPr>
          </a:p>
        </p:txBody>
      </p:sp>
      <p:sp>
        <p:nvSpPr>
          <p:cNvPr id="267" name="Google Shape;267;p12"/>
          <p:cNvSpPr/>
          <p:nvPr/>
        </p:nvSpPr>
        <p:spPr>
          <a:xfrm>
            <a:off x="1133856" y="7498080"/>
            <a:ext cx="365760" cy="365760"/>
          </a:xfrm>
          <a:prstGeom prst="ellipse">
            <a:avLst/>
          </a:prstGeom>
          <a:solidFill>
            <a:srgbClr val="008037"/>
          </a:solidFill>
          <a:ln w="12700" cap="flat" cmpd="sng">
            <a:solidFill>
              <a:srgbClr val="008037"/>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68" name="Google Shape;268;p12"/>
          <p:cNvSpPr/>
          <p:nvPr/>
        </p:nvSpPr>
        <p:spPr>
          <a:xfrm>
            <a:off x="1682496" y="742492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Amount is negotiated — no standard rate</a:t>
            </a:r>
            <a:endParaRPr sz="2400" kern="0">
              <a:solidFill>
                <a:srgbClr val="000000"/>
              </a:solidFill>
              <a:latin typeface="Calibri"/>
              <a:ea typeface="Calibri"/>
              <a:cs typeface="Calibri"/>
              <a:sym typeface="Calibri"/>
            </a:endParaRPr>
          </a:p>
        </p:txBody>
      </p:sp>
      <p:sp>
        <p:nvSpPr>
          <p:cNvPr id="269" name="Google Shape;269;p12"/>
          <p:cNvSpPr/>
          <p:nvPr/>
        </p:nvSpPr>
        <p:spPr>
          <a:xfrm>
            <a:off x="1097280" y="8595360"/>
            <a:ext cx="7754112" cy="512064"/>
          </a:xfrm>
          <a:prstGeom prst="rect">
            <a:avLst/>
          </a:prstGeom>
          <a:noFill/>
          <a:ln>
            <a:noFill/>
          </a:ln>
        </p:spPr>
        <p:txBody>
          <a:bodyPr spcFirstLastPara="1" wrap="square" lIns="182850" tIns="91400" rIns="182850" bIns="91400" anchor="ctr" anchorCtr="0">
            <a:noAutofit/>
          </a:bodyPr>
          <a:lstStyle/>
          <a:p>
            <a:pPr defTabSz="1828800">
              <a:buClr>
                <a:srgbClr val="C0392B"/>
              </a:buClr>
              <a:buSzPts val="1050"/>
            </a:pPr>
            <a:r>
              <a:rPr lang="en-US" sz="2100" b="1" i="1" kern="0">
                <a:solidFill>
                  <a:srgbClr val="C0392B"/>
                </a:solidFill>
                <a:latin typeface="Arial"/>
                <a:ea typeface="Arial"/>
                <a:cs typeface="Arial"/>
                <a:sym typeface="Arial"/>
              </a:rPr>
              <a:t>You lose this fee if you cancel — for any reason.</a:t>
            </a:r>
            <a:endParaRPr sz="2100" kern="0">
              <a:solidFill>
                <a:srgbClr val="000000"/>
              </a:solidFill>
              <a:latin typeface="Calibri"/>
              <a:ea typeface="Calibri"/>
              <a:cs typeface="Calibri"/>
              <a:sym typeface="Calibri"/>
            </a:endParaRPr>
          </a:p>
        </p:txBody>
      </p:sp>
      <p:sp>
        <p:nvSpPr>
          <p:cNvPr id="270" name="Google Shape;270;p12"/>
          <p:cNvSpPr/>
          <p:nvPr/>
        </p:nvSpPr>
        <p:spPr>
          <a:xfrm>
            <a:off x="9637776" y="1975104"/>
            <a:ext cx="8412480" cy="7315200"/>
          </a:xfrm>
          <a:prstGeom prst="roundRect">
            <a:avLst>
              <a:gd name="adj" fmla="val 2000"/>
            </a:avLst>
          </a:prstGeom>
          <a:solidFill>
            <a:srgbClr val="FFF8E7"/>
          </a:solidFill>
          <a:ln w="25400" cap="flat" cmpd="sng">
            <a:solidFill>
              <a:srgbClr val="C9A84C"/>
            </a:solidFill>
            <a:prstDash val="solid"/>
            <a:round/>
            <a:headEnd type="none" w="sm" len="sm"/>
            <a:tailEnd type="none" w="sm" len="sm"/>
          </a:ln>
          <a:effectLst>
            <a:outerShdw blurRad="101600" dist="38100" dir="2700000" algn="bl" rotWithShape="0">
              <a:srgbClr val="000000">
                <a:alpha val="10196"/>
              </a:srgbClr>
            </a:outerShdw>
          </a:effectLst>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1" name="Google Shape;271;p12"/>
          <p:cNvSpPr/>
          <p:nvPr/>
        </p:nvSpPr>
        <p:spPr>
          <a:xfrm>
            <a:off x="9637776" y="1975104"/>
            <a:ext cx="8412480" cy="1243584"/>
          </a:xfrm>
          <a:prstGeom prst="roundRect">
            <a:avLst>
              <a:gd name="adj" fmla="val 11765"/>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2" name="Google Shape;272;p12"/>
          <p:cNvSpPr/>
          <p:nvPr/>
        </p:nvSpPr>
        <p:spPr>
          <a:xfrm>
            <a:off x="9637776" y="2596896"/>
            <a:ext cx="8412480" cy="621792"/>
          </a:xfrm>
          <a:prstGeom prst="rect">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3" name="Google Shape;273;p12"/>
          <p:cNvSpPr/>
          <p:nvPr/>
        </p:nvSpPr>
        <p:spPr>
          <a:xfrm>
            <a:off x="9637776" y="1975104"/>
            <a:ext cx="8412480" cy="1243584"/>
          </a:xfrm>
          <a:prstGeom prst="rect">
            <a:avLst/>
          </a:prstGeom>
          <a:noFill/>
          <a:ln>
            <a:noFill/>
          </a:ln>
        </p:spPr>
        <p:txBody>
          <a:bodyPr spcFirstLastPara="1" wrap="square" lIns="182850" tIns="91400" rIns="182850" bIns="91400" anchor="ctr" anchorCtr="0">
            <a:noAutofit/>
          </a:bodyPr>
          <a:lstStyle/>
          <a:p>
            <a:pPr algn="ctr" defTabSz="1828800">
              <a:buClr>
                <a:srgbClr val="FFFFFF"/>
              </a:buClr>
              <a:buSzPts val="1400"/>
            </a:pPr>
            <a:r>
              <a:rPr lang="en-US" sz="2800" b="1" kern="0">
                <a:solidFill>
                  <a:srgbClr val="FFFFFF"/>
                </a:solidFill>
                <a:latin typeface="Cambria"/>
                <a:ea typeface="Cambria"/>
                <a:cs typeface="Cambria"/>
                <a:sym typeface="Cambria"/>
              </a:rPr>
              <a:t>EARNEST MONEY DEPOSIT</a:t>
            </a:r>
            <a:endParaRPr sz="2800" kern="0">
              <a:solidFill>
                <a:srgbClr val="000000"/>
              </a:solidFill>
              <a:latin typeface="Calibri"/>
              <a:ea typeface="Calibri"/>
              <a:cs typeface="Calibri"/>
              <a:sym typeface="Calibri"/>
            </a:endParaRPr>
          </a:p>
        </p:txBody>
      </p:sp>
      <p:sp>
        <p:nvSpPr>
          <p:cNvPr id="274" name="Google Shape;274;p12"/>
          <p:cNvSpPr/>
          <p:nvPr/>
        </p:nvSpPr>
        <p:spPr>
          <a:xfrm>
            <a:off x="10003536" y="3474720"/>
            <a:ext cx="365760" cy="36576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5" name="Google Shape;275;p12"/>
          <p:cNvSpPr/>
          <p:nvPr/>
        </p:nvSpPr>
        <p:spPr>
          <a:xfrm>
            <a:off x="10552176" y="340156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Held in escrow by a neutral third party</a:t>
            </a:r>
            <a:endParaRPr sz="2400" kern="0">
              <a:solidFill>
                <a:srgbClr val="000000"/>
              </a:solidFill>
              <a:latin typeface="Calibri"/>
              <a:ea typeface="Calibri"/>
              <a:cs typeface="Calibri"/>
              <a:sym typeface="Calibri"/>
            </a:endParaRPr>
          </a:p>
        </p:txBody>
      </p:sp>
      <p:sp>
        <p:nvSpPr>
          <p:cNvPr id="276" name="Google Shape;276;p12"/>
          <p:cNvSpPr/>
          <p:nvPr/>
        </p:nvSpPr>
        <p:spPr>
          <a:xfrm>
            <a:off x="10003536" y="4480560"/>
            <a:ext cx="365760" cy="36576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7" name="Google Shape;277;p12"/>
          <p:cNvSpPr/>
          <p:nvPr/>
        </p:nvSpPr>
        <p:spPr>
          <a:xfrm>
            <a:off x="10552176" y="440740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Refundable if you cancel during Due Diligence</a:t>
            </a:r>
            <a:endParaRPr sz="2400" kern="0">
              <a:solidFill>
                <a:srgbClr val="000000"/>
              </a:solidFill>
              <a:latin typeface="Calibri"/>
              <a:ea typeface="Calibri"/>
              <a:cs typeface="Calibri"/>
              <a:sym typeface="Calibri"/>
            </a:endParaRPr>
          </a:p>
        </p:txBody>
      </p:sp>
      <p:sp>
        <p:nvSpPr>
          <p:cNvPr id="278" name="Google Shape;278;p12"/>
          <p:cNvSpPr/>
          <p:nvPr/>
        </p:nvSpPr>
        <p:spPr>
          <a:xfrm>
            <a:off x="10003536" y="5486400"/>
            <a:ext cx="365760" cy="36576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79" name="Google Shape;279;p12"/>
          <p:cNvSpPr/>
          <p:nvPr/>
        </p:nvSpPr>
        <p:spPr>
          <a:xfrm>
            <a:off x="10552176" y="541324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Applied to your down payment or closing costs at closing</a:t>
            </a:r>
            <a:endParaRPr sz="2400" kern="0">
              <a:solidFill>
                <a:srgbClr val="000000"/>
              </a:solidFill>
              <a:latin typeface="Calibri"/>
              <a:ea typeface="Calibri"/>
              <a:cs typeface="Calibri"/>
              <a:sym typeface="Calibri"/>
            </a:endParaRPr>
          </a:p>
        </p:txBody>
      </p:sp>
      <p:sp>
        <p:nvSpPr>
          <p:cNvPr id="280" name="Google Shape;280;p12"/>
          <p:cNvSpPr/>
          <p:nvPr/>
        </p:nvSpPr>
        <p:spPr>
          <a:xfrm>
            <a:off x="10003536" y="6492240"/>
            <a:ext cx="365760" cy="36576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81" name="Google Shape;281;p12"/>
          <p:cNvSpPr/>
          <p:nvPr/>
        </p:nvSpPr>
        <p:spPr>
          <a:xfrm>
            <a:off x="10552176" y="641908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a:solidFill>
                  <a:srgbClr val="1A1A1A"/>
                </a:solidFill>
                <a:latin typeface="Arial"/>
                <a:ea typeface="Arial"/>
                <a:cs typeface="Arial"/>
                <a:sym typeface="Arial"/>
              </a:rPr>
              <a:t>Shows the seller you are a serious buyer</a:t>
            </a:r>
            <a:endParaRPr sz="2400" kern="0">
              <a:solidFill>
                <a:srgbClr val="000000"/>
              </a:solidFill>
              <a:latin typeface="Calibri"/>
              <a:ea typeface="Calibri"/>
              <a:cs typeface="Calibri"/>
              <a:sym typeface="Calibri"/>
            </a:endParaRPr>
          </a:p>
        </p:txBody>
      </p:sp>
      <p:sp>
        <p:nvSpPr>
          <p:cNvPr id="282" name="Google Shape;282;p12"/>
          <p:cNvSpPr/>
          <p:nvPr/>
        </p:nvSpPr>
        <p:spPr>
          <a:xfrm>
            <a:off x="10003536" y="7498080"/>
            <a:ext cx="365760" cy="365760"/>
          </a:xfrm>
          <a:prstGeom prst="ellipse">
            <a:avLst/>
          </a:prstGeom>
          <a:solidFill>
            <a:srgbClr val="C9A84C"/>
          </a:solidFill>
          <a:ln w="1270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83" name="Google Shape;283;p12"/>
          <p:cNvSpPr/>
          <p:nvPr/>
        </p:nvSpPr>
        <p:spPr>
          <a:xfrm>
            <a:off x="10552176" y="7424928"/>
            <a:ext cx="7205472" cy="804672"/>
          </a:xfrm>
          <a:prstGeom prst="rect">
            <a:avLst/>
          </a:prstGeom>
          <a:noFill/>
          <a:ln>
            <a:noFill/>
          </a:ln>
        </p:spPr>
        <p:txBody>
          <a:bodyPr spcFirstLastPara="1" wrap="square" lIns="182850" tIns="91400" rIns="182850" bIns="91400" anchor="ctr" anchorCtr="0">
            <a:noAutofit/>
          </a:bodyPr>
          <a:lstStyle/>
          <a:p>
            <a:pPr defTabSz="1828800">
              <a:buClr>
                <a:srgbClr val="1A1A1A"/>
              </a:buClr>
              <a:buSzPts val="1200"/>
            </a:pPr>
            <a:r>
              <a:rPr lang="en-US" sz="2400" kern="0" dirty="0">
                <a:solidFill>
                  <a:srgbClr val="1A1A1A"/>
                </a:solidFill>
                <a:latin typeface="Arial"/>
                <a:ea typeface="Arial"/>
                <a:cs typeface="Arial"/>
                <a:sym typeface="Arial"/>
              </a:rPr>
              <a:t>Typically, 1% of the purchase price</a:t>
            </a:r>
            <a:endParaRPr sz="2400" kern="0" dirty="0">
              <a:solidFill>
                <a:srgbClr val="000000"/>
              </a:solidFill>
              <a:latin typeface="Calibri"/>
              <a:ea typeface="Calibri"/>
              <a:cs typeface="Calibri"/>
              <a:sym typeface="Calibri"/>
            </a:endParaRPr>
          </a:p>
        </p:txBody>
      </p:sp>
      <p:sp>
        <p:nvSpPr>
          <p:cNvPr id="284" name="Google Shape;284;p12"/>
          <p:cNvSpPr/>
          <p:nvPr/>
        </p:nvSpPr>
        <p:spPr>
          <a:xfrm>
            <a:off x="9966960" y="8595360"/>
            <a:ext cx="7754112" cy="512064"/>
          </a:xfrm>
          <a:prstGeom prst="rect">
            <a:avLst/>
          </a:prstGeom>
          <a:noFill/>
          <a:ln>
            <a:noFill/>
          </a:ln>
        </p:spPr>
        <p:txBody>
          <a:bodyPr spcFirstLastPara="1" wrap="square" lIns="182850" tIns="91400" rIns="182850" bIns="91400" anchor="ctr" anchorCtr="0">
            <a:noAutofit/>
          </a:bodyPr>
          <a:lstStyle/>
          <a:p>
            <a:pPr defTabSz="1828800">
              <a:buClr>
                <a:srgbClr val="008037"/>
              </a:buClr>
              <a:buSzPts val="1050"/>
            </a:pPr>
            <a:r>
              <a:rPr lang="en-US" sz="2100" b="1" i="1" kern="0">
                <a:solidFill>
                  <a:srgbClr val="008037"/>
                </a:solidFill>
                <a:latin typeface="Arial"/>
                <a:ea typeface="Arial"/>
                <a:cs typeface="Arial"/>
                <a:sym typeface="Arial"/>
              </a:rPr>
              <a:t>Safe to recover — if you act before DD expires.</a:t>
            </a:r>
            <a:endParaRPr sz="2100" kern="0">
              <a:solidFill>
                <a:srgbClr val="000000"/>
              </a:solidFill>
              <a:latin typeface="Calibri"/>
              <a:ea typeface="Calibri"/>
              <a:cs typeface="Calibri"/>
              <a:sym typeface="Calibri"/>
            </a:endParaRPr>
          </a:p>
        </p:txBody>
      </p:sp>
      <p:sp>
        <p:nvSpPr>
          <p:cNvPr id="285" name="Google Shape;285;p12"/>
          <p:cNvSpPr/>
          <p:nvPr/>
        </p:nvSpPr>
        <p:spPr>
          <a:xfrm>
            <a:off x="768096" y="9436608"/>
            <a:ext cx="16642080" cy="548640"/>
          </a:xfrm>
          <a:prstGeom prst="roundRect">
            <a:avLst>
              <a:gd name="adj" fmla="val 16667"/>
            </a:avLst>
          </a:prstGeom>
          <a:solidFill>
            <a:srgbClr val="FFF8E7"/>
          </a:solidFill>
          <a:ln w="19050" cap="flat" cmpd="sng">
            <a:solidFill>
              <a:srgbClr val="C9A84C"/>
            </a:solidFill>
            <a:prstDash val="solid"/>
            <a:round/>
            <a:headEnd type="none" w="sm" len="sm"/>
            <a:tailEnd type="none" w="sm" len="sm"/>
          </a:ln>
        </p:spPr>
        <p:txBody>
          <a:bodyPr spcFirstLastPara="1" wrap="square" lIns="182850" tIns="182850" rIns="182850" bIns="182850" anchor="ctr" anchorCtr="0">
            <a:noAutofit/>
          </a:bodyPr>
          <a:lstStyle/>
          <a:p>
            <a:pPr defTabSz="1828800">
              <a:buClr>
                <a:srgbClr val="000000"/>
              </a:buClr>
            </a:pPr>
            <a:endParaRPr sz="2800" kern="0">
              <a:solidFill>
                <a:srgbClr val="000000"/>
              </a:solidFill>
              <a:latin typeface="Arial"/>
              <a:cs typeface="Arial"/>
              <a:sym typeface="Arial"/>
            </a:endParaRPr>
          </a:p>
        </p:txBody>
      </p:sp>
      <p:sp>
        <p:nvSpPr>
          <p:cNvPr id="286" name="Google Shape;286;p12"/>
          <p:cNvSpPr/>
          <p:nvPr/>
        </p:nvSpPr>
        <p:spPr>
          <a:xfrm>
            <a:off x="1060704" y="9436608"/>
            <a:ext cx="16093440" cy="548640"/>
          </a:xfrm>
          <a:prstGeom prst="rect">
            <a:avLst/>
          </a:prstGeom>
          <a:noFill/>
          <a:ln>
            <a:noFill/>
          </a:ln>
        </p:spPr>
        <p:txBody>
          <a:bodyPr spcFirstLastPara="1" wrap="square" lIns="182850" tIns="91400" rIns="182850" bIns="91400" anchor="ctr" anchorCtr="0">
            <a:noAutofit/>
          </a:bodyPr>
          <a:lstStyle/>
          <a:p>
            <a:pPr algn="ctr" defTabSz="1828800">
              <a:buClr>
                <a:srgbClr val="1A1A1A"/>
              </a:buClr>
              <a:buSzPts val="1100"/>
            </a:pPr>
            <a:r>
              <a:rPr lang="en-US" sz="2200" i="1" kern="0">
                <a:solidFill>
                  <a:srgbClr val="1A1A1A"/>
                </a:solidFill>
                <a:latin typeface="Arial"/>
                <a:ea typeface="Arial"/>
                <a:cs typeface="Arial"/>
                <a:sym typeface="Arial"/>
              </a:rPr>
              <a:t>Pro Tip: During the Due Diligence period, you can exit for ANY reason and get your Earnest Money back.</a:t>
            </a:r>
            <a:endParaRPr sz="22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27217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9078043" cy="2567029"/>
            <a:chOff x="0" y="0"/>
            <a:chExt cx="25437391" cy="3422705"/>
          </a:xfrm>
        </p:grpSpPr>
        <p:sp>
          <p:nvSpPr>
            <p:cNvPr id="3" name="AutoShape 3"/>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4" name="AutoShape 4"/>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5" name="AutoShape 5"/>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6" name="TextBox 6"/>
          <p:cNvSpPr txBox="1"/>
          <p:nvPr/>
        </p:nvSpPr>
        <p:spPr>
          <a:xfrm>
            <a:off x="914401" y="723900"/>
            <a:ext cx="15835850" cy="1077218"/>
          </a:xfrm>
          <a:prstGeom prst="rect">
            <a:avLst/>
          </a:prstGeom>
        </p:spPr>
        <p:txBody>
          <a:bodyPr wrap="square" lIns="0" tIns="0" rIns="0" bIns="0" rtlCol="0" anchor="t">
            <a:spAutoFit/>
          </a:bodyPr>
          <a:lstStyle/>
          <a:p>
            <a:pPr algn="ctr">
              <a:lnSpc>
                <a:spcPts val="8400"/>
              </a:lnSpc>
            </a:pPr>
            <a:r>
              <a:rPr lang="en-US" sz="7000" spc="210" dirty="0">
                <a:solidFill>
                  <a:srgbClr val="49403C"/>
                </a:solidFill>
                <a:latin typeface="Saira Black"/>
              </a:rPr>
              <a:t>HOME INSPECTIONS</a:t>
            </a:r>
          </a:p>
        </p:txBody>
      </p:sp>
      <p:pic>
        <p:nvPicPr>
          <p:cNvPr id="7" name="Picture 7"/>
          <p:cNvPicPr>
            <a:picLocks noChangeAspect="1"/>
          </p:cNvPicPr>
          <p:nvPr/>
        </p:nvPicPr>
        <p:blipFill>
          <a:blip r:embed="rId3"/>
          <a:srcRect/>
          <a:stretch>
            <a:fillRect/>
          </a:stretch>
        </p:blipFill>
        <p:spPr>
          <a:xfrm>
            <a:off x="9655130" y="6633906"/>
            <a:ext cx="318814" cy="222771"/>
          </a:xfrm>
          <a:prstGeom prst="rect">
            <a:avLst/>
          </a:prstGeom>
        </p:spPr>
      </p:pic>
      <p:sp>
        <p:nvSpPr>
          <p:cNvPr id="8" name="TextBox 8"/>
          <p:cNvSpPr txBox="1"/>
          <p:nvPr/>
        </p:nvSpPr>
        <p:spPr>
          <a:xfrm>
            <a:off x="9655130" y="2567030"/>
            <a:ext cx="8861470" cy="4483920"/>
          </a:xfrm>
          <a:prstGeom prst="rect">
            <a:avLst/>
          </a:prstGeom>
        </p:spPr>
        <p:txBody>
          <a:bodyPr wrap="square" lIns="0" tIns="0" rIns="0" bIns="0" rtlCol="0" anchor="t">
            <a:spAutoFit/>
          </a:bodyPr>
          <a:lstStyle/>
          <a:p>
            <a:pPr marL="604523" lvl="1" indent="-302261">
              <a:lnSpc>
                <a:spcPts val="3920"/>
              </a:lnSpc>
              <a:buFont typeface="Arial"/>
              <a:buChar char="•"/>
            </a:pPr>
            <a:r>
              <a:rPr lang="en-US" sz="2800" b="1" spc="140" dirty="0">
                <a:solidFill>
                  <a:srgbClr val="49403C"/>
                </a:solidFill>
                <a:latin typeface="Saira Medium Italics"/>
              </a:rPr>
              <a:t>Get an inspection done </a:t>
            </a:r>
            <a:r>
              <a:rPr lang="en-US" sz="2800" b="1" u="sng" spc="140" dirty="0">
                <a:solidFill>
                  <a:srgbClr val="49403C"/>
                </a:solidFill>
                <a:latin typeface="Saira Medium Bold Italics"/>
              </a:rPr>
              <a:t>BEFORE</a:t>
            </a:r>
            <a:r>
              <a:rPr lang="en-US" sz="2800" b="1" spc="140" dirty="0">
                <a:solidFill>
                  <a:srgbClr val="49403C"/>
                </a:solidFill>
                <a:latin typeface="Saira Medium Italics"/>
              </a:rPr>
              <a:t> you pay for an appraisal.</a:t>
            </a:r>
          </a:p>
          <a:p>
            <a:pPr marL="604523" lvl="1" indent="-302261">
              <a:lnSpc>
                <a:spcPts val="3920"/>
              </a:lnSpc>
              <a:buFont typeface="Arial"/>
              <a:buChar char="•"/>
            </a:pPr>
            <a:r>
              <a:rPr lang="en-US" sz="2800" spc="140" dirty="0">
                <a:solidFill>
                  <a:srgbClr val="49403C"/>
                </a:solidFill>
                <a:latin typeface="Saira Medium"/>
              </a:rPr>
              <a:t>Other items you </a:t>
            </a:r>
            <a:r>
              <a:rPr lang="en-US" sz="2800" spc="140" dirty="0">
                <a:solidFill>
                  <a:srgbClr val="49403C"/>
                </a:solidFill>
                <a:latin typeface="Saira Medium Bold"/>
              </a:rPr>
              <a:t>MUST</a:t>
            </a:r>
            <a:r>
              <a:rPr lang="en-US" sz="2800" spc="140" dirty="0">
                <a:solidFill>
                  <a:srgbClr val="49403C"/>
                </a:solidFill>
                <a:latin typeface="Saira Medium"/>
              </a:rPr>
              <a:t> consider when buying a home:</a:t>
            </a:r>
          </a:p>
          <a:p>
            <a:pPr>
              <a:lnSpc>
                <a:spcPts val="3920"/>
              </a:lnSpc>
            </a:pPr>
            <a:r>
              <a:rPr lang="en-US" sz="2800" spc="140" dirty="0">
                <a:solidFill>
                  <a:srgbClr val="49403C"/>
                </a:solidFill>
                <a:latin typeface="Saira Medium"/>
              </a:rPr>
              <a:t>      Routine maintenance and repair</a:t>
            </a:r>
          </a:p>
          <a:p>
            <a:pPr>
              <a:lnSpc>
                <a:spcPts val="3920"/>
              </a:lnSpc>
            </a:pPr>
            <a:r>
              <a:rPr lang="en-US" sz="2800" spc="140" dirty="0">
                <a:solidFill>
                  <a:srgbClr val="49403C"/>
                </a:solidFill>
                <a:latin typeface="Saira Medium"/>
              </a:rPr>
              <a:t>      Major items that will have to be   replaced</a:t>
            </a:r>
          </a:p>
          <a:p>
            <a:pPr>
              <a:lnSpc>
                <a:spcPts val="3920"/>
              </a:lnSpc>
            </a:pPr>
            <a:endParaRPr lang="en-US" sz="2800" spc="140" dirty="0">
              <a:solidFill>
                <a:srgbClr val="49403C"/>
              </a:solidFill>
              <a:latin typeface="Saira Medium"/>
            </a:endParaRPr>
          </a:p>
          <a:p>
            <a:pPr>
              <a:lnSpc>
                <a:spcPts val="3920"/>
              </a:lnSpc>
            </a:pPr>
            <a:endParaRPr lang="en-US" sz="2800" spc="140" dirty="0">
              <a:solidFill>
                <a:srgbClr val="49403C"/>
              </a:solidFill>
              <a:latin typeface="Saira Medium"/>
            </a:endParaRPr>
          </a:p>
          <a:p>
            <a:pPr>
              <a:lnSpc>
                <a:spcPts val="3920"/>
              </a:lnSpc>
            </a:pPr>
            <a:endParaRPr lang="en-US" sz="2800" spc="140" dirty="0">
              <a:solidFill>
                <a:srgbClr val="49403C"/>
              </a:solidFill>
              <a:latin typeface="Saira Medium"/>
            </a:endParaRPr>
          </a:p>
        </p:txBody>
      </p:sp>
      <p:pic>
        <p:nvPicPr>
          <p:cNvPr id="9" name="Picture 9"/>
          <p:cNvPicPr>
            <a:picLocks noChangeAspect="1"/>
          </p:cNvPicPr>
          <p:nvPr/>
        </p:nvPicPr>
        <p:blipFill>
          <a:blip r:embed="rId3"/>
          <a:srcRect/>
          <a:stretch>
            <a:fillRect/>
          </a:stretch>
        </p:blipFill>
        <p:spPr>
          <a:xfrm>
            <a:off x="9655130" y="6060881"/>
            <a:ext cx="318814" cy="222771"/>
          </a:xfrm>
          <a:prstGeom prst="rect">
            <a:avLst/>
          </a:prstGeom>
        </p:spPr>
      </p:pic>
      <p:sp>
        <p:nvSpPr>
          <p:cNvPr id="12" name="TextBox 12"/>
          <p:cNvSpPr txBox="1"/>
          <p:nvPr/>
        </p:nvSpPr>
        <p:spPr>
          <a:xfrm>
            <a:off x="533401" y="2656795"/>
            <a:ext cx="7315200" cy="4971104"/>
          </a:xfrm>
          <a:prstGeom prst="rect">
            <a:avLst/>
          </a:prstGeom>
        </p:spPr>
        <p:txBody>
          <a:bodyPr wrap="square" lIns="0" tIns="0" rIns="0" bIns="0" rtlCol="0" anchor="t">
            <a:spAutoFit/>
          </a:bodyPr>
          <a:lstStyle/>
          <a:p>
            <a:pPr algn="just">
              <a:lnSpc>
                <a:spcPts val="3920"/>
              </a:lnSpc>
            </a:pPr>
            <a:r>
              <a:rPr lang="en-US" sz="2800" b="1" spc="140" dirty="0">
                <a:solidFill>
                  <a:srgbClr val="49403C"/>
                </a:solidFill>
                <a:latin typeface="Saira Medium Italics"/>
              </a:rPr>
              <a:t>Protect yourself and your investment…</a:t>
            </a:r>
          </a:p>
          <a:p>
            <a:pPr algn="just">
              <a:lnSpc>
                <a:spcPts val="3920"/>
              </a:lnSpc>
            </a:pPr>
            <a:r>
              <a:rPr lang="en-US" sz="2800" spc="140" dirty="0">
                <a:solidFill>
                  <a:srgbClr val="49403C"/>
                </a:solidFill>
                <a:latin typeface="Saira Medium Italics"/>
              </a:rPr>
              <a:t>Know the difference between:</a:t>
            </a:r>
          </a:p>
          <a:p>
            <a:pPr marL="604523" lvl="1" indent="-302261">
              <a:lnSpc>
                <a:spcPts val="3920"/>
              </a:lnSpc>
              <a:buFont typeface="Arial"/>
              <a:buChar char="•"/>
            </a:pPr>
            <a:r>
              <a:rPr lang="en-US" sz="2800" spc="140" dirty="0">
                <a:solidFill>
                  <a:srgbClr val="49403C"/>
                </a:solidFill>
                <a:latin typeface="Saira Medium Italics"/>
              </a:rPr>
              <a:t>City’s Minimum Housing Code Inspection </a:t>
            </a:r>
          </a:p>
          <a:p>
            <a:pPr marL="604523" lvl="1" indent="-302261" algn="just">
              <a:lnSpc>
                <a:spcPts val="3920"/>
              </a:lnSpc>
              <a:buFont typeface="Arial"/>
              <a:buChar char="•"/>
            </a:pPr>
            <a:r>
              <a:rPr lang="en-US" sz="2800" spc="140" dirty="0">
                <a:solidFill>
                  <a:srgbClr val="49403C"/>
                </a:solidFill>
                <a:latin typeface="Saira Medium Italics"/>
              </a:rPr>
              <a:t>Paid Home Inspection</a:t>
            </a:r>
          </a:p>
          <a:p>
            <a:pPr marL="604523" lvl="1" indent="-302261" algn="just">
              <a:lnSpc>
                <a:spcPts val="3920"/>
              </a:lnSpc>
              <a:buFont typeface="Arial"/>
              <a:buChar char="•"/>
            </a:pPr>
            <a:r>
              <a:rPr lang="en-US" sz="2800" spc="140" dirty="0">
                <a:solidFill>
                  <a:srgbClr val="49403C"/>
                </a:solidFill>
                <a:latin typeface="Saira Medium Italics"/>
              </a:rPr>
              <a:t>Pest inspection</a:t>
            </a:r>
          </a:p>
          <a:p>
            <a:pPr marL="604523" lvl="1" indent="-302261" algn="just">
              <a:lnSpc>
                <a:spcPts val="3920"/>
              </a:lnSpc>
              <a:buFont typeface="Arial"/>
              <a:buChar char="•"/>
            </a:pPr>
            <a:r>
              <a:rPr lang="en-US" sz="2800" spc="140" dirty="0">
                <a:solidFill>
                  <a:srgbClr val="49403C"/>
                </a:solidFill>
                <a:latin typeface="Saira Medium Italics"/>
              </a:rPr>
              <a:t>Radon</a:t>
            </a:r>
          </a:p>
          <a:p>
            <a:pPr marL="604523" lvl="1" indent="-302261" algn="just">
              <a:lnSpc>
                <a:spcPts val="3920"/>
              </a:lnSpc>
              <a:buFont typeface="Arial"/>
              <a:buChar char="•"/>
            </a:pPr>
            <a:r>
              <a:rPr lang="en-US" sz="2800" spc="140" dirty="0">
                <a:solidFill>
                  <a:srgbClr val="49403C"/>
                </a:solidFill>
                <a:latin typeface="Saira Medium Italics"/>
              </a:rPr>
              <a:t>Well and septic</a:t>
            </a:r>
          </a:p>
          <a:p>
            <a:pPr marL="604523" lvl="1" indent="-302261" algn="just">
              <a:lnSpc>
                <a:spcPts val="3920"/>
              </a:lnSpc>
              <a:buFont typeface="Arial"/>
              <a:buChar char="•"/>
            </a:pPr>
            <a:r>
              <a:rPr lang="en-US" sz="2800" spc="140" dirty="0">
                <a:solidFill>
                  <a:srgbClr val="49403C"/>
                </a:solidFill>
                <a:latin typeface="Saira Medium Italics"/>
              </a:rPr>
              <a:t>Termite</a:t>
            </a:r>
          </a:p>
          <a:p>
            <a:pPr algn="just">
              <a:lnSpc>
                <a:spcPts val="3920"/>
              </a:lnSpc>
            </a:pPr>
            <a:endParaRPr lang="en-US" sz="2800" spc="140" dirty="0">
              <a:solidFill>
                <a:srgbClr val="49403C"/>
              </a:solidFill>
              <a:latin typeface="Saira Medium Italics"/>
            </a:endParaRPr>
          </a:p>
          <a:p>
            <a:pPr algn="just">
              <a:lnSpc>
                <a:spcPts val="3920"/>
              </a:lnSpc>
            </a:pPr>
            <a:endParaRPr lang="en-US" sz="2800" spc="140" dirty="0">
              <a:solidFill>
                <a:srgbClr val="49403C"/>
              </a:solidFill>
              <a:latin typeface="Saira Medium Italics"/>
            </a:endParaRPr>
          </a:p>
        </p:txBody>
      </p:sp>
      <p:pic>
        <p:nvPicPr>
          <p:cNvPr id="14" name="Picture 7">
            <a:extLst>
              <a:ext uri="{FF2B5EF4-FFF2-40B4-BE49-F238E27FC236}">
                <a16:creationId xmlns:a16="http://schemas.microsoft.com/office/drawing/2014/main" id="{2E97DE13-23A2-CC6B-AAE5-87A9C58DDE8B}"/>
              </a:ext>
            </a:extLst>
          </p:cNvPr>
          <p:cNvPicPr>
            <a:picLocks noChangeAspect="1"/>
          </p:cNvPicPr>
          <p:nvPr/>
        </p:nvPicPr>
        <p:blipFill>
          <a:blip r:embed="rId4"/>
          <a:srcRect l="7972" r="7972"/>
          <a:stretch>
            <a:fillRect/>
          </a:stretch>
        </p:blipFill>
        <p:spPr>
          <a:xfrm>
            <a:off x="3657600" y="3598243"/>
            <a:ext cx="8153400" cy="687925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86058" y="665135"/>
            <a:ext cx="6478159" cy="1657350"/>
          </a:xfrm>
          <a:prstGeom prst="rect">
            <a:avLst/>
          </a:prstGeom>
        </p:spPr>
        <p:txBody>
          <a:bodyPr lIns="0" tIns="0" rIns="0" bIns="0" rtlCol="0" anchor="t">
            <a:spAutoFit/>
          </a:bodyPr>
          <a:lstStyle/>
          <a:p>
            <a:pPr>
              <a:lnSpc>
                <a:spcPts val="6299"/>
              </a:lnSpc>
            </a:pPr>
            <a:r>
              <a:rPr lang="en-US" sz="6999" spc="209">
                <a:solidFill>
                  <a:srgbClr val="49403C"/>
                </a:solidFill>
                <a:latin typeface="Saira Black"/>
              </a:rPr>
              <a:t>HOME </a:t>
            </a:r>
          </a:p>
          <a:p>
            <a:pPr>
              <a:lnSpc>
                <a:spcPts val="6300"/>
              </a:lnSpc>
            </a:pPr>
            <a:r>
              <a:rPr lang="en-US" sz="7000" spc="210">
                <a:solidFill>
                  <a:srgbClr val="49403C"/>
                </a:solidFill>
                <a:latin typeface="Saira Black"/>
              </a:rPr>
              <a:t>INSPECTIONS</a:t>
            </a:r>
          </a:p>
        </p:txBody>
      </p:sp>
      <p:grpSp>
        <p:nvGrpSpPr>
          <p:cNvPr id="3" name="Group 3"/>
          <p:cNvGrpSpPr/>
          <p:nvPr/>
        </p:nvGrpSpPr>
        <p:grpSpPr>
          <a:xfrm>
            <a:off x="-10171043" y="-115957"/>
            <a:ext cx="19078043" cy="2567029"/>
            <a:chOff x="0" y="0"/>
            <a:chExt cx="25437391" cy="3422705"/>
          </a:xfrm>
        </p:grpSpPr>
        <p:sp>
          <p:nvSpPr>
            <p:cNvPr id="4" name="AutoShape 4"/>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6" name="AutoShape 6"/>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grpSp>
        <p:nvGrpSpPr>
          <p:cNvPr id="7" name="Group 7"/>
          <p:cNvGrpSpPr>
            <a:grpSpLocks noChangeAspect="1"/>
          </p:cNvGrpSpPr>
          <p:nvPr/>
        </p:nvGrpSpPr>
        <p:grpSpPr>
          <a:xfrm>
            <a:off x="1028700" y="3159622"/>
            <a:ext cx="7053878" cy="3967757"/>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339" b="-9339"/>
              </a:stretch>
            </a:blipFill>
          </p:spPr>
          <p:txBody>
            <a:bodyPr/>
            <a:lstStyle/>
            <a:p>
              <a:endParaRPr lang="en-US"/>
            </a:p>
          </p:txBody>
        </p:sp>
      </p:grpSp>
      <p:sp>
        <p:nvSpPr>
          <p:cNvPr id="9" name="TextBox 9"/>
          <p:cNvSpPr txBox="1"/>
          <p:nvPr/>
        </p:nvSpPr>
        <p:spPr>
          <a:xfrm>
            <a:off x="9636971" y="3095222"/>
            <a:ext cx="8303636" cy="4939030"/>
          </a:xfrm>
          <a:prstGeom prst="rect">
            <a:avLst/>
          </a:prstGeom>
        </p:spPr>
        <p:txBody>
          <a:bodyPr lIns="0" tIns="0" rIns="0" bIns="0" rtlCol="0" anchor="t">
            <a:spAutoFit/>
          </a:bodyPr>
          <a:lstStyle/>
          <a:p>
            <a:pPr algn="just">
              <a:lnSpc>
                <a:spcPts val="3920"/>
              </a:lnSpc>
            </a:pPr>
            <a:r>
              <a:rPr lang="en-US" sz="2800" spc="140">
                <a:solidFill>
                  <a:srgbClr val="49403C"/>
                </a:solidFill>
                <a:latin typeface="Saira Medium"/>
              </a:rPr>
              <a:t>Go to the inspection Ask questions about</a:t>
            </a:r>
          </a:p>
          <a:p>
            <a:pPr marL="604523" lvl="1" indent="-302261" algn="just">
              <a:lnSpc>
                <a:spcPts val="3920"/>
              </a:lnSpc>
              <a:buFont typeface="Arial"/>
              <a:buChar char="•"/>
            </a:pPr>
            <a:r>
              <a:rPr lang="en-US" sz="2800" spc="140">
                <a:solidFill>
                  <a:srgbClr val="49403C"/>
                </a:solidFill>
                <a:latin typeface="Saira Medium"/>
              </a:rPr>
              <a:t>Water</a:t>
            </a:r>
          </a:p>
          <a:p>
            <a:pPr marL="604523" lvl="1" indent="-302261" algn="just">
              <a:lnSpc>
                <a:spcPts val="3920"/>
              </a:lnSpc>
              <a:buFont typeface="Arial"/>
              <a:buChar char="•"/>
            </a:pPr>
            <a:r>
              <a:rPr lang="en-US" sz="2800" spc="140">
                <a:solidFill>
                  <a:srgbClr val="49403C"/>
                </a:solidFill>
                <a:latin typeface="Saira Medium"/>
              </a:rPr>
              <a:t>Gas</a:t>
            </a:r>
          </a:p>
          <a:p>
            <a:pPr marL="604523" lvl="1" indent="-302261" algn="just">
              <a:lnSpc>
                <a:spcPts val="3920"/>
              </a:lnSpc>
              <a:buFont typeface="Arial"/>
              <a:buChar char="•"/>
            </a:pPr>
            <a:r>
              <a:rPr lang="en-US" sz="2800" spc="140">
                <a:solidFill>
                  <a:srgbClr val="49403C"/>
                </a:solidFill>
                <a:latin typeface="Saira Medium"/>
              </a:rPr>
              <a:t>Furnace/AC Unit</a:t>
            </a:r>
          </a:p>
          <a:p>
            <a:pPr marL="604523" lvl="1" indent="-302261" algn="just">
              <a:lnSpc>
                <a:spcPts val="3920"/>
              </a:lnSpc>
              <a:buFont typeface="Arial"/>
              <a:buChar char="•"/>
            </a:pPr>
            <a:r>
              <a:rPr lang="en-US" sz="2800" spc="140">
                <a:solidFill>
                  <a:srgbClr val="49403C"/>
                </a:solidFill>
                <a:latin typeface="Saira Medium"/>
              </a:rPr>
              <a:t>Breaker Box</a:t>
            </a:r>
          </a:p>
          <a:p>
            <a:pPr marL="604523" lvl="1" indent="-302261" algn="just">
              <a:lnSpc>
                <a:spcPts val="3920"/>
              </a:lnSpc>
              <a:buFont typeface="Arial"/>
              <a:buChar char="•"/>
            </a:pPr>
            <a:r>
              <a:rPr lang="en-US" sz="2800" spc="140">
                <a:solidFill>
                  <a:srgbClr val="49403C"/>
                </a:solidFill>
                <a:latin typeface="Saira Medium"/>
              </a:rPr>
              <a:t>Hot water heater dial</a:t>
            </a:r>
          </a:p>
          <a:p>
            <a:pPr marL="604523" lvl="1" indent="-302261">
              <a:lnSpc>
                <a:spcPts val="3920"/>
              </a:lnSpc>
              <a:buFont typeface="Arial"/>
              <a:buChar char="•"/>
            </a:pPr>
            <a:r>
              <a:rPr lang="en-US" sz="2800" spc="140">
                <a:solidFill>
                  <a:srgbClr val="49403C"/>
                </a:solidFill>
                <a:latin typeface="Saira Medium"/>
              </a:rPr>
              <a:t>Find out where the main CUT OFF/EMERGENCY SWITCHES are</a:t>
            </a:r>
          </a:p>
          <a:p>
            <a:pPr algn="just">
              <a:lnSpc>
                <a:spcPts val="3920"/>
              </a:lnSpc>
            </a:pPr>
            <a:endParaRPr lang="en-US" sz="2800" spc="140">
              <a:solidFill>
                <a:srgbClr val="49403C"/>
              </a:solidFill>
              <a:latin typeface="Saira Medium"/>
            </a:endParaRPr>
          </a:p>
          <a:p>
            <a:pPr algn="just">
              <a:lnSpc>
                <a:spcPts val="3920"/>
              </a:lnSpc>
            </a:pPr>
            <a:endParaRPr lang="en-US" sz="2800" spc="140">
              <a:solidFill>
                <a:srgbClr val="49403C"/>
              </a:solidFill>
              <a:latin typeface="Saira Medium"/>
            </a:endParaRPr>
          </a:p>
        </p:txBody>
      </p:sp>
      <p:grpSp>
        <p:nvGrpSpPr>
          <p:cNvPr id="10" name="Group 10"/>
          <p:cNvGrpSpPr/>
          <p:nvPr/>
        </p:nvGrpSpPr>
        <p:grpSpPr>
          <a:xfrm rot="-10800000">
            <a:off x="6448957" y="7719971"/>
            <a:ext cx="19078043" cy="2567029"/>
            <a:chOff x="0" y="0"/>
            <a:chExt cx="25437391" cy="3422705"/>
          </a:xfrm>
        </p:grpSpPr>
        <p:sp>
          <p:nvSpPr>
            <p:cNvPr id="11" name="AutoShape 11"/>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19261" y="22115"/>
            <a:ext cx="19078043" cy="2567029"/>
            <a:chOff x="0" y="0"/>
            <a:chExt cx="25437391" cy="3422705"/>
          </a:xfrm>
        </p:grpSpPr>
        <p:sp>
          <p:nvSpPr>
            <p:cNvPr id="3" name="AutoShape 3"/>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4" name="AutoShape 4"/>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5" name="AutoShape 5"/>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8" name="TextBox 8"/>
          <p:cNvSpPr txBox="1"/>
          <p:nvPr/>
        </p:nvSpPr>
        <p:spPr>
          <a:xfrm>
            <a:off x="6540493" y="3263224"/>
            <a:ext cx="11479696" cy="4836605"/>
          </a:xfrm>
          <a:prstGeom prst="rect">
            <a:avLst/>
          </a:prstGeom>
        </p:spPr>
        <p:txBody>
          <a:bodyPr lIns="0" tIns="0" rIns="0" bIns="0" rtlCol="0" anchor="t">
            <a:spAutoFit/>
          </a:bodyPr>
          <a:lstStyle/>
          <a:p>
            <a:pPr>
              <a:lnSpc>
                <a:spcPts val="3832"/>
              </a:lnSpc>
            </a:pPr>
            <a:r>
              <a:rPr lang="en-US" sz="2554" spc="127" dirty="0">
                <a:solidFill>
                  <a:srgbClr val="49403C"/>
                </a:solidFill>
                <a:latin typeface="Saira Medium Italics"/>
              </a:rPr>
              <a:t>•Open the crawl space door….is there water down there?</a:t>
            </a:r>
          </a:p>
          <a:p>
            <a:pPr>
              <a:lnSpc>
                <a:spcPts val="3832"/>
              </a:lnSpc>
            </a:pPr>
            <a:r>
              <a:rPr lang="en-US" sz="2554" spc="127" dirty="0">
                <a:solidFill>
                  <a:srgbClr val="49403C"/>
                </a:solidFill>
                <a:latin typeface="Saira Medium Italics"/>
              </a:rPr>
              <a:t>•Pull down the attic ladder…is there insulation?</a:t>
            </a:r>
          </a:p>
          <a:p>
            <a:pPr>
              <a:lnSpc>
                <a:spcPts val="3832"/>
              </a:lnSpc>
            </a:pPr>
            <a:r>
              <a:rPr lang="en-US" sz="2554" spc="127" dirty="0">
                <a:solidFill>
                  <a:srgbClr val="49403C"/>
                </a:solidFill>
                <a:latin typeface="Saira Medium Italics"/>
              </a:rPr>
              <a:t>•Turn on faucets and flush a toilet to test water pressure.</a:t>
            </a:r>
          </a:p>
          <a:p>
            <a:pPr>
              <a:lnSpc>
                <a:spcPts val="3832"/>
              </a:lnSpc>
            </a:pPr>
            <a:r>
              <a:rPr lang="en-US" sz="2554" spc="127" dirty="0">
                <a:solidFill>
                  <a:srgbClr val="49403C"/>
                </a:solidFill>
                <a:latin typeface="Saira Medium Italics"/>
              </a:rPr>
              <a:t>•Look for leaks, bulges or discoloration in walls and ceilings.</a:t>
            </a:r>
          </a:p>
          <a:p>
            <a:pPr>
              <a:lnSpc>
                <a:spcPts val="3832"/>
              </a:lnSpc>
            </a:pPr>
            <a:r>
              <a:rPr lang="en-US" sz="2554" spc="127" dirty="0">
                <a:solidFill>
                  <a:srgbClr val="49403C"/>
                </a:solidFill>
                <a:latin typeface="Saira Medium Italics"/>
              </a:rPr>
              <a:t>•Listen for creaks in the floorboards.</a:t>
            </a:r>
          </a:p>
          <a:p>
            <a:pPr>
              <a:lnSpc>
                <a:spcPts val="3832"/>
              </a:lnSpc>
            </a:pPr>
            <a:r>
              <a:rPr lang="en-US" sz="2554" spc="127" dirty="0">
                <a:solidFill>
                  <a:srgbClr val="49403C"/>
                </a:solidFill>
                <a:latin typeface="Saira Medium Italics"/>
              </a:rPr>
              <a:t>•Flip light switches.</a:t>
            </a:r>
          </a:p>
          <a:p>
            <a:pPr>
              <a:lnSpc>
                <a:spcPts val="3832"/>
              </a:lnSpc>
            </a:pPr>
            <a:r>
              <a:rPr lang="en-US" sz="2554" spc="127" dirty="0">
                <a:solidFill>
                  <a:srgbClr val="49403C"/>
                </a:solidFill>
                <a:latin typeface="Saira Medium Italics"/>
              </a:rPr>
              <a:t>•Check to see if all windows open, do they have screens?</a:t>
            </a:r>
          </a:p>
          <a:p>
            <a:pPr>
              <a:lnSpc>
                <a:spcPts val="3832"/>
              </a:lnSpc>
            </a:pPr>
            <a:r>
              <a:rPr lang="en-US" sz="2554" spc="127" dirty="0">
                <a:solidFill>
                  <a:srgbClr val="49403C"/>
                </a:solidFill>
                <a:latin typeface="Saira Medium Italics"/>
              </a:rPr>
              <a:t>•Cut on ceiling fans</a:t>
            </a:r>
          </a:p>
          <a:p>
            <a:pPr>
              <a:lnSpc>
                <a:spcPts val="3832"/>
              </a:lnSpc>
            </a:pPr>
            <a:r>
              <a:rPr lang="en-US" sz="2554" spc="127" dirty="0">
                <a:solidFill>
                  <a:srgbClr val="49403C"/>
                </a:solidFill>
                <a:latin typeface="Saira Medium Italics"/>
              </a:rPr>
              <a:t>•Open the breaker box</a:t>
            </a:r>
          </a:p>
          <a:p>
            <a:pPr marL="0" lvl="0" indent="0" algn="l">
              <a:lnSpc>
                <a:spcPts val="3832"/>
              </a:lnSpc>
              <a:spcBef>
                <a:spcPct val="0"/>
              </a:spcBef>
            </a:pPr>
            <a:endParaRPr lang="en-US" sz="2554" spc="127" dirty="0">
              <a:solidFill>
                <a:srgbClr val="49403C"/>
              </a:solidFill>
              <a:latin typeface="Saira Medium Italics"/>
            </a:endParaRPr>
          </a:p>
        </p:txBody>
      </p:sp>
      <p:sp>
        <p:nvSpPr>
          <p:cNvPr id="9" name="TextBox 9"/>
          <p:cNvSpPr txBox="1"/>
          <p:nvPr/>
        </p:nvSpPr>
        <p:spPr>
          <a:xfrm>
            <a:off x="3942522" y="531743"/>
            <a:ext cx="9077047" cy="2103140"/>
          </a:xfrm>
          <a:prstGeom prst="rect">
            <a:avLst/>
          </a:prstGeom>
        </p:spPr>
        <p:txBody>
          <a:bodyPr lIns="0" tIns="0" rIns="0" bIns="0" rtlCol="0" anchor="t">
            <a:spAutoFit/>
          </a:bodyPr>
          <a:lstStyle/>
          <a:p>
            <a:pPr marL="0" lvl="0" indent="0" algn="ctr">
              <a:lnSpc>
                <a:spcPts val="8160"/>
              </a:lnSpc>
              <a:spcBef>
                <a:spcPct val="0"/>
              </a:spcBef>
            </a:pPr>
            <a:r>
              <a:rPr lang="en-US" sz="6800" spc="204" dirty="0">
                <a:solidFill>
                  <a:srgbClr val="49403C"/>
                </a:solidFill>
                <a:latin typeface="Saira Black"/>
              </a:rPr>
              <a:t>HOME INSPECTION IS KEY!</a:t>
            </a:r>
          </a:p>
        </p:txBody>
      </p:sp>
      <p:grpSp>
        <p:nvGrpSpPr>
          <p:cNvPr id="10" name="Group 10"/>
          <p:cNvGrpSpPr/>
          <p:nvPr/>
        </p:nvGrpSpPr>
        <p:grpSpPr>
          <a:xfrm rot="-10800000">
            <a:off x="6248400" y="7974786"/>
            <a:ext cx="19078043" cy="2567029"/>
            <a:chOff x="0" y="0"/>
            <a:chExt cx="25437391" cy="3422705"/>
          </a:xfrm>
        </p:grpSpPr>
        <p:sp>
          <p:nvSpPr>
            <p:cNvPr id="11" name="AutoShape 11"/>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grpSp>
        <p:nvGrpSpPr>
          <p:cNvPr id="14" name="Group 10">
            <a:extLst>
              <a:ext uri="{FF2B5EF4-FFF2-40B4-BE49-F238E27FC236}">
                <a16:creationId xmlns:a16="http://schemas.microsoft.com/office/drawing/2014/main" id="{65402F4C-8C3F-E775-6780-5F4586538A38}"/>
              </a:ext>
            </a:extLst>
          </p:cNvPr>
          <p:cNvGrpSpPr>
            <a:grpSpLocks noChangeAspect="1"/>
          </p:cNvGrpSpPr>
          <p:nvPr/>
        </p:nvGrpSpPr>
        <p:grpSpPr>
          <a:xfrm>
            <a:off x="685800" y="3664718"/>
            <a:ext cx="5010655" cy="4310066"/>
            <a:chOff x="0" y="0"/>
            <a:chExt cx="11289030" cy="6350000"/>
          </a:xfrm>
        </p:grpSpPr>
        <p:sp>
          <p:nvSpPr>
            <p:cNvPr id="15" name="Freeform 11">
              <a:extLst>
                <a:ext uri="{FF2B5EF4-FFF2-40B4-BE49-F238E27FC236}">
                  <a16:creationId xmlns:a16="http://schemas.microsoft.com/office/drawing/2014/main" id="{7E1C46FD-6E66-374E-DFEF-AD08CB230E2B}"/>
                </a:ext>
              </a:extLst>
            </p:cNvPr>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9228" b="-9228"/>
              </a:stretch>
            </a:blipFill>
          </p:spPr>
          <p:txBody>
            <a:bodyPr/>
            <a:lstStyle/>
            <a:p>
              <a:endParaRPr lang="en-US"/>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19200" y="571500"/>
            <a:ext cx="7543800" cy="3505200"/>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20366" b="-20366"/>
              </a:stretch>
            </a:blipFill>
          </p:spPr>
          <p:txBody>
            <a:bodyPr/>
            <a:lstStyle/>
            <a:p>
              <a:endParaRPr lang="en-US"/>
            </a:p>
          </p:txBody>
        </p:sp>
      </p:grpSp>
      <p:grpSp>
        <p:nvGrpSpPr>
          <p:cNvPr id="4" name="Group 4"/>
          <p:cNvGrpSpPr>
            <a:grpSpLocks noChangeAspect="1"/>
          </p:cNvGrpSpPr>
          <p:nvPr/>
        </p:nvGrpSpPr>
        <p:grpSpPr>
          <a:xfrm>
            <a:off x="11430000" y="447113"/>
            <a:ext cx="6354979" cy="4114800"/>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l="-50312" r="-50312"/>
              </a:stretch>
            </a:blipFill>
          </p:spPr>
          <p:txBody>
            <a:bodyPr/>
            <a:lstStyle/>
            <a:p>
              <a:endParaRPr lang="en-US"/>
            </a:p>
          </p:txBody>
        </p:sp>
      </p:grpSp>
      <p:grpSp>
        <p:nvGrpSpPr>
          <p:cNvPr id="6" name="Group 6"/>
          <p:cNvGrpSpPr>
            <a:grpSpLocks noChangeAspect="1"/>
          </p:cNvGrpSpPr>
          <p:nvPr/>
        </p:nvGrpSpPr>
        <p:grpSpPr>
          <a:xfrm>
            <a:off x="1028700" y="4374286"/>
            <a:ext cx="7909674" cy="5744364"/>
            <a:chOff x="0" y="0"/>
            <a:chExt cx="2952750" cy="2995930"/>
          </a:xfrm>
        </p:grpSpPr>
        <p:sp>
          <p:nvSpPr>
            <p:cNvPr id="7" name="Freeform 7"/>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4"/>
              <a:stretch>
                <a:fillRect l="-825" r="-825"/>
              </a:stretch>
            </a:blipFill>
          </p:spPr>
          <p:txBody>
            <a:bodyPr/>
            <a:lstStyle/>
            <a:p>
              <a:endParaRPr lang="en-US"/>
            </a:p>
          </p:txBody>
        </p:sp>
      </p:grpSp>
      <p:grpSp>
        <p:nvGrpSpPr>
          <p:cNvPr id="8" name="Group 8"/>
          <p:cNvGrpSpPr>
            <a:grpSpLocks noChangeAspect="1"/>
          </p:cNvGrpSpPr>
          <p:nvPr/>
        </p:nvGrpSpPr>
        <p:grpSpPr>
          <a:xfrm>
            <a:off x="8938374" y="5600700"/>
            <a:ext cx="9326880" cy="4280221"/>
            <a:chOff x="-161290" y="232410"/>
            <a:chExt cx="12611100" cy="5787390"/>
          </a:xfrm>
        </p:grpSpPr>
        <p:sp>
          <p:nvSpPr>
            <p:cNvPr id="9" name="Freeform 9"/>
            <p:cNvSpPr/>
            <p:nvPr/>
          </p:nvSpPr>
          <p:spPr>
            <a:xfrm>
              <a:off x="-161290" y="232410"/>
              <a:ext cx="12611101" cy="5787390"/>
            </a:xfrm>
            <a:custGeom>
              <a:avLst/>
              <a:gdLst/>
              <a:ahLst/>
              <a:cxnLst/>
              <a:rect l="l" t="t" r="r" b="b"/>
              <a:pathLst>
                <a:path w="12611101" h="5787390">
                  <a:moveTo>
                    <a:pt x="12551410" y="2688590"/>
                  </a:moveTo>
                  <a:cubicBezTo>
                    <a:pt x="12498070" y="2100580"/>
                    <a:pt x="12113260" y="1581150"/>
                    <a:pt x="11629390" y="1242060"/>
                  </a:cubicBezTo>
                  <a:cubicBezTo>
                    <a:pt x="11145520" y="902970"/>
                    <a:pt x="10571480" y="721360"/>
                    <a:pt x="9999980" y="575310"/>
                  </a:cubicBezTo>
                  <a:cubicBezTo>
                    <a:pt x="8357870" y="157480"/>
                    <a:pt x="6649720" y="0"/>
                    <a:pt x="4958080" y="110490"/>
                  </a:cubicBezTo>
                  <a:cubicBezTo>
                    <a:pt x="3895090" y="123190"/>
                    <a:pt x="3690620" y="267970"/>
                    <a:pt x="2651760" y="491490"/>
                  </a:cubicBezTo>
                  <a:cubicBezTo>
                    <a:pt x="2020570" y="626110"/>
                    <a:pt x="1366520" y="817880"/>
                    <a:pt x="916940" y="1280160"/>
                  </a:cubicBezTo>
                  <a:cubicBezTo>
                    <a:pt x="0" y="2223770"/>
                    <a:pt x="400050" y="3919220"/>
                    <a:pt x="1418590" y="4751070"/>
                  </a:cubicBezTo>
                  <a:cubicBezTo>
                    <a:pt x="2437130" y="5582920"/>
                    <a:pt x="3836670" y="5750560"/>
                    <a:pt x="5152390" y="5767070"/>
                  </a:cubicBezTo>
                  <a:cubicBezTo>
                    <a:pt x="6744970" y="5787390"/>
                    <a:pt x="8346440" y="5632450"/>
                    <a:pt x="9888220" y="5229860"/>
                  </a:cubicBezTo>
                  <a:cubicBezTo>
                    <a:pt x="10535920" y="5060950"/>
                    <a:pt x="11187430" y="4839970"/>
                    <a:pt x="11710670" y="4423410"/>
                  </a:cubicBezTo>
                  <a:cubicBezTo>
                    <a:pt x="12232640" y="4005580"/>
                    <a:pt x="12611101" y="3355340"/>
                    <a:pt x="12551410" y="2688590"/>
                  </a:cubicBezTo>
                  <a:close/>
                </a:path>
              </a:pathLst>
            </a:custGeom>
            <a:blipFill>
              <a:blip r:embed="rId5"/>
              <a:stretch>
                <a:fillRect l="1327" t="-64224" r="-1327" b="-38746"/>
              </a:stretch>
            </a:blipFill>
          </p:spPr>
          <p:txBody>
            <a:bodyPr/>
            <a:lstStyle/>
            <a:p>
              <a:endParaRPr lang="en-US"/>
            </a:p>
          </p:txBody>
        </p:sp>
      </p:grpSp>
      <p:sp>
        <p:nvSpPr>
          <p:cNvPr id="11" name="TextBox 11"/>
          <p:cNvSpPr txBox="1"/>
          <p:nvPr/>
        </p:nvSpPr>
        <p:spPr>
          <a:xfrm>
            <a:off x="7180690" y="5369104"/>
            <a:ext cx="10303709" cy="868828"/>
          </a:xfrm>
          <a:prstGeom prst="rect">
            <a:avLst/>
          </a:prstGeom>
        </p:spPr>
        <p:txBody>
          <a:bodyPr lIns="0" tIns="0" rIns="0" bIns="0" rtlCol="0" anchor="t">
            <a:spAutoFit/>
          </a:bodyPr>
          <a:lstStyle/>
          <a:p>
            <a:pPr algn="ctr">
              <a:lnSpc>
                <a:spcPts val="2800"/>
              </a:lnSpc>
            </a:pPr>
            <a:endParaRPr lang="en-US" sz="2000" dirty="0">
              <a:solidFill>
                <a:srgbClr val="000000"/>
              </a:solidFill>
              <a:latin typeface="Saira Bold"/>
            </a:endParaRPr>
          </a:p>
          <a:p>
            <a:pPr algn="ctr">
              <a:lnSpc>
                <a:spcPts val="4480"/>
              </a:lnSpc>
            </a:pPr>
            <a:endParaRPr lang="en-US" sz="2000" dirty="0">
              <a:solidFill>
                <a:srgbClr val="000000"/>
              </a:solidFill>
              <a:latin typeface="Saira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5252008" y="-560854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1" name="TextBox 11"/>
          <p:cNvSpPr txBox="1"/>
          <p:nvPr/>
        </p:nvSpPr>
        <p:spPr>
          <a:xfrm rot="5400000">
            <a:off x="14549618" y="4643184"/>
            <a:ext cx="5633088" cy="349250"/>
          </a:xfrm>
          <a:prstGeom prst="rect">
            <a:avLst/>
          </a:prstGeom>
        </p:spPr>
        <p:txBody>
          <a:bodyPr lIns="0" tIns="0" rIns="0" bIns="0" rtlCol="0" anchor="t">
            <a:spAutoFit/>
          </a:bodyPr>
          <a:lstStyle/>
          <a:p>
            <a:pPr algn="r">
              <a:lnSpc>
                <a:spcPts val="2800"/>
              </a:lnSpc>
            </a:pPr>
            <a:r>
              <a:rPr lang="en-US" sz="2000" spc="160">
                <a:solidFill>
                  <a:srgbClr val="49403C"/>
                </a:solidFill>
                <a:latin typeface="Saira Medium Bold"/>
              </a:rPr>
              <a:t>HOMEBUYER  EDUCATION CLASS</a:t>
            </a:r>
          </a:p>
        </p:txBody>
      </p:sp>
      <p:grpSp>
        <p:nvGrpSpPr>
          <p:cNvPr id="12" name="Group 12"/>
          <p:cNvGrpSpPr/>
          <p:nvPr/>
        </p:nvGrpSpPr>
        <p:grpSpPr>
          <a:xfrm rot="-2294101">
            <a:off x="-138775" y="4328208"/>
            <a:ext cx="2567029" cy="10905593"/>
            <a:chOff x="0" y="0"/>
            <a:chExt cx="3422705" cy="14540791"/>
          </a:xfrm>
        </p:grpSpPr>
        <p:sp>
          <p:nvSpPr>
            <p:cNvPr id="13" name="AutoShape 13"/>
            <p:cNvSpPr/>
            <p:nvPr/>
          </p:nvSpPr>
          <p:spPr>
            <a:xfrm>
              <a:off x="0" y="0"/>
              <a:ext cx="1140902" cy="14540791"/>
            </a:xfrm>
            <a:prstGeom prst="rect">
              <a:avLst/>
            </a:prstGeom>
            <a:solidFill>
              <a:srgbClr val="69A9B2">
                <a:alpha val="69804"/>
              </a:srgbClr>
            </a:solidFill>
          </p:spPr>
          <p:txBody>
            <a:bodyPr/>
            <a:lstStyle/>
            <a:p>
              <a:endParaRPr lang="en-US"/>
            </a:p>
          </p:txBody>
        </p:sp>
        <p:sp>
          <p:nvSpPr>
            <p:cNvPr id="14" name="AutoShape 1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5" name="AutoShape 1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7" name="Picture 6">
            <a:extLst>
              <a:ext uri="{FF2B5EF4-FFF2-40B4-BE49-F238E27FC236}">
                <a16:creationId xmlns:a16="http://schemas.microsoft.com/office/drawing/2014/main" id="{DEBADA62-2887-D78C-C22D-76A081F77F78}"/>
              </a:ext>
            </a:extLst>
          </p:cNvPr>
          <p:cNvPicPr>
            <a:picLocks noChangeAspect="1"/>
          </p:cNvPicPr>
          <p:nvPr/>
        </p:nvPicPr>
        <p:blipFill>
          <a:blip r:embed="rId3"/>
          <a:stretch>
            <a:fillRect/>
          </a:stretch>
        </p:blipFill>
        <p:spPr>
          <a:xfrm>
            <a:off x="-166574" y="0"/>
            <a:ext cx="17343937" cy="11277599"/>
          </a:xfrm>
          <a:prstGeom prst="rect">
            <a:avLst/>
          </a:prstGeom>
        </p:spPr>
      </p:pic>
    </p:spTree>
    <p:extLst>
      <p:ext uri="{BB962C8B-B14F-4D97-AF65-F5344CB8AC3E}">
        <p14:creationId xmlns:p14="http://schemas.microsoft.com/office/powerpoint/2010/main" val="18063086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2D57AF-0681-D240-AD92-FAD1BA0CA8D0}"/>
              </a:ext>
            </a:extLst>
          </p:cNvPr>
          <p:cNvPicPr>
            <a:picLocks noChangeAspect="1"/>
          </p:cNvPicPr>
          <p:nvPr/>
        </p:nvPicPr>
        <p:blipFill>
          <a:blip r:embed="rId2"/>
          <a:stretch>
            <a:fillRect/>
          </a:stretch>
        </p:blipFill>
        <p:spPr>
          <a:xfrm>
            <a:off x="228600" y="266700"/>
            <a:ext cx="5334000" cy="4970121"/>
          </a:xfrm>
          <a:prstGeom prst="rect">
            <a:avLst/>
          </a:prstGeom>
        </p:spPr>
      </p:pic>
      <p:pic>
        <p:nvPicPr>
          <p:cNvPr id="6" name="Picture 5">
            <a:extLst>
              <a:ext uri="{FF2B5EF4-FFF2-40B4-BE49-F238E27FC236}">
                <a16:creationId xmlns:a16="http://schemas.microsoft.com/office/drawing/2014/main" id="{43818AA3-3624-EE4A-AE99-696092DBEFAD}"/>
              </a:ext>
            </a:extLst>
          </p:cNvPr>
          <p:cNvPicPr>
            <a:picLocks noChangeAspect="1"/>
          </p:cNvPicPr>
          <p:nvPr/>
        </p:nvPicPr>
        <p:blipFill>
          <a:blip r:embed="rId3"/>
          <a:stretch>
            <a:fillRect/>
          </a:stretch>
        </p:blipFill>
        <p:spPr>
          <a:xfrm>
            <a:off x="123481" y="5603247"/>
            <a:ext cx="5439119" cy="5218908"/>
          </a:xfrm>
          <a:prstGeom prst="rect">
            <a:avLst/>
          </a:prstGeom>
        </p:spPr>
      </p:pic>
      <p:pic>
        <p:nvPicPr>
          <p:cNvPr id="8" name="Picture 7">
            <a:extLst>
              <a:ext uri="{FF2B5EF4-FFF2-40B4-BE49-F238E27FC236}">
                <a16:creationId xmlns:a16="http://schemas.microsoft.com/office/drawing/2014/main" id="{6D1C3EE1-3713-3249-8617-05F16B75A6C4}"/>
              </a:ext>
            </a:extLst>
          </p:cNvPr>
          <p:cNvPicPr>
            <a:picLocks noChangeAspect="1"/>
          </p:cNvPicPr>
          <p:nvPr/>
        </p:nvPicPr>
        <p:blipFill>
          <a:blip r:embed="rId4"/>
          <a:stretch>
            <a:fillRect/>
          </a:stretch>
        </p:blipFill>
        <p:spPr>
          <a:xfrm>
            <a:off x="12529484" y="114300"/>
            <a:ext cx="5731302" cy="5334000"/>
          </a:xfrm>
          <a:prstGeom prst="rect">
            <a:avLst/>
          </a:prstGeom>
        </p:spPr>
      </p:pic>
      <p:pic>
        <p:nvPicPr>
          <p:cNvPr id="10" name="Picture 9">
            <a:extLst>
              <a:ext uri="{FF2B5EF4-FFF2-40B4-BE49-F238E27FC236}">
                <a16:creationId xmlns:a16="http://schemas.microsoft.com/office/drawing/2014/main" id="{57ED2817-0132-E341-BF9E-7A5C1454F2F1}"/>
              </a:ext>
            </a:extLst>
          </p:cNvPr>
          <p:cNvPicPr>
            <a:picLocks noChangeAspect="1"/>
          </p:cNvPicPr>
          <p:nvPr/>
        </p:nvPicPr>
        <p:blipFill>
          <a:blip r:embed="rId5"/>
          <a:stretch>
            <a:fillRect/>
          </a:stretch>
        </p:blipFill>
        <p:spPr>
          <a:xfrm>
            <a:off x="12529484" y="5753100"/>
            <a:ext cx="5731302" cy="5069055"/>
          </a:xfrm>
          <a:prstGeom prst="rect">
            <a:avLst/>
          </a:prstGeom>
        </p:spPr>
      </p:pic>
      <mc:AlternateContent xmlns:mc="http://schemas.openxmlformats.org/markup-compatibility/2006">
        <mc:Choice xmlns:p14="http://schemas.microsoft.com/office/powerpoint/2010/main" Requires="p14">
          <p:contentPart p14:bwMode="auto" r:id="rId6">
            <p14:nvContentPartPr>
              <p14:cNvPr id="11" name="Ink 10">
                <a:extLst>
                  <a:ext uri="{FF2B5EF4-FFF2-40B4-BE49-F238E27FC236}">
                    <a16:creationId xmlns:a16="http://schemas.microsoft.com/office/drawing/2014/main" id="{6E7770BF-E35B-0E10-49C4-DE212639E160}"/>
                  </a:ext>
                </a:extLst>
              </p14:cNvPr>
              <p14:cNvContentPartPr/>
              <p14:nvPr/>
            </p14:nvContentPartPr>
            <p14:xfrm>
              <a:off x="3363300" y="571269"/>
              <a:ext cx="360" cy="16920"/>
            </p14:xfrm>
          </p:contentPart>
        </mc:Choice>
        <mc:Fallback>
          <p:pic>
            <p:nvPicPr>
              <p:cNvPr id="11" name="Ink 10">
                <a:extLst>
                  <a:ext uri="{FF2B5EF4-FFF2-40B4-BE49-F238E27FC236}">
                    <a16:creationId xmlns:a16="http://schemas.microsoft.com/office/drawing/2014/main" id="{6E7770BF-E35B-0E10-49C4-DE212639E160}"/>
                  </a:ext>
                </a:extLst>
              </p:cNvPr>
              <p:cNvPicPr/>
              <p:nvPr/>
            </p:nvPicPr>
            <p:blipFill>
              <a:blip r:embed="rId7"/>
              <a:stretch>
                <a:fillRect/>
              </a:stretch>
            </p:blipFill>
            <p:spPr>
              <a:xfrm>
                <a:off x="3357180" y="565149"/>
                <a:ext cx="12600" cy="291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2" name="Ink 21">
                <a:extLst>
                  <a:ext uri="{FF2B5EF4-FFF2-40B4-BE49-F238E27FC236}">
                    <a16:creationId xmlns:a16="http://schemas.microsoft.com/office/drawing/2014/main" id="{01B0C6E1-B765-BDF4-65E9-1FF2C3487A99}"/>
                  </a:ext>
                </a:extLst>
              </p14:cNvPr>
              <p14:cNvContentPartPr/>
              <p14:nvPr/>
            </p14:nvContentPartPr>
            <p14:xfrm>
              <a:off x="1091340" y="981900"/>
              <a:ext cx="3033360" cy="3091680"/>
            </p14:xfrm>
          </p:contentPart>
        </mc:Choice>
        <mc:Fallback>
          <p:pic>
            <p:nvPicPr>
              <p:cNvPr id="22" name="Ink 21">
                <a:extLst>
                  <a:ext uri="{FF2B5EF4-FFF2-40B4-BE49-F238E27FC236}">
                    <a16:creationId xmlns:a16="http://schemas.microsoft.com/office/drawing/2014/main" id="{01B0C6E1-B765-BDF4-65E9-1FF2C3487A99}"/>
                  </a:ext>
                </a:extLst>
              </p:cNvPr>
              <p:cNvPicPr/>
              <p:nvPr/>
            </p:nvPicPr>
            <p:blipFill>
              <a:blip r:embed="rId9"/>
              <a:stretch>
                <a:fillRect/>
              </a:stretch>
            </p:blipFill>
            <p:spPr>
              <a:xfrm>
                <a:off x="1055340" y="945900"/>
                <a:ext cx="3105000" cy="31633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4" name="Ink 23">
                <a:extLst>
                  <a:ext uri="{FF2B5EF4-FFF2-40B4-BE49-F238E27FC236}">
                    <a16:creationId xmlns:a16="http://schemas.microsoft.com/office/drawing/2014/main" id="{FB2F4F13-1263-272C-273B-31BB6AAD879A}"/>
                  </a:ext>
                </a:extLst>
              </p14:cNvPr>
              <p14:cNvContentPartPr/>
              <p14:nvPr/>
            </p14:nvContentPartPr>
            <p14:xfrm>
              <a:off x="11393820" y="52380"/>
              <a:ext cx="4704480" cy="4605120"/>
            </p14:xfrm>
          </p:contentPart>
        </mc:Choice>
        <mc:Fallback>
          <p:pic>
            <p:nvPicPr>
              <p:cNvPr id="24" name="Ink 23">
                <a:extLst>
                  <a:ext uri="{FF2B5EF4-FFF2-40B4-BE49-F238E27FC236}">
                    <a16:creationId xmlns:a16="http://schemas.microsoft.com/office/drawing/2014/main" id="{FB2F4F13-1263-272C-273B-31BB6AAD879A}"/>
                  </a:ext>
                </a:extLst>
              </p:cNvPr>
              <p:cNvPicPr/>
              <p:nvPr/>
            </p:nvPicPr>
            <p:blipFill>
              <a:blip r:embed="rId11"/>
              <a:stretch>
                <a:fillRect/>
              </a:stretch>
            </p:blipFill>
            <p:spPr>
              <a:xfrm>
                <a:off x="11358180" y="16740"/>
                <a:ext cx="4776120" cy="46767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9" name="Ink 28">
                <a:extLst>
                  <a:ext uri="{FF2B5EF4-FFF2-40B4-BE49-F238E27FC236}">
                    <a16:creationId xmlns:a16="http://schemas.microsoft.com/office/drawing/2014/main" id="{B7F627E2-88A6-0887-5A05-B6323A7DBB52}"/>
                  </a:ext>
                </a:extLst>
              </p14:cNvPr>
              <p14:cNvContentPartPr/>
              <p14:nvPr/>
            </p14:nvContentPartPr>
            <p14:xfrm>
              <a:off x="12891149" y="5835502"/>
              <a:ext cx="5626622" cy="3600916"/>
            </p14:xfrm>
          </p:contentPart>
        </mc:Choice>
        <mc:Fallback>
          <p:pic>
            <p:nvPicPr>
              <p:cNvPr id="29" name="Ink 28">
                <a:extLst>
                  <a:ext uri="{FF2B5EF4-FFF2-40B4-BE49-F238E27FC236}">
                    <a16:creationId xmlns:a16="http://schemas.microsoft.com/office/drawing/2014/main" id="{B7F627E2-88A6-0887-5A05-B6323A7DBB52}"/>
                  </a:ext>
                </a:extLst>
              </p:cNvPr>
              <p:cNvPicPr/>
              <p:nvPr/>
            </p:nvPicPr>
            <p:blipFill>
              <a:blip r:embed="rId13"/>
              <a:stretch>
                <a:fillRect/>
              </a:stretch>
            </p:blipFill>
            <p:spPr>
              <a:xfrm>
                <a:off x="12855150" y="5799504"/>
                <a:ext cx="5698260" cy="3672553"/>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1" name="Ink 30">
                <a:extLst>
                  <a:ext uri="{FF2B5EF4-FFF2-40B4-BE49-F238E27FC236}">
                    <a16:creationId xmlns:a16="http://schemas.microsoft.com/office/drawing/2014/main" id="{70F28FD0-A9BB-28BB-21B4-B133D76FA5E9}"/>
                  </a:ext>
                </a:extLst>
              </p14:cNvPr>
              <p14:cNvContentPartPr/>
              <p14:nvPr/>
            </p14:nvContentPartPr>
            <p14:xfrm>
              <a:off x="883311" y="5614020"/>
              <a:ext cx="4411440" cy="1836360"/>
            </p14:xfrm>
          </p:contentPart>
        </mc:Choice>
        <mc:Fallback>
          <p:pic>
            <p:nvPicPr>
              <p:cNvPr id="31" name="Ink 30">
                <a:extLst>
                  <a:ext uri="{FF2B5EF4-FFF2-40B4-BE49-F238E27FC236}">
                    <a16:creationId xmlns:a16="http://schemas.microsoft.com/office/drawing/2014/main" id="{70F28FD0-A9BB-28BB-21B4-B133D76FA5E9}"/>
                  </a:ext>
                </a:extLst>
              </p:cNvPr>
              <p:cNvPicPr/>
              <p:nvPr/>
            </p:nvPicPr>
            <p:blipFill>
              <a:blip r:embed="rId15"/>
              <a:stretch>
                <a:fillRect/>
              </a:stretch>
            </p:blipFill>
            <p:spPr>
              <a:xfrm>
                <a:off x="847311" y="5578020"/>
                <a:ext cx="4483080" cy="1908000"/>
              </a:xfrm>
              <a:prstGeom prst="rect">
                <a:avLst/>
              </a:prstGeom>
            </p:spPr>
          </p:pic>
        </mc:Fallback>
      </mc:AlternateContent>
    </p:spTree>
    <p:extLst>
      <p:ext uri="{BB962C8B-B14F-4D97-AF65-F5344CB8AC3E}">
        <p14:creationId xmlns:p14="http://schemas.microsoft.com/office/powerpoint/2010/main" val="3738088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0C2352-B2F3-27CB-C1D5-CA3C37D7827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D7B2532-495B-1246-68D1-87188FF1F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24" name="Group 23">
            <a:extLst>
              <a:ext uri="{FF2B5EF4-FFF2-40B4-BE49-F238E27FC236}">
                <a16:creationId xmlns:a16="http://schemas.microsoft.com/office/drawing/2014/main" id="{532AB8C9-B3CB-9CAF-53C0-0B16CE60D3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1437" y="0"/>
            <a:ext cx="16646859" cy="10287000"/>
            <a:chOff x="547625" y="0"/>
            <a:chExt cx="11097905" cy="6858000"/>
          </a:xfrm>
        </p:grpSpPr>
        <p:sp>
          <p:nvSpPr>
            <p:cNvPr id="25" name="Freeform: Shape 24">
              <a:extLst>
                <a:ext uri="{FF2B5EF4-FFF2-40B4-BE49-F238E27FC236}">
                  <a16:creationId xmlns:a16="http://schemas.microsoft.com/office/drawing/2014/main" id="{50DFD795-A1F9-A1D2-9FC8-649737A62C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5B31D1F-51B1-13C7-8785-F60C47AA80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7" name="Freeform: Shape 26">
              <a:extLst>
                <a:ext uri="{FF2B5EF4-FFF2-40B4-BE49-F238E27FC236}">
                  <a16:creationId xmlns:a16="http://schemas.microsoft.com/office/drawing/2014/main" id="{702CD9C6-3EF9-940D-C5A4-A8F149C740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5F942355-D932-3F06-D045-A9A019195C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9" name="Freeform: Shape 28">
              <a:extLst>
                <a:ext uri="{FF2B5EF4-FFF2-40B4-BE49-F238E27FC236}">
                  <a16:creationId xmlns:a16="http://schemas.microsoft.com/office/drawing/2014/main" id="{E1246AEB-7930-C537-78C9-2CCDAB1ABB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3" name="Picture 8" descr="Write Messages on Coffee Cups ...">
            <a:extLst>
              <a:ext uri="{FF2B5EF4-FFF2-40B4-BE49-F238E27FC236}">
                <a16:creationId xmlns:a16="http://schemas.microsoft.com/office/drawing/2014/main" id="{C5DE4AC3-2A10-650A-D23D-FA44BDF4B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078" r="9979" b="1"/>
          <a:stretch>
            <a:fillRect/>
          </a:stretch>
        </p:blipFill>
        <p:spPr bwMode="auto">
          <a:xfrm>
            <a:off x="0" y="0"/>
            <a:ext cx="18288000" cy="1028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5948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2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10800000">
            <a:off x="15720971" y="-309297"/>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2" name="TextBox 12"/>
          <p:cNvSpPr txBox="1"/>
          <p:nvPr/>
        </p:nvSpPr>
        <p:spPr>
          <a:xfrm>
            <a:off x="3250034" y="629050"/>
            <a:ext cx="12980566" cy="2693045"/>
          </a:xfrm>
          <a:prstGeom prst="rect">
            <a:avLst/>
          </a:prstGeom>
        </p:spPr>
        <p:txBody>
          <a:bodyPr wrap="square" lIns="0" tIns="0" rIns="0" bIns="0" rtlCol="0" anchor="t">
            <a:spAutoFit/>
          </a:bodyPr>
          <a:lstStyle/>
          <a:p>
            <a:pPr algn="ctr">
              <a:lnSpc>
                <a:spcPts val="10499"/>
              </a:lnSpc>
            </a:pPr>
            <a:r>
              <a:rPr lang="en-US" sz="7499" dirty="0">
                <a:solidFill>
                  <a:srgbClr val="49403C"/>
                </a:solidFill>
                <a:latin typeface="Saira Black Bold"/>
              </a:rPr>
              <a:t>HOMEOWNER INSURANCE</a:t>
            </a:r>
          </a:p>
          <a:p>
            <a:pPr algn="ctr">
              <a:lnSpc>
                <a:spcPts val="10499"/>
              </a:lnSpc>
            </a:pPr>
            <a:endParaRPr lang="en-US" sz="7499" dirty="0">
              <a:solidFill>
                <a:srgbClr val="49403C"/>
              </a:solidFill>
              <a:latin typeface="Saira Black Bold"/>
            </a:endParaRPr>
          </a:p>
        </p:txBody>
      </p:sp>
      <p:sp>
        <p:nvSpPr>
          <p:cNvPr id="13" name="TextBox 13"/>
          <p:cNvSpPr txBox="1"/>
          <p:nvPr/>
        </p:nvSpPr>
        <p:spPr>
          <a:xfrm>
            <a:off x="2759565" y="2570463"/>
            <a:ext cx="8189863" cy="2439129"/>
          </a:xfrm>
          <a:prstGeom prst="rect">
            <a:avLst/>
          </a:prstGeom>
        </p:spPr>
        <p:txBody>
          <a:bodyPr lIns="0" tIns="0" rIns="0" bIns="0" rtlCol="0" anchor="t">
            <a:spAutoFit/>
          </a:bodyPr>
          <a:lstStyle/>
          <a:p>
            <a:pPr>
              <a:lnSpc>
                <a:spcPts val="4759"/>
              </a:lnSpc>
            </a:pPr>
            <a:r>
              <a:rPr lang="en-US" sz="3399" dirty="0">
                <a:solidFill>
                  <a:srgbClr val="49403C"/>
                </a:solidFill>
                <a:latin typeface="Saira Medium"/>
              </a:rPr>
              <a:t>Must be obtained BEFORE you can close! Call your current auto agent for a free quote.</a:t>
            </a:r>
          </a:p>
          <a:p>
            <a:pPr>
              <a:lnSpc>
                <a:spcPts val="4759"/>
              </a:lnSpc>
            </a:pPr>
            <a:endParaRPr lang="en-US" sz="3399" dirty="0">
              <a:solidFill>
                <a:srgbClr val="49403C"/>
              </a:solidFill>
              <a:latin typeface="Saira Medium"/>
            </a:endParaRPr>
          </a:p>
        </p:txBody>
      </p:sp>
      <p:sp>
        <p:nvSpPr>
          <p:cNvPr id="14" name="TextBox 14"/>
          <p:cNvSpPr txBox="1"/>
          <p:nvPr/>
        </p:nvSpPr>
        <p:spPr>
          <a:xfrm>
            <a:off x="2656397" y="3817603"/>
            <a:ext cx="5559505" cy="4907297"/>
          </a:xfrm>
          <a:prstGeom prst="rect">
            <a:avLst/>
          </a:prstGeom>
        </p:spPr>
        <p:txBody>
          <a:bodyPr wrap="square" lIns="0" tIns="0" rIns="0" bIns="0" rtlCol="0" anchor="t">
            <a:spAutoFit/>
          </a:bodyPr>
          <a:lstStyle/>
          <a:p>
            <a:pPr>
              <a:lnSpc>
                <a:spcPts val="4759"/>
              </a:lnSpc>
            </a:pPr>
            <a:endParaRPr lang="en-US" sz="3399" dirty="0">
              <a:solidFill>
                <a:srgbClr val="000000"/>
              </a:solidFill>
              <a:latin typeface="Saira Medium"/>
            </a:endParaRPr>
          </a:p>
          <a:p>
            <a:pPr>
              <a:lnSpc>
                <a:spcPts val="4759"/>
              </a:lnSpc>
            </a:pPr>
            <a:endParaRPr lang="en-US" sz="3399" dirty="0">
              <a:solidFill>
                <a:srgbClr val="000000"/>
              </a:solidFill>
              <a:latin typeface="Saira Medium"/>
            </a:endParaRPr>
          </a:p>
          <a:p>
            <a:pPr>
              <a:lnSpc>
                <a:spcPts val="4759"/>
              </a:lnSpc>
            </a:pPr>
            <a:r>
              <a:rPr lang="en-US" sz="3399" dirty="0">
                <a:solidFill>
                  <a:srgbClr val="000000"/>
                </a:solidFill>
                <a:latin typeface="Saira Medium"/>
              </a:rPr>
              <a:t>There are two </a:t>
            </a:r>
          </a:p>
          <a:p>
            <a:pPr>
              <a:lnSpc>
                <a:spcPts val="4759"/>
              </a:lnSpc>
            </a:pPr>
            <a:r>
              <a:rPr lang="en-US" sz="3399" dirty="0">
                <a:solidFill>
                  <a:srgbClr val="000000"/>
                </a:solidFill>
                <a:latin typeface="Saira Medium"/>
              </a:rPr>
              <a:t>components:</a:t>
            </a:r>
          </a:p>
          <a:p>
            <a:pPr>
              <a:lnSpc>
                <a:spcPts val="4759"/>
              </a:lnSpc>
            </a:pPr>
            <a:endParaRPr lang="en-US" sz="3399" dirty="0">
              <a:solidFill>
                <a:srgbClr val="000000"/>
              </a:solidFill>
              <a:latin typeface="Saira Medium"/>
            </a:endParaRPr>
          </a:p>
          <a:p>
            <a:pPr marL="734059" lvl="1" indent="-367030">
              <a:lnSpc>
                <a:spcPts val="4759"/>
              </a:lnSpc>
              <a:buFont typeface="Arial"/>
              <a:buChar char="•"/>
            </a:pPr>
            <a:r>
              <a:rPr lang="en-US" sz="3399" dirty="0">
                <a:solidFill>
                  <a:srgbClr val="000000"/>
                </a:solidFill>
                <a:latin typeface="Saira Medium"/>
              </a:rPr>
              <a:t>Property Coverage</a:t>
            </a:r>
          </a:p>
          <a:p>
            <a:pPr>
              <a:lnSpc>
                <a:spcPts val="4759"/>
              </a:lnSpc>
            </a:pPr>
            <a:endParaRPr lang="en-US" sz="3399" dirty="0">
              <a:solidFill>
                <a:srgbClr val="000000"/>
              </a:solidFill>
              <a:latin typeface="Saira Medium"/>
            </a:endParaRPr>
          </a:p>
          <a:p>
            <a:pPr marL="734059" lvl="1" indent="-367030">
              <a:lnSpc>
                <a:spcPts val="4759"/>
              </a:lnSpc>
              <a:buFont typeface="Arial"/>
              <a:buChar char="•"/>
            </a:pPr>
            <a:r>
              <a:rPr lang="en-US" sz="3399" dirty="0">
                <a:solidFill>
                  <a:srgbClr val="000000"/>
                </a:solidFill>
                <a:latin typeface="Saira Medium"/>
              </a:rPr>
              <a:t>Liability Coverage</a:t>
            </a:r>
          </a:p>
        </p:txBody>
      </p:sp>
      <p:pic>
        <p:nvPicPr>
          <p:cNvPr id="16" name="Picture 15">
            <a:extLst>
              <a:ext uri="{FF2B5EF4-FFF2-40B4-BE49-F238E27FC236}">
                <a16:creationId xmlns:a16="http://schemas.microsoft.com/office/drawing/2014/main" id="{10D3B372-3F6E-86FB-A4DA-FEA4ADA50DD4}"/>
              </a:ext>
            </a:extLst>
          </p:cNvPr>
          <p:cNvPicPr>
            <a:picLocks noChangeAspect="1"/>
          </p:cNvPicPr>
          <p:nvPr/>
        </p:nvPicPr>
        <p:blipFill>
          <a:blip r:embed="rId3"/>
          <a:stretch>
            <a:fillRect/>
          </a:stretch>
        </p:blipFill>
        <p:spPr>
          <a:xfrm>
            <a:off x="10039443" y="3599560"/>
            <a:ext cx="7586237" cy="6535373"/>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454918">
            <a:off x="17004486" y="2739813"/>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1652627" y="2912724"/>
            <a:ext cx="5606673" cy="5790572"/>
            <a:chOff x="0" y="0"/>
            <a:chExt cx="6350000" cy="6558280"/>
          </a:xfrm>
        </p:grpSpPr>
        <p:sp>
          <p:nvSpPr>
            <p:cNvPr id="11" name="Freeform 1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7567" r="-27567"/>
              </a:stretch>
            </a:blipFill>
          </p:spPr>
          <p:txBody>
            <a:bodyPr/>
            <a:lstStyle/>
            <a:p>
              <a:endParaRPr lang="en-US"/>
            </a:p>
          </p:txBody>
        </p:sp>
        <p:sp>
          <p:nvSpPr>
            <p:cNvPr id="12" name="Freeform 1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39B99"/>
            </a:solidFill>
          </p:spPr>
          <p:txBody>
            <a:bodyPr/>
            <a:lstStyle/>
            <a:p>
              <a:endParaRPr lang="en-US"/>
            </a:p>
          </p:txBody>
        </p:sp>
      </p:grpSp>
      <p:sp>
        <p:nvSpPr>
          <p:cNvPr id="13" name="TextBox 13"/>
          <p:cNvSpPr txBox="1"/>
          <p:nvPr/>
        </p:nvSpPr>
        <p:spPr>
          <a:xfrm>
            <a:off x="3250034" y="629050"/>
            <a:ext cx="13056766" cy="1346522"/>
          </a:xfrm>
          <a:prstGeom prst="rect">
            <a:avLst/>
          </a:prstGeom>
        </p:spPr>
        <p:txBody>
          <a:bodyPr wrap="square" lIns="0" tIns="0" rIns="0" bIns="0" rtlCol="0" anchor="t">
            <a:spAutoFit/>
          </a:bodyPr>
          <a:lstStyle/>
          <a:p>
            <a:pPr algn="ctr">
              <a:lnSpc>
                <a:spcPts val="10499"/>
              </a:lnSpc>
            </a:pPr>
            <a:r>
              <a:rPr lang="en-US" sz="7499" dirty="0">
                <a:solidFill>
                  <a:srgbClr val="49403C"/>
                </a:solidFill>
                <a:latin typeface="Saira Black Bold"/>
              </a:rPr>
              <a:t>HOMEOWNER INSURANCE</a:t>
            </a:r>
          </a:p>
        </p:txBody>
      </p:sp>
      <p:sp>
        <p:nvSpPr>
          <p:cNvPr id="14" name="TextBox 14"/>
          <p:cNvSpPr txBox="1"/>
          <p:nvPr/>
        </p:nvSpPr>
        <p:spPr>
          <a:xfrm>
            <a:off x="919825" y="3084178"/>
            <a:ext cx="9169393" cy="5516895"/>
          </a:xfrm>
          <a:prstGeom prst="rect">
            <a:avLst/>
          </a:prstGeom>
        </p:spPr>
        <p:txBody>
          <a:bodyPr lIns="0" tIns="0" rIns="0" bIns="0" rtlCol="0" anchor="t">
            <a:spAutoFit/>
          </a:bodyPr>
          <a:lstStyle/>
          <a:p>
            <a:pPr>
              <a:lnSpc>
                <a:spcPts val="4759"/>
              </a:lnSpc>
            </a:pPr>
            <a:r>
              <a:rPr lang="en-US" sz="3399" dirty="0">
                <a:solidFill>
                  <a:srgbClr val="000000"/>
                </a:solidFill>
                <a:latin typeface="Saira Medium"/>
              </a:rPr>
              <a:t>Property Coverage has four parts: </a:t>
            </a:r>
          </a:p>
          <a:p>
            <a:pPr>
              <a:lnSpc>
                <a:spcPts val="4759"/>
              </a:lnSpc>
            </a:pPr>
            <a:endParaRPr lang="en-US" sz="3399" dirty="0">
              <a:solidFill>
                <a:srgbClr val="000000"/>
              </a:solidFill>
              <a:latin typeface="Saira Medium"/>
            </a:endParaRPr>
          </a:p>
          <a:p>
            <a:pPr marL="734059" lvl="1" indent="-367030">
              <a:lnSpc>
                <a:spcPts val="4759"/>
              </a:lnSpc>
              <a:buFont typeface="Arial"/>
              <a:buChar char="•"/>
            </a:pPr>
            <a:r>
              <a:rPr lang="en-US" sz="3399" dirty="0">
                <a:solidFill>
                  <a:srgbClr val="000000"/>
                </a:solidFill>
                <a:latin typeface="Saira Medium"/>
              </a:rPr>
              <a:t>Dwelling – your house</a:t>
            </a:r>
          </a:p>
          <a:p>
            <a:pPr marL="734059" lvl="1" indent="-367030">
              <a:lnSpc>
                <a:spcPts val="4759"/>
              </a:lnSpc>
              <a:buFont typeface="Arial"/>
              <a:buChar char="•"/>
            </a:pPr>
            <a:r>
              <a:rPr lang="en-US" sz="3399" dirty="0">
                <a:solidFill>
                  <a:srgbClr val="000000"/>
                </a:solidFill>
                <a:latin typeface="Saira Medium"/>
              </a:rPr>
              <a:t>Other detached structures – workshops or buildings</a:t>
            </a:r>
          </a:p>
          <a:p>
            <a:pPr marL="734059" lvl="1" indent="-367030">
              <a:lnSpc>
                <a:spcPts val="4759"/>
              </a:lnSpc>
              <a:buFont typeface="Arial"/>
              <a:buChar char="•"/>
            </a:pPr>
            <a:r>
              <a:rPr lang="en-US" sz="3399" dirty="0">
                <a:solidFill>
                  <a:srgbClr val="000000"/>
                </a:solidFill>
                <a:latin typeface="Saira Medium"/>
              </a:rPr>
              <a:t>Personal property – furnishings</a:t>
            </a:r>
          </a:p>
          <a:p>
            <a:pPr marL="734059" lvl="1" indent="-367030">
              <a:lnSpc>
                <a:spcPts val="4759"/>
              </a:lnSpc>
              <a:buFont typeface="Arial"/>
              <a:buChar char="•"/>
            </a:pPr>
            <a:r>
              <a:rPr lang="en-US" sz="3399" dirty="0">
                <a:solidFill>
                  <a:srgbClr val="000000"/>
                </a:solidFill>
                <a:latin typeface="Saira Medium"/>
              </a:rPr>
              <a:t>Loss of Use – costs while home is being repaired </a:t>
            </a:r>
          </a:p>
          <a:p>
            <a:pPr>
              <a:lnSpc>
                <a:spcPts val="4759"/>
              </a:lnSpc>
            </a:pPr>
            <a:endParaRPr lang="en-US" sz="3399" dirty="0">
              <a:solidFill>
                <a:srgbClr val="000000"/>
              </a:solidFill>
              <a:latin typeface="Saira Medium"/>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7030499" y="-492398"/>
            <a:ext cx="4328681" cy="18389680"/>
            <a:chOff x="0" y="0"/>
            <a:chExt cx="5771575" cy="24519573"/>
          </a:xfrm>
        </p:grpSpPr>
        <p:sp>
          <p:nvSpPr>
            <p:cNvPr id="7" name="AutoShape 7"/>
            <p:cNvSpPr/>
            <p:nvPr/>
          </p:nvSpPr>
          <p:spPr>
            <a:xfrm>
              <a:off x="0" y="0"/>
              <a:ext cx="1923858" cy="24519573"/>
            </a:xfrm>
            <a:prstGeom prst="rect">
              <a:avLst/>
            </a:prstGeom>
            <a:solidFill>
              <a:srgbClr val="69A9B2">
                <a:alpha val="69804"/>
              </a:srgbClr>
            </a:solidFill>
          </p:spPr>
          <p:txBody>
            <a:bodyPr/>
            <a:lstStyle/>
            <a:p>
              <a:endParaRPr lang="en-US"/>
            </a:p>
          </p:txBody>
        </p:sp>
        <p:sp>
          <p:nvSpPr>
            <p:cNvPr id="8" name="AutoShape 8"/>
            <p:cNvSpPr/>
            <p:nvPr/>
          </p:nvSpPr>
          <p:spPr>
            <a:xfrm>
              <a:off x="1923858" y="0"/>
              <a:ext cx="1923858" cy="24519573"/>
            </a:xfrm>
            <a:prstGeom prst="rect">
              <a:avLst/>
            </a:prstGeom>
            <a:solidFill>
              <a:srgbClr val="69A9B2">
                <a:alpha val="40000"/>
              </a:srgbClr>
            </a:solidFill>
          </p:spPr>
          <p:txBody>
            <a:bodyPr/>
            <a:lstStyle/>
            <a:p>
              <a:endParaRPr lang="en-US"/>
            </a:p>
          </p:txBody>
        </p:sp>
        <p:sp>
          <p:nvSpPr>
            <p:cNvPr id="9" name="AutoShape 9"/>
            <p:cNvSpPr/>
            <p:nvPr/>
          </p:nvSpPr>
          <p:spPr>
            <a:xfrm>
              <a:off x="3847717" y="0"/>
              <a:ext cx="1923858" cy="24519573"/>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2665493" y="3389574"/>
            <a:ext cx="3714239" cy="3836066"/>
            <a:chOff x="0" y="0"/>
            <a:chExt cx="6350000" cy="6558280"/>
          </a:xfrm>
        </p:grpSpPr>
        <p:sp>
          <p:nvSpPr>
            <p:cNvPr id="11" name="Freeform 1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889" r="-45999"/>
              </a:stretch>
            </a:blipFill>
          </p:spPr>
          <p:txBody>
            <a:bodyPr/>
            <a:lstStyle/>
            <a:p>
              <a:endParaRPr lang="en-US"/>
            </a:p>
          </p:txBody>
        </p:sp>
        <p:sp>
          <p:nvSpPr>
            <p:cNvPr id="12" name="Freeform 1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39B99"/>
            </a:solidFill>
          </p:spPr>
          <p:txBody>
            <a:bodyPr/>
            <a:lstStyle/>
            <a:p>
              <a:endParaRPr lang="en-US"/>
            </a:p>
          </p:txBody>
        </p:sp>
      </p:grpSp>
      <p:sp>
        <p:nvSpPr>
          <p:cNvPr id="13" name="TextBox 13"/>
          <p:cNvSpPr txBox="1"/>
          <p:nvPr/>
        </p:nvSpPr>
        <p:spPr>
          <a:xfrm>
            <a:off x="3250034" y="629050"/>
            <a:ext cx="13361566" cy="1346522"/>
          </a:xfrm>
          <a:prstGeom prst="rect">
            <a:avLst/>
          </a:prstGeom>
        </p:spPr>
        <p:txBody>
          <a:bodyPr wrap="square" lIns="0" tIns="0" rIns="0" bIns="0" rtlCol="0" anchor="t">
            <a:spAutoFit/>
          </a:bodyPr>
          <a:lstStyle/>
          <a:p>
            <a:pPr algn="ctr">
              <a:lnSpc>
                <a:spcPts val="10499"/>
              </a:lnSpc>
            </a:pPr>
            <a:r>
              <a:rPr lang="en-US" sz="7499" dirty="0">
                <a:solidFill>
                  <a:srgbClr val="49403C"/>
                </a:solidFill>
                <a:latin typeface="Saira Black Bold"/>
              </a:rPr>
              <a:t>HOMEOWNER INSURANCE</a:t>
            </a:r>
          </a:p>
        </p:txBody>
      </p:sp>
      <p:sp>
        <p:nvSpPr>
          <p:cNvPr id="14" name="TextBox 14"/>
          <p:cNvSpPr txBox="1"/>
          <p:nvPr/>
        </p:nvSpPr>
        <p:spPr>
          <a:xfrm>
            <a:off x="1293377" y="3104292"/>
            <a:ext cx="10078738" cy="4780915"/>
          </a:xfrm>
          <a:prstGeom prst="rect">
            <a:avLst/>
          </a:prstGeom>
        </p:spPr>
        <p:txBody>
          <a:bodyPr lIns="0" tIns="0" rIns="0" bIns="0" rtlCol="0" anchor="t">
            <a:spAutoFit/>
          </a:bodyPr>
          <a:lstStyle/>
          <a:p>
            <a:pPr>
              <a:lnSpc>
                <a:spcPts val="4759"/>
              </a:lnSpc>
            </a:pPr>
            <a:r>
              <a:rPr lang="en-US" sz="3399" dirty="0">
                <a:solidFill>
                  <a:srgbClr val="000000"/>
                </a:solidFill>
                <a:latin typeface="Saira Medium"/>
              </a:rPr>
              <a:t>Liability Coverage has two parts: </a:t>
            </a:r>
          </a:p>
          <a:p>
            <a:pPr>
              <a:lnSpc>
                <a:spcPts val="4759"/>
              </a:lnSpc>
            </a:pPr>
            <a:endParaRPr lang="en-US" sz="3399" dirty="0">
              <a:solidFill>
                <a:srgbClr val="000000"/>
              </a:solidFill>
              <a:latin typeface="Saira Medium"/>
            </a:endParaRPr>
          </a:p>
          <a:p>
            <a:pPr marL="734059" lvl="1" indent="-367030">
              <a:lnSpc>
                <a:spcPts val="4759"/>
              </a:lnSpc>
              <a:buFont typeface="Arial"/>
              <a:buChar char="•"/>
            </a:pPr>
            <a:r>
              <a:rPr lang="en-US" sz="3399" dirty="0">
                <a:solidFill>
                  <a:srgbClr val="000000"/>
                </a:solidFill>
                <a:latin typeface="Saira Medium"/>
              </a:rPr>
              <a:t>Comprehensive liability which protects you against lawsuits and claims if someone is injured on your property.</a:t>
            </a:r>
          </a:p>
          <a:p>
            <a:pPr marL="734059" lvl="1" indent="-367030">
              <a:lnSpc>
                <a:spcPts val="4759"/>
              </a:lnSpc>
              <a:buFont typeface="Arial"/>
              <a:buChar char="•"/>
            </a:pPr>
            <a:r>
              <a:rPr lang="en-US" sz="3399" dirty="0">
                <a:solidFill>
                  <a:srgbClr val="000000"/>
                </a:solidFill>
                <a:latin typeface="Saira Medium"/>
              </a:rPr>
              <a:t>Medical Payments - medical expenses for others. </a:t>
            </a:r>
          </a:p>
          <a:p>
            <a:pPr>
              <a:lnSpc>
                <a:spcPts val="4759"/>
              </a:lnSpc>
            </a:pPr>
            <a:endParaRPr lang="en-US" sz="3399" dirty="0">
              <a:solidFill>
                <a:srgbClr val="000000"/>
              </a:solidFill>
              <a:latin typeface="Saira Medium"/>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4129539"/>
            <a:ext cx="18283555" cy="6157595"/>
            <a:chOff x="0" y="4129539"/>
            <a:chExt cx="18283555" cy="6157595"/>
          </a:xfrm>
        </p:grpSpPr>
        <p:pic>
          <p:nvPicPr>
            <p:cNvPr id="3" name="object 3"/>
            <p:cNvPicPr/>
            <p:nvPr/>
          </p:nvPicPr>
          <p:blipFill>
            <a:blip r:embed="rId2" cstate="print"/>
            <a:stretch>
              <a:fillRect/>
            </a:stretch>
          </p:blipFill>
          <p:spPr>
            <a:xfrm>
              <a:off x="0" y="4129539"/>
              <a:ext cx="8655931" cy="6157460"/>
            </a:xfrm>
            <a:prstGeom prst="rect">
              <a:avLst/>
            </a:prstGeom>
          </p:spPr>
        </p:pic>
        <p:sp>
          <p:nvSpPr>
            <p:cNvPr id="4" name="object 4"/>
            <p:cNvSpPr/>
            <p:nvPr/>
          </p:nvSpPr>
          <p:spPr>
            <a:xfrm>
              <a:off x="8637913" y="4129539"/>
              <a:ext cx="9645650" cy="6157595"/>
            </a:xfrm>
            <a:custGeom>
              <a:avLst/>
              <a:gdLst/>
              <a:ahLst/>
              <a:cxnLst/>
              <a:rect l="l" t="t" r="r" b="b"/>
              <a:pathLst>
                <a:path w="9645650" h="6157595">
                  <a:moveTo>
                    <a:pt x="9645084" y="6157460"/>
                  </a:moveTo>
                  <a:lnTo>
                    <a:pt x="0" y="6157460"/>
                  </a:lnTo>
                  <a:lnTo>
                    <a:pt x="0" y="0"/>
                  </a:lnTo>
                  <a:lnTo>
                    <a:pt x="9645084" y="0"/>
                  </a:lnTo>
                  <a:lnTo>
                    <a:pt x="9645084" y="6157460"/>
                  </a:lnTo>
                  <a:close/>
                </a:path>
              </a:pathLst>
            </a:custGeom>
            <a:solidFill>
              <a:srgbClr val="FFFFE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3" cstate="print"/>
            <a:stretch>
              <a:fillRect/>
            </a:stretch>
          </p:blipFill>
          <p:spPr>
            <a:xfrm>
              <a:off x="9286874" y="5004501"/>
              <a:ext cx="66675" cy="66674"/>
            </a:xfrm>
            <a:prstGeom prst="rect">
              <a:avLst/>
            </a:prstGeom>
          </p:spPr>
        </p:pic>
        <p:pic>
          <p:nvPicPr>
            <p:cNvPr id="6" name="object 6"/>
            <p:cNvPicPr/>
            <p:nvPr/>
          </p:nvPicPr>
          <p:blipFill>
            <a:blip r:embed="rId3" cstate="print"/>
            <a:stretch>
              <a:fillRect/>
            </a:stretch>
          </p:blipFill>
          <p:spPr>
            <a:xfrm>
              <a:off x="9286874" y="5280726"/>
              <a:ext cx="66675" cy="66674"/>
            </a:xfrm>
            <a:prstGeom prst="rect">
              <a:avLst/>
            </a:prstGeom>
          </p:spPr>
        </p:pic>
        <p:pic>
          <p:nvPicPr>
            <p:cNvPr id="7" name="object 7"/>
            <p:cNvPicPr/>
            <p:nvPr/>
          </p:nvPicPr>
          <p:blipFill>
            <a:blip r:embed="rId3" cstate="print"/>
            <a:stretch>
              <a:fillRect/>
            </a:stretch>
          </p:blipFill>
          <p:spPr>
            <a:xfrm>
              <a:off x="9286874" y="5556951"/>
              <a:ext cx="66675" cy="66674"/>
            </a:xfrm>
            <a:prstGeom prst="rect">
              <a:avLst/>
            </a:prstGeom>
          </p:spPr>
        </p:pic>
        <p:pic>
          <p:nvPicPr>
            <p:cNvPr id="8" name="object 8"/>
            <p:cNvPicPr/>
            <p:nvPr/>
          </p:nvPicPr>
          <p:blipFill>
            <a:blip r:embed="rId3" cstate="print"/>
            <a:stretch>
              <a:fillRect/>
            </a:stretch>
          </p:blipFill>
          <p:spPr>
            <a:xfrm>
              <a:off x="9286874" y="5833176"/>
              <a:ext cx="66675" cy="66674"/>
            </a:xfrm>
            <a:prstGeom prst="rect">
              <a:avLst/>
            </a:prstGeom>
          </p:spPr>
        </p:pic>
        <p:pic>
          <p:nvPicPr>
            <p:cNvPr id="9" name="object 9"/>
            <p:cNvPicPr/>
            <p:nvPr/>
          </p:nvPicPr>
          <p:blipFill>
            <a:blip r:embed="rId3" cstate="print"/>
            <a:stretch>
              <a:fillRect/>
            </a:stretch>
          </p:blipFill>
          <p:spPr>
            <a:xfrm>
              <a:off x="9286874" y="6109401"/>
              <a:ext cx="66675" cy="66674"/>
            </a:xfrm>
            <a:prstGeom prst="rect">
              <a:avLst/>
            </a:prstGeom>
          </p:spPr>
        </p:pic>
        <p:pic>
          <p:nvPicPr>
            <p:cNvPr id="10" name="object 10"/>
            <p:cNvPicPr/>
            <p:nvPr/>
          </p:nvPicPr>
          <p:blipFill>
            <a:blip r:embed="rId3" cstate="print"/>
            <a:stretch>
              <a:fillRect/>
            </a:stretch>
          </p:blipFill>
          <p:spPr>
            <a:xfrm>
              <a:off x="9286874" y="6385626"/>
              <a:ext cx="66675" cy="66674"/>
            </a:xfrm>
            <a:prstGeom prst="rect">
              <a:avLst/>
            </a:prstGeom>
          </p:spPr>
        </p:pic>
        <p:pic>
          <p:nvPicPr>
            <p:cNvPr id="11" name="object 11"/>
            <p:cNvPicPr/>
            <p:nvPr/>
          </p:nvPicPr>
          <p:blipFill>
            <a:blip r:embed="rId3" cstate="print"/>
            <a:stretch>
              <a:fillRect/>
            </a:stretch>
          </p:blipFill>
          <p:spPr>
            <a:xfrm>
              <a:off x="9286874" y="6661851"/>
              <a:ext cx="66675" cy="66674"/>
            </a:xfrm>
            <a:prstGeom prst="rect">
              <a:avLst/>
            </a:prstGeom>
          </p:spPr>
        </p:pic>
      </p:grpSp>
      <p:sp>
        <p:nvSpPr>
          <p:cNvPr id="13" name="object 13" descr="$PPTXTitle"/>
          <p:cNvSpPr txBox="1">
            <a:spLocks noGrp="1"/>
          </p:cNvSpPr>
          <p:nvPr>
            <p:ph type="title"/>
          </p:nvPr>
        </p:nvSpPr>
        <p:spPr>
          <a:xfrm>
            <a:off x="4059005" y="111456"/>
            <a:ext cx="8911590" cy="1400175"/>
          </a:xfrm>
          <a:prstGeom prst="rect">
            <a:avLst/>
          </a:prstGeom>
        </p:spPr>
        <p:txBody>
          <a:bodyPr vert="horz" wrap="square" lIns="0" tIns="14604" rIns="0" bIns="0" rtlCol="0">
            <a:spAutoFit/>
          </a:bodyPr>
          <a:lstStyle/>
          <a:p>
            <a:pPr marL="12700">
              <a:lnSpc>
                <a:spcPct val="100000"/>
              </a:lnSpc>
              <a:spcBef>
                <a:spcPts val="114"/>
              </a:spcBef>
            </a:pPr>
            <a:r>
              <a:rPr b="0" spc="40" dirty="0">
                <a:latin typeface="Calibri"/>
                <a:cs typeface="Calibri"/>
              </a:rPr>
              <a:t>W</a:t>
            </a:r>
            <a:r>
              <a:rPr b="0" spc="45" dirty="0">
                <a:latin typeface="Calibri"/>
                <a:cs typeface="Calibri"/>
              </a:rPr>
              <a:t>H</a:t>
            </a:r>
            <a:r>
              <a:rPr b="0" spc="-560" dirty="0">
                <a:latin typeface="Calibri"/>
                <a:cs typeface="Calibri"/>
              </a:rPr>
              <a:t>A</a:t>
            </a:r>
            <a:r>
              <a:rPr b="0" spc="65" dirty="0">
                <a:latin typeface="Calibri"/>
                <a:cs typeface="Calibri"/>
              </a:rPr>
              <a:t>T</a:t>
            </a:r>
            <a:r>
              <a:rPr b="0" spc="-75" dirty="0">
                <a:latin typeface="Calibri"/>
                <a:cs typeface="Calibri"/>
              </a:rPr>
              <a:t>’</a:t>
            </a:r>
            <a:r>
              <a:rPr b="0" spc="465" dirty="0">
                <a:latin typeface="Calibri"/>
                <a:cs typeface="Calibri"/>
              </a:rPr>
              <a:t>S</a:t>
            </a:r>
            <a:r>
              <a:rPr b="0" spc="-285" dirty="0">
                <a:latin typeface="Calibri"/>
                <a:cs typeface="Calibri"/>
              </a:rPr>
              <a:t> </a:t>
            </a:r>
            <a:r>
              <a:rPr b="0" spc="459" dirty="0">
                <a:latin typeface="Calibri"/>
                <a:cs typeface="Calibri"/>
              </a:rPr>
              <a:t>C</a:t>
            </a:r>
            <a:r>
              <a:rPr b="0" spc="210" dirty="0">
                <a:latin typeface="Calibri"/>
                <a:cs typeface="Calibri"/>
              </a:rPr>
              <a:t>O</a:t>
            </a:r>
            <a:r>
              <a:rPr b="0" spc="409" dirty="0">
                <a:latin typeface="Calibri"/>
                <a:cs typeface="Calibri"/>
              </a:rPr>
              <a:t>V</a:t>
            </a:r>
            <a:r>
              <a:rPr b="0" spc="400" dirty="0">
                <a:latin typeface="Calibri"/>
                <a:cs typeface="Calibri"/>
              </a:rPr>
              <a:t>E</a:t>
            </a:r>
            <a:r>
              <a:rPr b="0" spc="380" dirty="0">
                <a:latin typeface="Calibri"/>
                <a:cs typeface="Calibri"/>
              </a:rPr>
              <a:t>R</a:t>
            </a:r>
            <a:r>
              <a:rPr b="0" spc="400" dirty="0">
                <a:latin typeface="Calibri"/>
                <a:cs typeface="Calibri"/>
              </a:rPr>
              <a:t>E</a:t>
            </a:r>
            <a:r>
              <a:rPr b="0" spc="800" dirty="0">
                <a:latin typeface="Calibri"/>
                <a:cs typeface="Calibri"/>
              </a:rPr>
              <a:t>D</a:t>
            </a:r>
          </a:p>
        </p:txBody>
      </p:sp>
      <p:sp>
        <p:nvSpPr>
          <p:cNvPr id="14" name="object 14"/>
          <p:cNvSpPr txBox="1"/>
          <p:nvPr/>
        </p:nvSpPr>
        <p:spPr>
          <a:xfrm>
            <a:off x="5571397" y="1330656"/>
            <a:ext cx="6123305" cy="2162175"/>
          </a:xfrm>
          <a:prstGeom prst="rect">
            <a:avLst/>
          </a:prstGeom>
        </p:spPr>
        <p:txBody>
          <a:bodyPr vert="horz" wrap="square" lIns="0" tIns="14604" rIns="0" bIns="0" rtlCol="0">
            <a:spAutoFit/>
          </a:bodyPr>
          <a:lstStyle/>
          <a:p>
            <a:pPr marL="0" marR="0" lvl="0" indent="0" algn="ctr" defTabSz="914400" eaLnBrk="1" fontAlgn="auto" latinLnBrk="0" hangingPunct="1">
              <a:lnSpc>
                <a:spcPts val="8400"/>
              </a:lnSpc>
              <a:spcBef>
                <a:spcPts val="114"/>
              </a:spcBef>
              <a:spcAft>
                <a:spcPts val="0"/>
              </a:spcAft>
              <a:buClrTx/>
              <a:buSzTx/>
              <a:buFontTx/>
              <a:buNone/>
              <a:tabLst/>
              <a:defRPr/>
            </a:pPr>
            <a:r>
              <a:rPr kumimoji="0" sz="7500" b="0" i="0" u="none" strike="noStrike" kern="0" cap="none" spc="595" normalizeH="0" baseline="0" noProof="0" dirty="0">
                <a:ln>
                  <a:noFill/>
                </a:ln>
                <a:solidFill>
                  <a:srgbClr val="8190AB"/>
                </a:solidFill>
                <a:effectLst/>
                <a:uLnTx/>
                <a:uFillTx/>
                <a:latin typeface="Calibri"/>
                <a:cs typeface="Calibri"/>
              </a:rPr>
              <a:t>VS</a:t>
            </a:r>
            <a:endParaRPr kumimoji="0" sz="7500" b="0" i="0" u="none" strike="noStrike" kern="0" cap="none" spc="0" normalizeH="0" baseline="0" noProof="0">
              <a:ln>
                <a:noFill/>
              </a:ln>
              <a:solidFill>
                <a:sysClr val="windowText" lastClr="000000"/>
              </a:solidFill>
              <a:effectLst/>
              <a:uLnTx/>
              <a:uFillTx/>
              <a:latin typeface="Calibri"/>
              <a:cs typeface="Calibri"/>
            </a:endParaRPr>
          </a:p>
          <a:p>
            <a:pPr marL="0" marR="0" lvl="0" indent="0" algn="ctr" defTabSz="914400" eaLnBrk="1" fontAlgn="auto" latinLnBrk="0" hangingPunct="1">
              <a:lnSpc>
                <a:spcPts val="8400"/>
              </a:lnSpc>
              <a:spcBef>
                <a:spcPts val="0"/>
              </a:spcBef>
              <a:spcAft>
                <a:spcPts val="0"/>
              </a:spcAft>
              <a:buClrTx/>
              <a:buSzTx/>
              <a:buFontTx/>
              <a:buNone/>
              <a:tabLst/>
              <a:defRPr/>
            </a:pPr>
            <a:r>
              <a:rPr kumimoji="0" sz="7500" b="0" i="0" u="none" strike="noStrike" kern="0" cap="none" spc="335" normalizeH="0" baseline="0" noProof="0" dirty="0">
                <a:ln>
                  <a:noFill/>
                </a:ln>
                <a:solidFill>
                  <a:srgbClr val="F0FF00"/>
                </a:solidFill>
                <a:effectLst/>
                <a:uLnTx/>
                <a:uFillTx/>
                <a:latin typeface="Calibri"/>
                <a:cs typeface="Calibri"/>
              </a:rPr>
              <a:t>NOT</a:t>
            </a:r>
            <a:r>
              <a:rPr kumimoji="0" sz="7500" b="0" i="0" u="none" strike="noStrike" kern="0" cap="none" spc="-450" normalizeH="0" baseline="0" noProof="0" dirty="0">
                <a:ln>
                  <a:noFill/>
                </a:ln>
                <a:solidFill>
                  <a:srgbClr val="F0FF00"/>
                </a:solidFill>
                <a:effectLst/>
                <a:uLnTx/>
                <a:uFillTx/>
                <a:latin typeface="Calibri"/>
                <a:cs typeface="Calibri"/>
              </a:rPr>
              <a:t> </a:t>
            </a:r>
            <a:r>
              <a:rPr kumimoji="0" sz="7500" b="0" i="0" u="none" strike="noStrike" kern="0" cap="none" spc="395" normalizeH="0" baseline="0" noProof="0" dirty="0">
                <a:ln>
                  <a:noFill/>
                </a:ln>
                <a:solidFill>
                  <a:srgbClr val="F0FF00"/>
                </a:solidFill>
                <a:effectLst/>
                <a:uLnTx/>
                <a:uFillTx/>
                <a:latin typeface="Calibri"/>
                <a:cs typeface="Calibri"/>
              </a:rPr>
              <a:t>COVERED</a:t>
            </a:r>
            <a:endParaRPr kumimoji="0" sz="750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9131300" y="9823312"/>
            <a:ext cx="7689850" cy="19304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100" b="0" i="0" u="none" strike="noStrike" kern="0" cap="none" spc="55" normalizeH="0" baseline="0" noProof="0" dirty="0">
                <a:ln>
                  <a:noFill/>
                </a:ln>
                <a:solidFill>
                  <a:srgbClr val="002F49"/>
                </a:solidFill>
                <a:effectLst/>
                <a:uLnTx/>
                <a:uFillTx/>
                <a:latin typeface="Calibri"/>
                <a:cs typeface="Calibri"/>
              </a:rPr>
              <a:t>*Coverage</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65" normalizeH="0" baseline="0" noProof="0" dirty="0">
                <a:ln>
                  <a:noFill/>
                </a:ln>
                <a:solidFill>
                  <a:srgbClr val="002F49"/>
                </a:solidFill>
                <a:effectLst/>
                <a:uLnTx/>
                <a:uFillTx/>
                <a:latin typeface="Calibri"/>
                <a:cs typeface="Calibri"/>
              </a:rPr>
              <a:t>is</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55" normalizeH="0" baseline="0" noProof="0" dirty="0">
                <a:ln>
                  <a:noFill/>
                </a:ln>
                <a:solidFill>
                  <a:srgbClr val="002F49"/>
                </a:solidFill>
                <a:effectLst/>
                <a:uLnTx/>
                <a:uFillTx/>
                <a:latin typeface="Calibri"/>
                <a:cs typeface="Calibri"/>
              </a:rPr>
              <a:t>awarded</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90" normalizeH="0" baseline="0" noProof="0" dirty="0">
                <a:ln>
                  <a:noFill/>
                </a:ln>
                <a:solidFill>
                  <a:srgbClr val="002F49"/>
                </a:solidFill>
                <a:effectLst/>
                <a:uLnTx/>
                <a:uFillTx/>
                <a:latin typeface="Calibri"/>
                <a:cs typeface="Calibri"/>
              </a:rPr>
              <a:t>based</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60" normalizeH="0" baseline="0" noProof="0" dirty="0">
                <a:ln>
                  <a:noFill/>
                </a:ln>
                <a:solidFill>
                  <a:srgbClr val="002F49"/>
                </a:solidFill>
                <a:effectLst/>
                <a:uLnTx/>
                <a:uFillTx/>
                <a:latin typeface="Calibri"/>
                <a:cs typeface="Calibri"/>
              </a:rPr>
              <a:t>on</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65" normalizeH="0" baseline="0" noProof="0" dirty="0">
                <a:ln>
                  <a:noFill/>
                </a:ln>
                <a:solidFill>
                  <a:srgbClr val="002F49"/>
                </a:solidFill>
                <a:effectLst/>
                <a:uLnTx/>
                <a:uFillTx/>
                <a:latin typeface="Calibri"/>
                <a:cs typeface="Calibri"/>
              </a:rPr>
              <a:t>covered</a:t>
            </a:r>
            <a:r>
              <a:rPr kumimoji="0" sz="1100" b="0" i="0" u="none" strike="noStrike" kern="0" cap="none" spc="110" normalizeH="0" baseline="0" noProof="0" dirty="0">
                <a:ln>
                  <a:noFill/>
                </a:ln>
                <a:solidFill>
                  <a:srgbClr val="002F49"/>
                </a:solidFill>
                <a:effectLst/>
                <a:uLnTx/>
                <a:uFillTx/>
                <a:latin typeface="Calibri"/>
                <a:cs typeface="Calibri"/>
              </a:rPr>
              <a:t> </a:t>
            </a:r>
            <a:r>
              <a:rPr kumimoji="0" sz="1100" b="0" i="0" u="none" strike="noStrike" kern="0" cap="none" spc="95" normalizeH="0" baseline="0" noProof="0" dirty="0">
                <a:ln>
                  <a:noFill/>
                </a:ln>
                <a:solidFill>
                  <a:srgbClr val="002F49"/>
                </a:solidFill>
                <a:effectLst/>
                <a:uLnTx/>
                <a:uFillTx/>
                <a:latin typeface="Calibri"/>
                <a:cs typeface="Calibri"/>
              </a:rPr>
              <a:t>causes</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10" normalizeH="0" baseline="0" noProof="0" dirty="0">
                <a:ln>
                  <a:noFill/>
                </a:ln>
                <a:solidFill>
                  <a:srgbClr val="002F49"/>
                </a:solidFill>
                <a:effectLst/>
                <a:uLnTx/>
                <a:uFillTx/>
                <a:latin typeface="Calibri"/>
                <a:cs typeface="Calibri"/>
              </a:rPr>
              <a:t>of</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10" normalizeH="0" baseline="0" noProof="0" dirty="0">
                <a:ln>
                  <a:noFill/>
                </a:ln>
                <a:solidFill>
                  <a:srgbClr val="002F49"/>
                </a:solidFill>
                <a:effectLst/>
                <a:uLnTx/>
                <a:uFillTx/>
                <a:latin typeface="Calibri"/>
                <a:cs typeface="Calibri"/>
              </a:rPr>
              <a:t>loss.</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55" normalizeH="0" baseline="0" noProof="0" dirty="0">
                <a:ln>
                  <a:noFill/>
                </a:ln>
                <a:solidFill>
                  <a:srgbClr val="002F49"/>
                </a:solidFill>
                <a:effectLst/>
                <a:uLnTx/>
                <a:uFillTx/>
                <a:latin typeface="Calibri"/>
                <a:cs typeface="Calibri"/>
              </a:rPr>
              <a:t>Every</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70" normalizeH="0" baseline="0" noProof="0" dirty="0">
                <a:ln>
                  <a:noFill/>
                </a:ln>
                <a:solidFill>
                  <a:srgbClr val="002F49"/>
                </a:solidFill>
                <a:effectLst/>
                <a:uLnTx/>
                <a:uFillTx/>
                <a:latin typeface="Calibri"/>
                <a:cs typeface="Calibri"/>
              </a:rPr>
              <a:t>policy</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65" normalizeH="0" baseline="0" noProof="0" dirty="0">
                <a:ln>
                  <a:noFill/>
                </a:ln>
                <a:solidFill>
                  <a:srgbClr val="002F49"/>
                </a:solidFill>
                <a:effectLst/>
                <a:uLnTx/>
                <a:uFillTx/>
                <a:latin typeface="Calibri"/>
                <a:cs typeface="Calibri"/>
              </a:rPr>
              <a:t>is</a:t>
            </a:r>
            <a:r>
              <a:rPr kumimoji="0" sz="1100" b="0" i="0" u="none" strike="noStrike" kern="0" cap="none" spc="110" normalizeH="0" baseline="0" noProof="0" dirty="0">
                <a:ln>
                  <a:noFill/>
                </a:ln>
                <a:solidFill>
                  <a:srgbClr val="002F49"/>
                </a:solidFill>
                <a:effectLst/>
                <a:uLnTx/>
                <a:uFillTx/>
                <a:latin typeface="Calibri"/>
                <a:cs typeface="Calibri"/>
              </a:rPr>
              <a:t> </a:t>
            </a:r>
            <a:r>
              <a:rPr kumimoji="0" sz="1100" b="0" i="0" u="none" strike="noStrike" kern="0" cap="none" spc="10" normalizeH="0" baseline="0" noProof="0" dirty="0">
                <a:ln>
                  <a:noFill/>
                </a:ln>
                <a:solidFill>
                  <a:srgbClr val="002F49"/>
                </a:solidFill>
                <a:effectLst/>
                <a:uLnTx/>
                <a:uFillTx/>
                <a:latin typeface="Calibri"/>
                <a:cs typeface="Calibri"/>
              </a:rPr>
              <a:t>different</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10" normalizeH="0" baseline="0" noProof="0" dirty="0">
                <a:ln>
                  <a:noFill/>
                </a:ln>
                <a:solidFill>
                  <a:srgbClr val="002F49"/>
                </a:solidFill>
                <a:effectLst/>
                <a:uLnTx/>
                <a:uFillTx/>
                <a:latin typeface="Calibri"/>
                <a:cs typeface="Calibri"/>
              </a:rPr>
              <a:t>with</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10" normalizeH="0" baseline="0" noProof="0" dirty="0">
                <a:ln>
                  <a:noFill/>
                </a:ln>
                <a:solidFill>
                  <a:srgbClr val="002F49"/>
                </a:solidFill>
                <a:effectLst/>
                <a:uLnTx/>
                <a:uFillTx/>
                <a:latin typeface="Calibri"/>
                <a:cs typeface="Calibri"/>
              </a:rPr>
              <a:t>different</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60" normalizeH="0" baseline="0" noProof="0" dirty="0">
                <a:ln>
                  <a:noFill/>
                </a:ln>
                <a:solidFill>
                  <a:srgbClr val="002F49"/>
                </a:solidFill>
                <a:effectLst/>
                <a:uLnTx/>
                <a:uFillTx/>
                <a:latin typeface="Calibri"/>
                <a:cs typeface="Calibri"/>
              </a:rPr>
              <a:t>coverage</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75" normalizeH="0" baseline="0" noProof="0" dirty="0">
                <a:ln>
                  <a:noFill/>
                </a:ln>
                <a:solidFill>
                  <a:srgbClr val="002F49"/>
                </a:solidFill>
                <a:effectLst/>
                <a:uLnTx/>
                <a:uFillTx/>
                <a:latin typeface="Calibri"/>
                <a:cs typeface="Calibri"/>
              </a:rPr>
              <a:t>and</a:t>
            </a:r>
            <a:r>
              <a:rPr kumimoji="0" sz="1100" b="0" i="0" u="none" strike="noStrike" kern="0" cap="none" spc="105" normalizeH="0" baseline="0" noProof="0" dirty="0">
                <a:ln>
                  <a:noFill/>
                </a:ln>
                <a:solidFill>
                  <a:srgbClr val="002F49"/>
                </a:solidFill>
                <a:effectLst/>
                <a:uLnTx/>
                <a:uFillTx/>
                <a:latin typeface="Calibri"/>
                <a:cs typeface="Calibri"/>
              </a:rPr>
              <a:t> </a:t>
            </a:r>
            <a:r>
              <a:rPr kumimoji="0" sz="1100" b="0" i="0" u="none" strike="noStrike" kern="0" cap="none" spc="40" normalizeH="0" baseline="0" noProof="0" dirty="0">
                <a:ln>
                  <a:noFill/>
                </a:ln>
                <a:solidFill>
                  <a:srgbClr val="002F49"/>
                </a:solidFill>
                <a:effectLst/>
                <a:uLnTx/>
                <a:uFillTx/>
                <a:latin typeface="Calibri"/>
                <a:cs typeface="Calibri"/>
              </a:rPr>
              <a:t>exclusions.</a:t>
            </a:r>
            <a:endParaRPr kumimoji="0" sz="1100" b="0" i="0" u="none" strike="noStrike" kern="0" cap="none" spc="0" normalizeH="0" baseline="0" noProof="0">
              <a:ln>
                <a:noFill/>
              </a:ln>
              <a:solidFill>
                <a:sysClr val="windowText" lastClr="000000"/>
              </a:solidFill>
              <a:effectLst/>
              <a:uLnTx/>
              <a:uFillTx/>
              <a:latin typeface="Calibri"/>
              <a:cs typeface="Calibri"/>
            </a:endParaRPr>
          </a:p>
        </p:txBody>
      </p:sp>
      <p:grpSp>
        <p:nvGrpSpPr>
          <p:cNvPr id="16" name="object 16"/>
          <p:cNvGrpSpPr/>
          <p:nvPr/>
        </p:nvGrpSpPr>
        <p:grpSpPr>
          <a:xfrm>
            <a:off x="9286874" y="7531620"/>
            <a:ext cx="66675" cy="342900"/>
            <a:chOff x="9286874" y="7531620"/>
            <a:chExt cx="66675" cy="342900"/>
          </a:xfrm>
        </p:grpSpPr>
        <p:pic>
          <p:nvPicPr>
            <p:cNvPr id="17" name="object 17"/>
            <p:cNvPicPr/>
            <p:nvPr/>
          </p:nvPicPr>
          <p:blipFill>
            <a:blip r:embed="rId3" cstate="print"/>
            <a:stretch>
              <a:fillRect/>
            </a:stretch>
          </p:blipFill>
          <p:spPr>
            <a:xfrm>
              <a:off x="9286874" y="7531620"/>
              <a:ext cx="66675" cy="66674"/>
            </a:xfrm>
            <a:prstGeom prst="rect">
              <a:avLst/>
            </a:prstGeom>
          </p:spPr>
        </p:pic>
        <p:pic>
          <p:nvPicPr>
            <p:cNvPr id="18" name="object 18"/>
            <p:cNvPicPr/>
            <p:nvPr/>
          </p:nvPicPr>
          <p:blipFill>
            <a:blip r:embed="rId3" cstate="print"/>
            <a:stretch>
              <a:fillRect/>
            </a:stretch>
          </p:blipFill>
          <p:spPr>
            <a:xfrm>
              <a:off x="9286874" y="7807845"/>
              <a:ext cx="66675" cy="66674"/>
            </a:xfrm>
            <a:prstGeom prst="rect">
              <a:avLst/>
            </a:prstGeom>
          </p:spPr>
        </p:pic>
      </p:grpSp>
      <p:sp>
        <p:nvSpPr>
          <p:cNvPr id="19" name="object 19"/>
          <p:cNvSpPr txBox="1"/>
          <p:nvPr/>
        </p:nvSpPr>
        <p:spPr>
          <a:xfrm>
            <a:off x="9131300" y="4213983"/>
            <a:ext cx="4053204" cy="3752215"/>
          </a:xfrm>
          <a:prstGeom prst="rect">
            <a:avLst/>
          </a:prstGeom>
        </p:spPr>
        <p:txBody>
          <a:bodyPr vert="horz" wrap="square" lIns="0" tIns="157480" rIns="0" bIns="0" rtlCol="0">
            <a:spAutoFit/>
          </a:bodyPr>
          <a:lstStyle/>
          <a:p>
            <a:pPr marL="12700" marR="0" lvl="0" indent="0" defTabSz="914400" eaLnBrk="1" fontAlgn="auto" latinLnBrk="0" hangingPunct="1">
              <a:lnSpc>
                <a:spcPct val="100000"/>
              </a:lnSpc>
              <a:spcBef>
                <a:spcPts val="1240"/>
              </a:spcBef>
              <a:spcAft>
                <a:spcPts val="0"/>
              </a:spcAft>
              <a:buClrTx/>
              <a:buSzTx/>
              <a:buFontTx/>
              <a:buNone/>
              <a:tabLst/>
              <a:defRPr/>
            </a:pPr>
            <a:r>
              <a:rPr kumimoji="0" sz="3000" b="1" i="0" u="none" strike="noStrike" kern="0" cap="none" spc="-125" normalizeH="0" baseline="0" noProof="0" dirty="0">
                <a:ln>
                  <a:noFill/>
                </a:ln>
                <a:solidFill>
                  <a:srgbClr val="002F49"/>
                </a:solidFill>
                <a:effectLst/>
                <a:uLnTx/>
                <a:uFillTx/>
                <a:latin typeface="Tahoma"/>
                <a:cs typeface="Tahoma"/>
              </a:rPr>
              <a:t>Covered</a:t>
            </a:r>
            <a:r>
              <a:rPr kumimoji="0" sz="3000" b="1" i="0" u="none" strike="noStrike" kern="0" cap="none" spc="-200" normalizeH="0" baseline="0" noProof="0" dirty="0">
                <a:ln>
                  <a:noFill/>
                </a:ln>
                <a:solidFill>
                  <a:srgbClr val="002F49"/>
                </a:solidFill>
                <a:effectLst/>
                <a:uLnTx/>
                <a:uFillTx/>
                <a:latin typeface="Tahoma"/>
                <a:cs typeface="Tahoma"/>
              </a:rPr>
              <a:t> </a:t>
            </a:r>
            <a:r>
              <a:rPr kumimoji="0" sz="3000" b="1" i="0" u="none" strike="noStrike" kern="0" cap="none" spc="-10" normalizeH="0" baseline="0" noProof="0" dirty="0">
                <a:ln>
                  <a:noFill/>
                </a:ln>
                <a:solidFill>
                  <a:srgbClr val="002F49"/>
                </a:solidFill>
                <a:effectLst/>
                <a:uLnTx/>
                <a:uFillTx/>
                <a:latin typeface="Tahoma"/>
                <a:cs typeface="Tahoma"/>
              </a:rPr>
              <a:t>Perils*</a:t>
            </a:r>
            <a:endParaRPr kumimoji="0" sz="3000" b="0" i="0" u="none" strike="noStrike" kern="0" cap="none" spc="0" normalizeH="0" baseline="0" noProof="0" dirty="0">
              <a:ln>
                <a:noFill/>
              </a:ln>
              <a:solidFill>
                <a:sysClr val="windowText" lastClr="000000"/>
              </a:solidFill>
              <a:effectLst/>
              <a:uLnTx/>
              <a:uFillTx/>
              <a:latin typeface="Tahoma"/>
              <a:cs typeface="Tahoma"/>
            </a:endParaRPr>
          </a:p>
          <a:p>
            <a:pPr marL="357505" marR="430530" lvl="0" indent="0" defTabSz="914400" eaLnBrk="1" fontAlgn="auto" latinLnBrk="0" hangingPunct="1">
              <a:lnSpc>
                <a:spcPct val="113300"/>
              </a:lnSpc>
              <a:spcBef>
                <a:spcPts val="355"/>
              </a:spcBef>
              <a:spcAft>
                <a:spcPts val="0"/>
              </a:spcAft>
              <a:buClrTx/>
              <a:buSzTx/>
              <a:buFontTx/>
              <a:buNone/>
              <a:tabLst/>
              <a:defRPr/>
            </a:pPr>
            <a:r>
              <a:rPr kumimoji="0" sz="1600" b="0" i="0" u="none" strike="noStrike" kern="0" cap="none" spc="50" normalizeH="0" baseline="0" noProof="0" dirty="0">
                <a:ln>
                  <a:noFill/>
                </a:ln>
                <a:solidFill>
                  <a:srgbClr val="002F49"/>
                </a:solidFill>
                <a:effectLst/>
                <a:uLnTx/>
                <a:uFillTx/>
                <a:latin typeface="Calibri"/>
                <a:cs typeface="Calibri"/>
              </a:rPr>
              <a:t>Fire</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105" normalizeH="0" baseline="0" noProof="0" dirty="0">
                <a:ln>
                  <a:noFill/>
                </a:ln>
                <a:solidFill>
                  <a:srgbClr val="002F49"/>
                </a:solidFill>
                <a:effectLst/>
                <a:uLnTx/>
                <a:uFillTx/>
                <a:latin typeface="Calibri"/>
                <a:cs typeface="Calibri"/>
              </a:rPr>
              <a:t>and</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95" normalizeH="0" baseline="0" noProof="0" dirty="0">
                <a:ln>
                  <a:noFill/>
                </a:ln>
                <a:solidFill>
                  <a:srgbClr val="002F49"/>
                </a:solidFill>
                <a:effectLst/>
                <a:uLnTx/>
                <a:uFillTx/>
                <a:latin typeface="Calibri"/>
                <a:cs typeface="Calibri"/>
              </a:rPr>
              <a:t>smoke/smudging</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from</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20" normalizeH="0" baseline="0" noProof="0" dirty="0">
                <a:ln>
                  <a:noFill/>
                </a:ln>
                <a:solidFill>
                  <a:srgbClr val="002F49"/>
                </a:solidFill>
                <a:effectLst/>
                <a:uLnTx/>
                <a:uFillTx/>
                <a:latin typeface="Calibri"/>
                <a:cs typeface="Calibri"/>
              </a:rPr>
              <a:t>fire </a:t>
            </a:r>
            <a:r>
              <a:rPr kumimoji="0" sz="1600" b="0" i="0" u="none" strike="noStrike" kern="0" cap="none" spc="70" normalizeH="0" baseline="0" noProof="0" dirty="0">
                <a:ln>
                  <a:noFill/>
                </a:ln>
                <a:solidFill>
                  <a:srgbClr val="002F49"/>
                </a:solidFill>
                <a:effectLst/>
                <a:uLnTx/>
                <a:uFillTx/>
                <a:latin typeface="Calibri"/>
                <a:cs typeface="Calibri"/>
              </a:rPr>
              <a:t>Lightning</a:t>
            </a:r>
            <a:endParaRPr kumimoji="0" sz="1600" b="0" i="0" u="none" strike="noStrike" kern="0" cap="none" spc="0" normalizeH="0" baseline="0" noProof="0" dirty="0">
              <a:ln>
                <a:noFill/>
              </a:ln>
              <a:solidFill>
                <a:sysClr val="windowText" lastClr="000000"/>
              </a:solidFill>
              <a:effectLst/>
              <a:uLnTx/>
              <a:uFillTx/>
              <a:latin typeface="Calibri"/>
              <a:cs typeface="Calibri"/>
            </a:endParaRPr>
          </a:p>
          <a:p>
            <a:pPr marL="357505" marR="991869" lvl="0" indent="0" defTabSz="914400" eaLnBrk="1" fontAlgn="auto" latinLnBrk="0" hangingPunct="1">
              <a:lnSpc>
                <a:spcPct val="113300"/>
              </a:lnSpc>
              <a:spcBef>
                <a:spcPts val="0"/>
              </a:spcBef>
              <a:spcAft>
                <a:spcPts val="0"/>
              </a:spcAft>
              <a:buClrTx/>
              <a:buSzTx/>
              <a:buFontTx/>
              <a:buNone/>
              <a:tabLst/>
              <a:defRPr/>
            </a:pPr>
            <a:r>
              <a:rPr kumimoji="0" sz="1600" b="0" i="0" u="none" strike="noStrike" kern="0" cap="none" spc="45" normalizeH="0" baseline="0" noProof="0" dirty="0">
                <a:ln>
                  <a:noFill/>
                </a:ln>
                <a:solidFill>
                  <a:srgbClr val="002F49"/>
                </a:solidFill>
                <a:effectLst/>
                <a:uLnTx/>
                <a:uFillTx/>
                <a:latin typeface="Calibri"/>
                <a:cs typeface="Calibri"/>
              </a:rPr>
              <a:t>Falling</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125" normalizeH="0" baseline="0" noProof="0" dirty="0">
                <a:ln>
                  <a:noFill/>
                </a:ln>
                <a:solidFill>
                  <a:srgbClr val="002F49"/>
                </a:solidFill>
                <a:effectLst/>
                <a:uLnTx/>
                <a:uFillTx/>
                <a:latin typeface="Calibri"/>
                <a:cs typeface="Calibri"/>
              </a:rPr>
              <a:t>Objects</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114" normalizeH="0" baseline="0" noProof="0" dirty="0">
                <a:ln>
                  <a:noFill/>
                </a:ln>
                <a:solidFill>
                  <a:srgbClr val="002F49"/>
                </a:solidFill>
                <a:effectLst/>
                <a:uLnTx/>
                <a:uFillTx/>
                <a:latin typeface="Calibri"/>
                <a:cs typeface="Calibri"/>
              </a:rPr>
              <a:t>(Acts</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of</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110" normalizeH="0" baseline="0" noProof="0" dirty="0">
                <a:ln>
                  <a:noFill/>
                </a:ln>
                <a:solidFill>
                  <a:srgbClr val="002F49"/>
                </a:solidFill>
                <a:effectLst/>
                <a:uLnTx/>
                <a:uFillTx/>
                <a:latin typeface="Calibri"/>
                <a:cs typeface="Calibri"/>
              </a:rPr>
              <a:t>God) </a:t>
            </a:r>
            <a:r>
              <a:rPr kumimoji="0" sz="1600" b="0" i="0" u="none" strike="noStrike" kern="0" cap="none" spc="120" normalizeH="0" baseline="0" noProof="0" dirty="0">
                <a:ln>
                  <a:noFill/>
                </a:ln>
                <a:solidFill>
                  <a:srgbClr val="002F49"/>
                </a:solidFill>
                <a:effectLst/>
                <a:uLnTx/>
                <a:uFillTx/>
                <a:latin typeface="Calibri"/>
                <a:cs typeface="Calibri"/>
              </a:rPr>
              <a:t>Sudden</a:t>
            </a:r>
            <a:r>
              <a:rPr kumimoji="0" sz="1600" b="0" i="0" u="none" strike="noStrike" kern="0" cap="none" spc="70" normalizeH="0" baseline="0" noProof="0" dirty="0">
                <a:ln>
                  <a:noFill/>
                </a:ln>
                <a:solidFill>
                  <a:srgbClr val="002F49"/>
                </a:solidFill>
                <a:effectLst/>
                <a:uLnTx/>
                <a:uFillTx/>
                <a:latin typeface="Calibri"/>
                <a:cs typeface="Calibri"/>
              </a:rPr>
              <a:t> </a:t>
            </a:r>
            <a:r>
              <a:rPr kumimoji="0" sz="1600" b="0" i="0" u="none" strike="noStrike" kern="0" cap="none" spc="75" normalizeH="0" baseline="0" noProof="0" dirty="0">
                <a:ln>
                  <a:noFill/>
                </a:ln>
                <a:solidFill>
                  <a:srgbClr val="002F49"/>
                </a:solidFill>
                <a:effectLst/>
                <a:uLnTx/>
                <a:uFillTx/>
                <a:latin typeface="Calibri"/>
                <a:cs typeface="Calibri"/>
              </a:rPr>
              <a:t>Explosion</a:t>
            </a:r>
            <a:endParaRPr kumimoji="0" sz="1600" b="0" i="0" u="none" strike="noStrike" kern="0" cap="none" spc="0" normalizeH="0" baseline="0" noProof="0" dirty="0">
              <a:ln>
                <a:noFill/>
              </a:ln>
              <a:solidFill>
                <a:sysClr val="windowText" lastClr="000000"/>
              </a:solidFill>
              <a:effectLst/>
              <a:uLnTx/>
              <a:uFillTx/>
              <a:latin typeface="Calibri"/>
              <a:cs typeface="Calibri"/>
            </a:endParaRPr>
          </a:p>
          <a:p>
            <a:pPr marL="357505" marR="121285" lvl="0" indent="0" algn="just" defTabSz="914400" eaLnBrk="1" fontAlgn="auto" latinLnBrk="0" hangingPunct="1">
              <a:lnSpc>
                <a:spcPct val="113300"/>
              </a:lnSpc>
              <a:spcBef>
                <a:spcPts val="0"/>
              </a:spcBef>
              <a:spcAft>
                <a:spcPts val="0"/>
              </a:spcAft>
              <a:buClrTx/>
              <a:buSzTx/>
              <a:buFontTx/>
              <a:buNone/>
              <a:tabLst/>
              <a:defRPr/>
            </a:pPr>
            <a:r>
              <a:rPr kumimoji="0" sz="1600" b="0" i="0" u="none" strike="noStrike" kern="0" cap="none" spc="80" normalizeH="0" baseline="0" noProof="0" dirty="0">
                <a:ln>
                  <a:noFill/>
                </a:ln>
                <a:solidFill>
                  <a:srgbClr val="002F49"/>
                </a:solidFill>
                <a:effectLst/>
                <a:uLnTx/>
                <a:uFillTx/>
                <a:latin typeface="Calibri"/>
                <a:cs typeface="Calibri"/>
              </a:rPr>
              <a:t>Vandalism/Theft </a:t>
            </a:r>
            <a:r>
              <a:rPr kumimoji="0" sz="1600" b="0" i="0" u="none" strike="noStrike" kern="0" cap="none" spc="110" normalizeH="0" baseline="0" noProof="0" dirty="0">
                <a:ln>
                  <a:noFill/>
                </a:ln>
                <a:solidFill>
                  <a:srgbClr val="002F49"/>
                </a:solidFill>
                <a:effectLst/>
                <a:uLnTx/>
                <a:uFillTx/>
                <a:latin typeface="Calibri"/>
                <a:cs typeface="Calibri"/>
              </a:rPr>
              <a:t>(up</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70" normalizeH="0" baseline="0" noProof="0" dirty="0">
                <a:ln>
                  <a:noFill/>
                </a:ln>
                <a:solidFill>
                  <a:srgbClr val="002F49"/>
                </a:solidFill>
                <a:effectLst/>
                <a:uLnTx/>
                <a:uFillTx/>
                <a:latin typeface="Calibri"/>
                <a:cs typeface="Calibri"/>
              </a:rPr>
              <a:t>to</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85" normalizeH="0" baseline="0" noProof="0" dirty="0">
                <a:ln>
                  <a:noFill/>
                </a:ln>
                <a:solidFill>
                  <a:srgbClr val="002F49"/>
                </a:solidFill>
                <a:effectLst/>
                <a:uLnTx/>
                <a:uFillTx/>
                <a:latin typeface="Calibri"/>
                <a:cs typeface="Calibri"/>
              </a:rPr>
              <a:t>certain</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limits) </a:t>
            </a:r>
            <a:r>
              <a:rPr kumimoji="0" sz="1600" b="0" i="0" u="none" strike="noStrike" kern="0" cap="none" spc="120" normalizeH="0" baseline="0" noProof="0" dirty="0">
                <a:ln>
                  <a:noFill/>
                </a:ln>
                <a:solidFill>
                  <a:srgbClr val="002F49"/>
                </a:solidFill>
                <a:effectLst/>
                <a:uLnTx/>
                <a:uFillTx/>
                <a:latin typeface="Calibri"/>
                <a:cs typeface="Calibri"/>
              </a:rPr>
              <a:t>Sudden</a:t>
            </a:r>
            <a:r>
              <a:rPr kumimoji="0" sz="1600" b="0" i="0" u="none" strike="noStrike" kern="0" cap="none" spc="70" normalizeH="0" baseline="0" noProof="0" dirty="0">
                <a:ln>
                  <a:noFill/>
                </a:ln>
                <a:solidFill>
                  <a:srgbClr val="002F49"/>
                </a:solidFill>
                <a:effectLst/>
                <a:uLnTx/>
                <a:uFillTx/>
                <a:latin typeface="Calibri"/>
                <a:cs typeface="Calibri"/>
              </a:rPr>
              <a:t> </a:t>
            </a:r>
            <a:r>
              <a:rPr kumimoji="0" sz="1600" b="0" i="0" u="none" strike="noStrike" kern="0" cap="none" spc="105" normalizeH="0" baseline="0" noProof="0" dirty="0">
                <a:ln>
                  <a:noFill/>
                </a:ln>
                <a:solidFill>
                  <a:srgbClr val="002F49"/>
                </a:solidFill>
                <a:effectLst/>
                <a:uLnTx/>
                <a:uFillTx/>
                <a:latin typeface="Calibri"/>
                <a:cs typeface="Calibri"/>
              </a:rPr>
              <a:t>pipe</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100" normalizeH="0" baseline="0" noProof="0" dirty="0">
                <a:ln>
                  <a:noFill/>
                </a:ln>
                <a:solidFill>
                  <a:srgbClr val="002F49"/>
                </a:solidFill>
                <a:effectLst/>
                <a:uLnTx/>
                <a:uFillTx/>
                <a:latin typeface="Calibri"/>
                <a:cs typeface="Calibri"/>
              </a:rPr>
              <a:t>bursts</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50" normalizeH="0" baseline="0" noProof="0" dirty="0">
                <a:ln>
                  <a:noFill/>
                </a:ln>
                <a:solidFill>
                  <a:srgbClr val="002F49"/>
                </a:solidFill>
                <a:effectLst/>
                <a:uLnTx/>
                <a:uFillTx/>
                <a:latin typeface="Calibri"/>
                <a:cs typeface="Calibri"/>
              </a:rPr>
              <a:t>or</a:t>
            </a:r>
            <a:r>
              <a:rPr kumimoji="0" sz="1600" b="0" i="0" u="none" strike="noStrike" kern="0" cap="none" spc="70" normalizeH="0" baseline="0" noProof="0" dirty="0">
                <a:ln>
                  <a:noFill/>
                </a:ln>
                <a:solidFill>
                  <a:srgbClr val="002F49"/>
                </a:solidFill>
                <a:effectLst/>
                <a:uLnTx/>
                <a:uFillTx/>
                <a:latin typeface="Calibri"/>
                <a:cs typeface="Calibri"/>
              </a:rPr>
              <a:t> </a:t>
            </a:r>
            <a:r>
              <a:rPr kumimoji="0" sz="1600" b="0" i="0" u="none" strike="noStrike" kern="0" cap="none" spc="105" normalizeH="0" baseline="0" noProof="0" dirty="0">
                <a:ln>
                  <a:noFill/>
                </a:ln>
                <a:solidFill>
                  <a:srgbClr val="002F49"/>
                </a:solidFill>
                <a:effectLst/>
                <a:uLnTx/>
                <a:uFillTx/>
                <a:latin typeface="Calibri"/>
                <a:cs typeface="Calibri"/>
              </a:rPr>
              <a:t>steam</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10" normalizeH="0" baseline="0" noProof="0" dirty="0">
                <a:ln>
                  <a:noFill/>
                </a:ln>
                <a:solidFill>
                  <a:srgbClr val="002F49"/>
                </a:solidFill>
                <a:effectLst/>
                <a:uLnTx/>
                <a:uFillTx/>
                <a:latin typeface="Calibri"/>
                <a:cs typeface="Calibri"/>
              </a:rPr>
              <a:t>overflow </a:t>
            </a:r>
            <a:r>
              <a:rPr kumimoji="0" sz="1600" b="0" i="0" u="none" strike="noStrike" kern="0" cap="none" spc="70" normalizeH="0" baseline="0" noProof="0" dirty="0">
                <a:ln>
                  <a:noFill/>
                </a:ln>
                <a:solidFill>
                  <a:srgbClr val="002F49"/>
                </a:solidFill>
                <a:effectLst/>
                <a:uLnTx/>
                <a:uFillTx/>
                <a:latin typeface="Calibri"/>
                <a:cs typeface="Calibri"/>
              </a:rPr>
              <a:t>Wind/Hail/Hurricanes</a:t>
            </a:r>
            <a:endParaRPr kumimoji="0" sz="16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685"/>
              </a:spcBef>
              <a:spcAft>
                <a:spcPts val="0"/>
              </a:spcAft>
              <a:buClrTx/>
              <a:buSzTx/>
              <a:buFontTx/>
              <a:buNone/>
              <a:tabLst/>
              <a:defRPr/>
            </a:pPr>
            <a:r>
              <a:rPr kumimoji="0" sz="3000" b="1" i="0" u="none" strike="noStrike" kern="0" cap="none" spc="-105" normalizeH="0" baseline="0" noProof="0" dirty="0">
                <a:ln>
                  <a:noFill/>
                </a:ln>
                <a:solidFill>
                  <a:srgbClr val="002F49"/>
                </a:solidFill>
                <a:effectLst/>
                <a:uLnTx/>
                <a:uFillTx/>
                <a:latin typeface="Tahoma"/>
                <a:cs typeface="Tahoma"/>
              </a:rPr>
              <a:t>Excluded</a:t>
            </a:r>
            <a:r>
              <a:rPr kumimoji="0" sz="3000" b="1" i="0" u="none" strike="noStrike" kern="0" cap="none" spc="-195" normalizeH="0" baseline="0" noProof="0" dirty="0">
                <a:ln>
                  <a:noFill/>
                </a:ln>
                <a:solidFill>
                  <a:srgbClr val="002F49"/>
                </a:solidFill>
                <a:effectLst/>
                <a:uLnTx/>
                <a:uFillTx/>
                <a:latin typeface="Tahoma"/>
                <a:cs typeface="Tahoma"/>
              </a:rPr>
              <a:t> </a:t>
            </a:r>
            <a:r>
              <a:rPr kumimoji="0" sz="3000" b="1" i="0" u="none" strike="noStrike" kern="0" cap="none" spc="-10" normalizeH="0" baseline="0" noProof="0" dirty="0">
                <a:ln>
                  <a:noFill/>
                </a:ln>
                <a:solidFill>
                  <a:srgbClr val="002F49"/>
                </a:solidFill>
                <a:effectLst/>
                <a:uLnTx/>
                <a:uFillTx/>
                <a:latin typeface="Tahoma"/>
                <a:cs typeface="Tahoma"/>
              </a:rPr>
              <a:t>Perils*</a:t>
            </a:r>
            <a:endParaRPr kumimoji="0" sz="3000" b="0" i="0" u="none" strike="noStrike" kern="0" cap="none" spc="0" normalizeH="0" baseline="0" noProof="0" dirty="0">
              <a:ln>
                <a:noFill/>
              </a:ln>
              <a:solidFill>
                <a:sysClr val="windowText" lastClr="000000"/>
              </a:solidFill>
              <a:effectLst/>
              <a:uLnTx/>
              <a:uFillTx/>
              <a:latin typeface="Tahoma"/>
              <a:cs typeface="Tahoma"/>
            </a:endParaRPr>
          </a:p>
          <a:p>
            <a:pPr marL="357505" marR="5080" lvl="0" indent="0" algn="just" defTabSz="914400" eaLnBrk="1" fontAlgn="auto" latinLnBrk="0" hangingPunct="1">
              <a:lnSpc>
                <a:spcPct val="113300"/>
              </a:lnSpc>
              <a:spcBef>
                <a:spcPts val="385"/>
              </a:spcBef>
              <a:spcAft>
                <a:spcPts val="0"/>
              </a:spcAft>
              <a:buClrTx/>
              <a:buSzTx/>
              <a:buFontTx/>
              <a:buNone/>
              <a:tabLst/>
              <a:defRPr/>
            </a:pPr>
            <a:r>
              <a:rPr kumimoji="0" sz="1600" b="0" i="0" u="none" strike="noStrike" kern="0" cap="none" spc="85" normalizeH="0" baseline="0" noProof="0" dirty="0">
                <a:ln>
                  <a:noFill/>
                </a:ln>
                <a:solidFill>
                  <a:srgbClr val="002F49"/>
                </a:solidFill>
                <a:effectLst/>
                <a:uLnTx/>
                <a:uFillTx/>
                <a:latin typeface="Calibri"/>
                <a:cs typeface="Calibri"/>
              </a:rPr>
              <a:t>Earthquakes/Sinkholes/Ground</a:t>
            </a:r>
            <a:r>
              <a:rPr kumimoji="0" sz="1600" b="0" i="0" u="none" strike="noStrike" kern="0" cap="none" spc="70"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Settling External</a:t>
            </a:r>
            <a:r>
              <a:rPr kumimoji="0" sz="1600" b="0" i="0" u="none" strike="noStrike" kern="0" cap="none" spc="85" normalizeH="0" baseline="0" noProof="0" dirty="0">
                <a:ln>
                  <a:noFill/>
                </a:ln>
                <a:solidFill>
                  <a:srgbClr val="002F49"/>
                </a:solidFill>
                <a:effectLst/>
                <a:uLnTx/>
                <a:uFillTx/>
                <a:latin typeface="Calibri"/>
                <a:cs typeface="Calibri"/>
              </a:rPr>
              <a:t> </a:t>
            </a:r>
            <a:r>
              <a:rPr kumimoji="0" sz="1600" b="0" i="0" u="none" strike="noStrike" kern="0" cap="none" spc="70" normalizeH="0" baseline="0" noProof="0" dirty="0">
                <a:ln>
                  <a:noFill/>
                </a:ln>
                <a:solidFill>
                  <a:srgbClr val="002F49"/>
                </a:solidFill>
                <a:effectLst/>
                <a:uLnTx/>
                <a:uFillTx/>
                <a:latin typeface="Calibri"/>
                <a:cs typeface="Calibri"/>
              </a:rPr>
              <a:t>Flooding/Landslide/Mudslide</a:t>
            </a:r>
            <a:endParaRPr kumimoji="0" sz="1600" b="0" i="0" u="none" strike="noStrike" kern="0" cap="none" spc="0" normalizeH="0" baseline="0" noProof="0" dirty="0">
              <a:ln>
                <a:noFill/>
              </a:ln>
              <a:solidFill>
                <a:sysClr val="windowText" lastClr="000000"/>
              </a:solidFill>
              <a:effectLst/>
              <a:uLnTx/>
              <a:uFillTx/>
              <a:latin typeface="Calibri"/>
              <a:cs typeface="Calibri"/>
            </a:endParaRPr>
          </a:p>
        </p:txBody>
      </p:sp>
      <p:grpSp>
        <p:nvGrpSpPr>
          <p:cNvPr id="20" name="object 20"/>
          <p:cNvGrpSpPr/>
          <p:nvPr/>
        </p:nvGrpSpPr>
        <p:grpSpPr>
          <a:xfrm>
            <a:off x="9286874" y="8084070"/>
            <a:ext cx="66675" cy="1171575"/>
            <a:chOff x="9286874" y="8084070"/>
            <a:chExt cx="66675" cy="1171575"/>
          </a:xfrm>
        </p:grpSpPr>
        <p:pic>
          <p:nvPicPr>
            <p:cNvPr id="21" name="object 21"/>
            <p:cNvPicPr/>
            <p:nvPr/>
          </p:nvPicPr>
          <p:blipFill>
            <a:blip r:embed="rId3" cstate="print"/>
            <a:stretch>
              <a:fillRect/>
            </a:stretch>
          </p:blipFill>
          <p:spPr>
            <a:xfrm>
              <a:off x="9286874" y="8084070"/>
              <a:ext cx="66675" cy="66674"/>
            </a:xfrm>
            <a:prstGeom prst="rect">
              <a:avLst/>
            </a:prstGeom>
          </p:spPr>
        </p:pic>
        <p:pic>
          <p:nvPicPr>
            <p:cNvPr id="22" name="object 22"/>
            <p:cNvPicPr/>
            <p:nvPr/>
          </p:nvPicPr>
          <p:blipFill>
            <a:blip r:embed="rId3" cstate="print"/>
            <a:stretch>
              <a:fillRect/>
            </a:stretch>
          </p:blipFill>
          <p:spPr>
            <a:xfrm>
              <a:off x="9286874" y="8360295"/>
              <a:ext cx="66675" cy="66674"/>
            </a:xfrm>
            <a:prstGeom prst="rect">
              <a:avLst/>
            </a:prstGeom>
          </p:spPr>
        </p:pic>
        <p:pic>
          <p:nvPicPr>
            <p:cNvPr id="23" name="object 23"/>
            <p:cNvPicPr/>
            <p:nvPr/>
          </p:nvPicPr>
          <p:blipFill>
            <a:blip r:embed="rId3" cstate="print"/>
            <a:stretch>
              <a:fillRect/>
            </a:stretch>
          </p:blipFill>
          <p:spPr>
            <a:xfrm>
              <a:off x="9286874" y="8636520"/>
              <a:ext cx="66675" cy="66674"/>
            </a:xfrm>
            <a:prstGeom prst="rect">
              <a:avLst/>
            </a:prstGeom>
          </p:spPr>
        </p:pic>
        <p:pic>
          <p:nvPicPr>
            <p:cNvPr id="24" name="object 24"/>
            <p:cNvPicPr/>
            <p:nvPr/>
          </p:nvPicPr>
          <p:blipFill>
            <a:blip r:embed="rId3" cstate="print"/>
            <a:stretch>
              <a:fillRect/>
            </a:stretch>
          </p:blipFill>
          <p:spPr>
            <a:xfrm>
              <a:off x="9286874" y="8912745"/>
              <a:ext cx="66675" cy="66674"/>
            </a:xfrm>
            <a:prstGeom prst="rect">
              <a:avLst/>
            </a:prstGeom>
          </p:spPr>
        </p:pic>
        <p:pic>
          <p:nvPicPr>
            <p:cNvPr id="25" name="object 25"/>
            <p:cNvPicPr/>
            <p:nvPr/>
          </p:nvPicPr>
          <p:blipFill>
            <a:blip r:embed="rId3" cstate="print"/>
            <a:stretch>
              <a:fillRect/>
            </a:stretch>
          </p:blipFill>
          <p:spPr>
            <a:xfrm>
              <a:off x="9286874" y="9188970"/>
              <a:ext cx="66675" cy="66674"/>
            </a:xfrm>
            <a:prstGeom prst="rect">
              <a:avLst/>
            </a:prstGeom>
          </p:spPr>
        </p:pic>
      </p:grpSp>
      <p:sp>
        <p:nvSpPr>
          <p:cNvPr id="26" name="object 26"/>
          <p:cNvSpPr txBox="1"/>
          <p:nvPr/>
        </p:nvSpPr>
        <p:spPr>
          <a:xfrm>
            <a:off x="9476729" y="7940554"/>
            <a:ext cx="5728970" cy="1406525"/>
          </a:xfrm>
          <a:prstGeom prst="rect">
            <a:avLst/>
          </a:prstGeom>
        </p:spPr>
        <p:txBody>
          <a:bodyPr vert="horz" wrap="square" lIns="0" tIns="12700" rIns="0" bIns="0" rtlCol="0">
            <a:spAutoFit/>
          </a:bodyPr>
          <a:lstStyle/>
          <a:p>
            <a:pPr marL="12700" marR="5080" lvl="0" indent="0" defTabSz="914400" eaLnBrk="1" fontAlgn="auto" latinLnBrk="0" hangingPunct="1">
              <a:lnSpc>
                <a:spcPct val="113300"/>
              </a:lnSpc>
              <a:spcBef>
                <a:spcPts val="100"/>
              </a:spcBef>
              <a:spcAft>
                <a:spcPts val="0"/>
              </a:spcAft>
              <a:buClrTx/>
              <a:buSzTx/>
              <a:buFontTx/>
              <a:buNone/>
              <a:tabLst/>
              <a:defRPr/>
            </a:pPr>
            <a:r>
              <a:rPr kumimoji="0" sz="1600" b="0" i="0" u="none" strike="noStrike" kern="0" cap="none" spc="75" normalizeH="0" baseline="0" noProof="0" dirty="0">
                <a:ln>
                  <a:noFill/>
                </a:ln>
                <a:solidFill>
                  <a:srgbClr val="002F49"/>
                </a:solidFill>
                <a:effectLst/>
                <a:uLnTx/>
                <a:uFillTx/>
                <a:latin typeface="Calibri"/>
                <a:cs typeface="Calibri"/>
              </a:rPr>
              <a:t>Governmental</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100" normalizeH="0" baseline="0" noProof="0" dirty="0">
                <a:ln>
                  <a:noFill/>
                </a:ln>
                <a:solidFill>
                  <a:srgbClr val="002F49"/>
                </a:solidFill>
                <a:effectLst/>
                <a:uLnTx/>
                <a:uFillTx/>
                <a:latin typeface="Calibri"/>
                <a:cs typeface="Calibri"/>
              </a:rPr>
              <a:t>Actions</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75" normalizeH="0" baseline="0" noProof="0" dirty="0">
                <a:ln>
                  <a:noFill/>
                </a:ln>
                <a:solidFill>
                  <a:srgbClr val="002F49"/>
                </a:solidFill>
                <a:effectLst/>
                <a:uLnTx/>
                <a:uFillTx/>
                <a:latin typeface="Calibri"/>
                <a:cs typeface="Calibri"/>
              </a:rPr>
              <a:t>(Seizure</a:t>
            </a:r>
            <a:r>
              <a:rPr kumimoji="0" sz="1600" b="0" i="0" u="none" strike="noStrike" kern="0" cap="none" spc="85" normalizeH="0" baseline="0" noProof="0" dirty="0">
                <a:ln>
                  <a:noFill/>
                </a:ln>
                <a:solidFill>
                  <a:srgbClr val="002F49"/>
                </a:solidFill>
                <a:effectLst/>
                <a:uLnTx/>
                <a:uFillTx/>
                <a:latin typeface="Calibri"/>
                <a:cs typeface="Calibri"/>
              </a:rPr>
              <a:t> </a:t>
            </a:r>
            <a:r>
              <a:rPr kumimoji="0" sz="1600" b="0" i="0" u="none" strike="noStrike" kern="0" cap="none" spc="50" normalizeH="0" baseline="0" noProof="0" dirty="0">
                <a:ln>
                  <a:noFill/>
                </a:ln>
                <a:solidFill>
                  <a:srgbClr val="002F49"/>
                </a:solidFill>
                <a:effectLst/>
                <a:uLnTx/>
                <a:uFillTx/>
                <a:latin typeface="Calibri"/>
                <a:cs typeface="Calibri"/>
              </a:rPr>
              <a:t>or</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75" normalizeH="0" baseline="0" noProof="0" dirty="0">
                <a:ln>
                  <a:noFill/>
                </a:ln>
                <a:solidFill>
                  <a:srgbClr val="002F49"/>
                </a:solidFill>
                <a:effectLst/>
                <a:uLnTx/>
                <a:uFillTx/>
                <a:latin typeface="Calibri"/>
                <a:cs typeface="Calibri"/>
              </a:rPr>
              <a:t>demolition</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125" normalizeH="0" baseline="0" noProof="0" dirty="0">
                <a:ln>
                  <a:noFill/>
                </a:ln>
                <a:solidFill>
                  <a:srgbClr val="002F49"/>
                </a:solidFill>
                <a:effectLst/>
                <a:uLnTx/>
                <a:uFillTx/>
                <a:latin typeface="Calibri"/>
                <a:cs typeface="Calibri"/>
              </a:rPr>
              <a:t>by</a:t>
            </a:r>
            <a:r>
              <a:rPr kumimoji="0" sz="1600" b="0" i="0" u="none" strike="noStrike" kern="0" cap="none" spc="85" normalizeH="0" baseline="0" noProof="0" dirty="0">
                <a:ln>
                  <a:noFill/>
                </a:ln>
                <a:solidFill>
                  <a:srgbClr val="002F49"/>
                </a:solidFill>
                <a:effectLst/>
                <a:uLnTx/>
                <a:uFillTx/>
                <a:latin typeface="Calibri"/>
                <a:cs typeface="Calibri"/>
              </a:rPr>
              <a:t> </a:t>
            </a:r>
            <a:r>
              <a:rPr kumimoji="0" sz="1600" b="0" i="0" u="none" strike="noStrike" kern="0" cap="none" spc="100" normalizeH="0" baseline="0" noProof="0" dirty="0">
                <a:ln>
                  <a:noFill/>
                </a:ln>
                <a:solidFill>
                  <a:srgbClr val="002F49"/>
                </a:solidFill>
                <a:effectLst/>
                <a:uLnTx/>
                <a:uFillTx/>
                <a:latin typeface="Calibri"/>
                <a:cs typeface="Calibri"/>
              </a:rPr>
              <a:t>public</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45" normalizeH="0" baseline="0" noProof="0" dirty="0">
                <a:ln>
                  <a:noFill/>
                </a:ln>
                <a:solidFill>
                  <a:srgbClr val="002F49"/>
                </a:solidFill>
                <a:effectLst/>
                <a:uLnTx/>
                <a:uFillTx/>
                <a:latin typeface="Calibri"/>
                <a:cs typeface="Calibri"/>
              </a:rPr>
              <a:t>auth.) </a:t>
            </a:r>
            <a:r>
              <a:rPr kumimoji="0" sz="1600" b="0" i="0" u="none" strike="noStrike" kern="0" cap="none" spc="75" normalizeH="0" baseline="0" noProof="0" dirty="0">
                <a:ln>
                  <a:noFill/>
                </a:ln>
                <a:solidFill>
                  <a:srgbClr val="002F49"/>
                </a:solidFill>
                <a:effectLst/>
                <a:uLnTx/>
                <a:uFillTx/>
                <a:latin typeface="Calibri"/>
                <a:cs typeface="Calibri"/>
              </a:rPr>
              <a:t>Nuclear </a:t>
            </a:r>
            <a:r>
              <a:rPr kumimoji="0" sz="1600" b="0" i="0" u="none" strike="noStrike" kern="0" cap="none" spc="80" normalizeH="0" baseline="0" noProof="0" dirty="0">
                <a:ln>
                  <a:noFill/>
                </a:ln>
                <a:solidFill>
                  <a:srgbClr val="002F49"/>
                </a:solidFill>
                <a:effectLst/>
                <a:uLnTx/>
                <a:uFillTx/>
                <a:latin typeface="Calibri"/>
                <a:cs typeface="Calibri"/>
              </a:rPr>
              <a:t>Hazard</a:t>
            </a:r>
            <a:r>
              <a:rPr kumimoji="0" sz="1600" b="0" i="0" u="none" strike="noStrike" kern="0" cap="none" spc="75" normalizeH="0" baseline="0" noProof="0" dirty="0">
                <a:ln>
                  <a:noFill/>
                </a:ln>
                <a:solidFill>
                  <a:srgbClr val="002F49"/>
                </a:solidFill>
                <a:effectLst/>
                <a:uLnTx/>
                <a:uFillTx/>
                <a:latin typeface="Calibri"/>
                <a:cs typeface="Calibri"/>
              </a:rPr>
              <a:t> (Radiation</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50" normalizeH="0" baseline="0" noProof="0" dirty="0">
                <a:ln>
                  <a:noFill/>
                </a:ln>
                <a:solidFill>
                  <a:srgbClr val="002F49"/>
                </a:solidFill>
                <a:effectLst/>
                <a:uLnTx/>
                <a:uFillTx/>
                <a:latin typeface="Calibri"/>
                <a:cs typeface="Calibri"/>
              </a:rPr>
              <a:t>or</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95" normalizeH="0" baseline="0" noProof="0" dirty="0">
                <a:ln>
                  <a:noFill/>
                </a:ln>
                <a:solidFill>
                  <a:srgbClr val="002F49"/>
                </a:solidFill>
                <a:effectLst/>
                <a:uLnTx/>
                <a:uFillTx/>
                <a:latin typeface="Calibri"/>
                <a:cs typeface="Calibri"/>
              </a:rPr>
              <a:t>contaminated</a:t>
            </a:r>
            <a:r>
              <a:rPr kumimoji="0" sz="1600" b="0" i="0" u="none" strike="noStrike" kern="0" cap="none" spc="80" normalizeH="0" baseline="0" noProof="0" dirty="0">
                <a:ln>
                  <a:noFill/>
                </a:ln>
                <a:solidFill>
                  <a:srgbClr val="002F49"/>
                </a:solidFill>
                <a:effectLst/>
                <a:uLnTx/>
                <a:uFillTx/>
                <a:latin typeface="Calibri"/>
                <a:cs typeface="Calibri"/>
              </a:rPr>
              <a:t> property)</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1463675" lvl="0" indent="0" defTabSz="914400" eaLnBrk="1" fontAlgn="auto" latinLnBrk="0" hangingPunct="1">
              <a:lnSpc>
                <a:spcPct val="113300"/>
              </a:lnSpc>
              <a:spcBef>
                <a:spcPts val="0"/>
              </a:spcBef>
              <a:spcAft>
                <a:spcPts val="0"/>
              </a:spcAft>
              <a:buClrTx/>
              <a:buSzTx/>
              <a:buFontTx/>
              <a:buNone/>
              <a:tabLst/>
              <a:defRPr/>
            </a:pPr>
            <a:r>
              <a:rPr kumimoji="0" sz="1600" b="0" i="0" u="none" strike="noStrike" kern="0" cap="none" spc="0" normalizeH="0" baseline="0" noProof="0" dirty="0">
                <a:ln>
                  <a:noFill/>
                </a:ln>
                <a:solidFill>
                  <a:srgbClr val="002F49"/>
                </a:solidFill>
                <a:effectLst/>
                <a:uLnTx/>
                <a:uFillTx/>
                <a:latin typeface="Calibri"/>
                <a:cs typeface="Calibri"/>
              </a:rPr>
              <a:t>War</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114" normalizeH="0" baseline="0" noProof="0" dirty="0">
                <a:ln>
                  <a:noFill/>
                </a:ln>
                <a:solidFill>
                  <a:srgbClr val="002F49"/>
                </a:solidFill>
                <a:effectLst/>
                <a:uLnTx/>
                <a:uFillTx/>
                <a:latin typeface="Calibri"/>
                <a:cs typeface="Calibri"/>
              </a:rPr>
              <a:t>(Acts</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of</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0" normalizeH="0" baseline="0" noProof="0" dirty="0">
                <a:ln>
                  <a:noFill/>
                </a:ln>
                <a:solidFill>
                  <a:srgbClr val="002F49"/>
                </a:solidFill>
                <a:effectLst/>
                <a:uLnTx/>
                <a:uFillTx/>
                <a:latin typeface="Calibri"/>
                <a:cs typeface="Calibri"/>
              </a:rPr>
              <a:t>war,</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90" normalizeH="0" baseline="0" noProof="0" dirty="0">
                <a:ln>
                  <a:noFill/>
                </a:ln>
                <a:solidFill>
                  <a:srgbClr val="002F49"/>
                </a:solidFill>
                <a:effectLst/>
                <a:uLnTx/>
                <a:uFillTx/>
                <a:latin typeface="Calibri"/>
                <a:cs typeface="Calibri"/>
              </a:rPr>
              <a:t>undeclared</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0" normalizeH="0" baseline="0" noProof="0" dirty="0">
                <a:ln>
                  <a:noFill/>
                </a:ln>
                <a:solidFill>
                  <a:srgbClr val="002F49"/>
                </a:solidFill>
                <a:effectLst/>
                <a:uLnTx/>
                <a:uFillTx/>
                <a:latin typeface="Calibri"/>
                <a:cs typeface="Calibri"/>
              </a:rPr>
              <a:t>war,</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70" normalizeH="0" baseline="0" noProof="0" dirty="0">
                <a:ln>
                  <a:noFill/>
                </a:ln>
                <a:solidFill>
                  <a:srgbClr val="002F49"/>
                </a:solidFill>
                <a:effectLst/>
                <a:uLnTx/>
                <a:uFillTx/>
                <a:latin typeface="Calibri"/>
                <a:cs typeface="Calibri"/>
              </a:rPr>
              <a:t>civil</a:t>
            </a:r>
            <a:r>
              <a:rPr kumimoji="0" sz="1600" b="0" i="0" u="none" strike="noStrike" kern="0" cap="none" spc="80" normalizeH="0" baseline="0" noProof="0" dirty="0">
                <a:ln>
                  <a:noFill/>
                </a:ln>
                <a:solidFill>
                  <a:srgbClr val="002F49"/>
                </a:solidFill>
                <a:effectLst/>
                <a:uLnTx/>
                <a:uFillTx/>
                <a:latin typeface="Calibri"/>
                <a:cs typeface="Calibri"/>
              </a:rPr>
              <a:t> </a:t>
            </a:r>
            <a:r>
              <a:rPr kumimoji="0" sz="1600" b="0" i="0" u="none" strike="noStrike" kern="0" cap="none" spc="65" normalizeH="0" baseline="0" noProof="0" dirty="0">
                <a:ln>
                  <a:noFill/>
                </a:ln>
                <a:solidFill>
                  <a:srgbClr val="002F49"/>
                </a:solidFill>
                <a:effectLst/>
                <a:uLnTx/>
                <a:uFillTx/>
                <a:latin typeface="Calibri"/>
                <a:cs typeface="Calibri"/>
              </a:rPr>
              <a:t>unrest) </a:t>
            </a:r>
            <a:r>
              <a:rPr kumimoji="0" sz="1600" b="0" i="0" u="none" strike="noStrike" kern="0" cap="none" spc="75" normalizeH="0" baseline="0" noProof="0" dirty="0">
                <a:ln>
                  <a:noFill/>
                </a:ln>
                <a:solidFill>
                  <a:srgbClr val="002F49"/>
                </a:solidFill>
                <a:effectLst/>
                <a:uLnTx/>
                <a:uFillTx/>
                <a:latin typeface="Calibri"/>
                <a:cs typeface="Calibri"/>
              </a:rPr>
              <a:t>Negligence/Neglect/Intentional</a:t>
            </a:r>
            <a:r>
              <a:rPr kumimoji="0" sz="1600" b="0" i="0" u="none" strike="noStrike" kern="0" cap="none" spc="145" normalizeH="0" baseline="0" noProof="0" dirty="0">
                <a:ln>
                  <a:noFill/>
                </a:ln>
                <a:solidFill>
                  <a:srgbClr val="002F49"/>
                </a:solidFill>
                <a:effectLst/>
                <a:uLnTx/>
                <a:uFillTx/>
                <a:latin typeface="Calibri"/>
                <a:cs typeface="Calibri"/>
              </a:rPr>
              <a:t> </a:t>
            </a:r>
            <a:r>
              <a:rPr kumimoji="0" sz="1600" b="0" i="0" u="none" strike="noStrike" kern="0" cap="none" spc="114" normalizeH="0" baseline="0" noProof="0" dirty="0">
                <a:ln>
                  <a:noFill/>
                </a:ln>
                <a:solidFill>
                  <a:srgbClr val="002F49"/>
                </a:solidFill>
                <a:effectLst/>
                <a:uLnTx/>
                <a:uFillTx/>
                <a:latin typeface="Calibri"/>
                <a:cs typeface="Calibri"/>
              </a:rPr>
              <a:t>Acts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254"/>
              </a:spcBef>
              <a:spcAft>
                <a:spcPts val="0"/>
              </a:spcAft>
              <a:buClrTx/>
              <a:buSzTx/>
              <a:buFontTx/>
              <a:buNone/>
              <a:tabLst/>
              <a:defRPr/>
            </a:pPr>
            <a:r>
              <a:rPr kumimoji="0" sz="1600" b="0" i="0" u="none" strike="noStrike" kern="0" cap="none" spc="55" normalizeH="0" baseline="0" noProof="0" dirty="0">
                <a:ln>
                  <a:noFill/>
                </a:ln>
                <a:solidFill>
                  <a:srgbClr val="002F49"/>
                </a:solidFill>
                <a:effectLst/>
                <a:uLnTx/>
                <a:uFillTx/>
                <a:latin typeface="Calibri"/>
                <a:cs typeface="Calibri"/>
              </a:rPr>
              <a:t>Wear</a:t>
            </a:r>
            <a:r>
              <a:rPr kumimoji="0" sz="1600" b="0" i="0" u="none" strike="noStrike" kern="0" cap="none" spc="70" normalizeH="0" baseline="0" noProof="0" dirty="0">
                <a:ln>
                  <a:noFill/>
                </a:ln>
                <a:solidFill>
                  <a:srgbClr val="002F49"/>
                </a:solidFill>
                <a:effectLst/>
                <a:uLnTx/>
                <a:uFillTx/>
                <a:latin typeface="Calibri"/>
                <a:cs typeface="Calibri"/>
              </a:rPr>
              <a:t> </a:t>
            </a:r>
            <a:r>
              <a:rPr kumimoji="0" sz="1600" b="0" i="0" u="none" strike="noStrike" kern="0" cap="none" spc="105" normalizeH="0" baseline="0" noProof="0" dirty="0">
                <a:ln>
                  <a:noFill/>
                </a:ln>
                <a:solidFill>
                  <a:srgbClr val="002F49"/>
                </a:solidFill>
                <a:effectLst/>
                <a:uLnTx/>
                <a:uFillTx/>
                <a:latin typeface="Calibri"/>
                <a:cs typeface="Calibri"/>
              </a:rPr>
              <a:t>and</a:t>
            </a:r>
            <a:r>
              <a:rPr kumimoji="0" sz="1600" b="0" i="0" u="none" strike="noStrike" kern="0" cap="none" spc="75" normalizeH="0" baseline="0" noProof="0" dirty="0">
                <a:ln>
                  <a:noFill/>
                </a:ln>
                <a:solidFill>
                  <a:srgbClr val="002F49"/>
                </a:solidFill>
                <a:effectLst/>
                <a:uLnTx/>
                <a:uFillTx/>
                <a:latin typeface="Calibri"/>
                <a:cs typeface="Calibri"/>
              </a:rPr>
              <a:t> </a:t>
            </a:r>
            <a:r>
              <a:rPr kumimoji="0" sz="1600" b="0" i="0" u="none" strike="noStrike" kern="0" cap="none" spc="-20" normalizeH="0" baseline="0" noProof="0" dirty="0">
                <a:ln>
                  <a:noFill/>
                </a:ln>
                <a:solidFill>
                  <a:srgbClr val="002F49"/>
                </a:solidFill>
                <a:effectLst/>
                <a:uLnTx/>
                <a:uFillTx/>
                <a:latin typeface="Calibri"/>
                <a:cs typeface="Calibri"/>
              </a:rPr>
              <a:t>Tear</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
        <p:nvSpPr>
          <p:cNvPr id="27" name="object 27"/>
          <p:cNvSpPr txBox="1"/>
          <p:nvPr/>
        </p:nvSpPr>
        <p:spPr>
          <a:xfrm>
            <a:off x="13769384" y="4410469"/>
            <a:ext cx="4319905" cy="1282700"/>
          </a:xfrm>
          <a:prstGeom prst="rect">
            <a:avLst/>
          </a:prstGeom>
        </p:spPr>
        <p:txBody>
          <a:bodyPr vert="horz" wrap="square" lIns="0" tIns="12700" rIns="0" bIns="0" rtlCol="0">
            <a:spAutoFit/>
          </a:bodyPr>
          <a:lstStyle/>
          <a:p>
            <a:pPr marL="12700" marR="5080" lvl="0" indent="0" defTabSz="914400" eaLnBrk="1" fontAlgn="auto" latinLnBrk="0" hangingPunct="1">
              <a:lnSpc>
                <a:spcPct val="114599"/>
              </a:lnSpc>
              <a:spcBef>
                <a:spcPts val="100"/>
              </a:spcBef>
              <a:spcAft>
                <a:spcPts val="0"/>
              </a:spcAft>
              <a:buClrTx/>
              <a:buSzTx/>
              <a:buFontTx/>
              <a:buNone/>
              <a:tabLst/>
              <a:defRPr/>
            </a:pPr>
            <a:r>
              <a:rPr kumimoji="0" sz="1800" b="0" i="0" u="none" strike="noStrike" kern="0" cap="none" spc="155" normalizeH="0" baseline="0" noProof="0" dirty="0">
                <a:ln>
                  <a:noFill/>
                </a:ln>
                <a:solidFill>
                  <a:srgbClr val="002F49"/>
                </a:solidFill>
                <a:effectLst/>
                <a:uLnTx/>
                <a:uFillTx/>
                <a:latin typeface="Tahoma"/>
                <a:cs typeface="Tahoma"/>
              </a:rPr>
              <a:t>-</a:t>
            </a:r>
            <a:r>
              <a:rPr kumimoji="0" sz="1800" b="1" i="0" u="none" strike="noStrike" kern="0" cap="none" spc="-20" normalizeH="0" baseline="0" noProof="0" dirty="0">
                <a:ln>
                  <a:noFill/>
                </a:ln>
                <a:solidFill>
                  <a:srgbClr val="002F49"/>
                </a:solidFill>
                <a:effectLst/>
                <a:uLnTx/>
                <a:uFillTx/>
                <a:latin typeface="Tahoma"/>
                <a:cs typeface="Tahoma"/>
              </a:rPr>
              <a:t>Peril;</a:t>
            </a:r>
            <a:r>
              <a:rPr kumimoji="0" sz="1800" b="1" i="0" u="none" strike="noStrike" kern="0" cap="none" spc="360" normalizeH="0" baseline="0" noProof="0" dirty="0">
                <a:ln>
                  <a:noFill/>
                </a:ln>
                <a:solidFill>
                  <a:srgbClr val="002F49"/>
                </a:solidFill>
                <a:effectLst/>
                <a:uLnTx/>
                <a:uFillTx/>
                <a:latin typeface="Tahoma"/>
                <a:cs typeface="Tahoma"/>
              </a:rPr>
              <a:t> </a:t>
            </a:r>
            <a:r>
              <a:rPr kumimoji="0" sz="1800" b="0" i="0" u="none" strike="noStrike" kern="0" cap="none" spc="70" normalizeH="0" baseline="0" noProof="0" dirty="0">
                <a:ln>
                  <a:noFill/>
                </a:ln>
                <a:solidFill>
                  <a:srgbClr val="002F49"/>
                </a:solidFill>
                <a:effectLst/>
                <a:uLnTx/>
                <a:uFillTx/>
                <a:latin typeface="Tahoma"/>
                <a:cs typeface="Tahoma"/>
              </a:rPr>
              <a:t>is</a:t>
            </a:r>
            <a:r>
              <a:rPr kumimoji="0" sz="1800" b="0" i="0" u="none" strike="noStrike" kern="0" cap="none" spc="-15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the</a:t>
            </a:r>
            <a:r>
              <a:rPr kumimoji="0" sz="1800" b="0" i="0" u="none" strike="noStrike" kern="0" cap="none" spc="-120" normalizeH="0" baseline="0" noProof="0" dirty="0">
                <a:ln>
                  <a:noFill/>
                </a:ln>
                <a:solidFill>
                  <a:srgbClr val="002F49"/>
                </a:solidFill>
                <a:effectLst/>
                <a:uLnTx/>
                <a:uFillTx/>
                <a:latin typeface="Tahoma"/>
                <a:cs typeface="Tahoma"/>
              </a:rPr>
              <a:t> </a:t>
            </a:r>
            <a:r>
              <a:rPr kumimoji="0" sz="1800" b="0" i="0" u="none" strike="noStrike" kern="0" cap="none" spc="50" normalizeH="0" baseline="0" noProof="0" dirty="0">
                <a:ln>
                  <a:noFill/>
                </a:ln>
                <a:solidFill>
                  <a:srgbClr val="002F49"/>
                </a:solidFill>
                <a:effectLst/>
                <a:uLnTx/>
                <a:uFillTx/>
                <a:latin typeface="Tahoma"/>
                <a:cs typeface="Tahoma"/>
              </a:rPr>
              <a:t>specific</a:t>
            </a:r>
            <a:r>
              <a:rPr kumimoji="0" sz="1800" b="0" i="0" u="none" strike="noStrike" kern="0" cap="none" spc="-12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event</a:t>
            </a:r>
            <a:r>
              <a:rPr kumimoji="0" sz="1800" b="0" i="0" u="none" strike="noStrike" kern="0" cap="none" spc="-125" normalizeH="0" baseline="0" noProof="0" dirty="0">
                <a:ln>
                  <a:noFill/>
                </a:ln>
                <a:solidFill>
                  <a:srgbClr val="002F49"/>
                </a:solidFill>
                <a:effectLst/>
                <a:uLnTx/>
                <a:uFillTx/>
                <a:latin typeface="Tahoma"/>
                <a:cs typeface="Tahoma"/>
              </a:rPr>
              <a:t> </a:t>
            </a:r>
            <a:r>
              <a:rPr kumimoji="0" sz="1800" b="0" i="0" u="none" strike="noStrike" kern="0" cap="none" spc="55" normalizeH="0" baseline="0" noProof="0" dirty="0">
                <a:ln>
                  <a:noFill/>
                </a:ln>
                <a:solidFill>
                  <a:srgbClr val="002F49"/>
                </a:solidFill>
                <a:effectLst/>
                <a:uLnTx/>
                <a:uFillTx/>
                <a:latin typeface="Tahoma"/>
                <a:cs typeface="Tahoma"/>
              </a:rPr>
              <a:t>or</a:t>
            </a:r>
            <a:r>
              <a:rPr kumimoji="0" sz="1800" b="0" i="0" u="none" strike="noStrike" kern="0" cap="none" spc="-16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cause</a:t>
            </a:r>
            <a:r>
              <a:rPr kumimoji="0" sz="1800" b="0" i="0" u="none" strike="noStrike" kern="0" cap="none" spc="-120" normalizeH="0" baseline="0" noProof="0" dirty="0">
                <a:ln>
                  <a:noFill/>
                </a:ln>
                <a:solidFill>
                  <a:srgbClr val="002F49"/>
                </a:solidFill>
                <a:effectLst/>
                <a:uLnTx/>
                <a:uFillTx/>
                <a:latin typeface="Tahoma"/>
                <a:cs typeface="Tahoma"/>
              </a:rPr>
              <a:t> </a:t>
            </a:r>
            <a:r>
              <a:rPr kumimoji="0" sz="1800" b="0" i="0" u="none" strike="noStrike" kern="0" cap="none" spc="40" normalizeH="0" baseline="0" noProof="0" dirty="0">
                <a:ln>
                  <a:noFill/>
                </a:ln>
                <a:solidFill>
                  <a:srgbClr val="002F49"/>
                </a:solidFill>
                <a:effectLst/>
                <a:uLnTx/>
                <a:uFillTx/>
                <a:latin typeface="Tahoma"/>
                <a:cs typeface="Tahoma"/>
              </a:rPr>
              <a:t>of </a:t>
            </a:r>
            <a:r>
              <a:rPr kumimoji="0" sz="1800" b="0" i="0" u="none" strike="noStrike" kern="0" cap="none" spc="0" normalizeH="0" baseline="0" noProof="0" dirty="0">
                <a:ln>
                  <a:noFill/>
                </a:ln>
                <a:solidFill>
                  <a:srgbClr val="002F49"/>
                </a:solidFill>
                <a:effectLst/>
                <a:uLnTx/>
                <a:uFillTx/>
                <a:latin typeface="Tahoma"/>
                <a:cs typeface="Tahoma"/>
              </a:rPr>
              <a:t>damage</a:t>
            </a:r>
            <a:r>
              <a:rPr kumimoji="0" sz="1800" b="0" i="0" u="none" strike="noStrike" kern="0" cap="none" spc="-110" normalizeH="0" baseline="0" noProof="0" dirty="0">
                <a:ln>
                  <a:noFill/>
                </a:ln>
                <a:solidFill>
                  <a:srgbClr val="002F49"/>
                </a:solidFill>
                <a:effectLst/>
                <a:uLnTx/>
                <a:uFillTx/>
                <a:latin typeface="Tahoma"/>
                <a:cs typeface="Tahoma"/>
              </a:rPr>
              <a:t> </a:t>
            </a:r>
            <a:r>
              <a:rPr kumimoji="0" sz="1800" b="0" i="0" u="none" strike="noStrike" kern="0" cap="none" spc="60" normalizeH="0" baseline="0" noProof="0" dirty="0">
                <a:ln>
                  <a:noFill/>
                </a:ln>
                <a:solidFill>
                  <a:srgbClr val="002F49"/>
                </a:solidFill>
                <a:effectLst/>
                <a:uLnTx/>
                <a:uFillTx/>
                <a:latin typeface="Tahoma"/>
                <a:cs typeface="Tahoma"/>
              </a:rPr>
              <a:t>that</a:t>
            </a:r>
            <a:r>
              <a:rPr kumimoji="0" sz="1800" b="0" i="0" u="none" strike="noStrike" kern="0" cap="none" spc="-75" normalizeH="0" baseline="0" noProof="0" dirty="0">
                <a:ln>
                  <a:noFill/>
                </a:ln>
                <a:solidFill>
                  <a:srgbClr val="002F49"/>
                </a:solidFill>
                <a:effectLst/>
                <a:uLnTx/>
                <a:uFillTx/>
                <a:latin typeface="Tahoma"/>
                <a:cs typeface="Tahoma"/>
              </a:rPr>
              <a:t> </a:t>
            </a:r>
            <a:r>
              <a:rPr kumimoji="0" sz="1800" b="0" i="0" u="none" strike="noStrike" kern="0" cap="none" spc="60" normalizeH="0" baseline="0" noProof="0" dirty="0">
                <a:ln>
                  <a:noFill/>
                </a:ln>
                <a:solidFill>
                  <a:srgbClr val="002F49"/>
                </a:solidFill>
                <a:effectLst/>
                <a:uLnTx/>
                <a:uFillTx/>
                <a:latin typeface="Tahoma"/>
                <a:cs typeface="Tahoma"/>
              </a:rPr>
              <a:t>leads</a:t>
            </a:r>
            <a:r>
              <a:rPr kumimoji="0" sz="1800" b="0" i="0" u="none" strike="noStrike" kern="0" cap="none" spc="-105" normalizeH="0" baseline="0" noProof="0" dirty="0">
                <a:ln>
                  <a:noFill/>
                </a:ln>
                <a:solidFill>
                  <a:srgbClr val="002F49"/>
                </a:solidFill>
                <a:effectLst/>
                <a:uLnTx/>
                <a:uFillTx/>
                <a:latin typeface="Tahoma"/>
                <a:cs typeface="Tahoma"/>
              </a:rPr>
              <a:t> </a:t>
            </a:r>
            <a:r>
              <a:rPr kumimoji="0" sz="1800" b="0" i="0" u="none" strike="noStrike" kern="0" cap="none" spc="60" normalizeH="0" baseline="0" noProof="0" dirty="0">
                <a:ln>
                  <a:noFill/>
                </a:ln>
                <a:solidFill>
                  <a:srgbClr val="002F49"/>
                </a:solidFill>
                <a:effectLst/>
                <a:uLnTx/>
                <a:uFillTx/>
                <a:latin typeface="Tahoma"/>
                <a:cs typeface="Tahoma"/>
              </a:rPr>
              <a:t>to</a:t>
            </a:r>
            <a:r>
              <a:rPr kumimoji="0" sz="1800" b="0" i="0" u="none" strike="noStrike" kern="0" cap="none" spc="-7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a</a:t>
            </a:r>
            <a:r>
              <a:rPr kumimoji="0" sz="1800" b="0" i="0" u="none" strike="noStrike" kern="0" cap="none" spc="-7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loss.</a:t>
            </a:r>
            <a:r>
              <a:rPr kumimoji="0" sz="1800" b="0" i="0" u="none" strike="noStrike" kern="0" cap="none" spc="-7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Simply</a:t>
            </a:r>
            <a:r>
              <a:rPr kumimoji="0" sz="1800" b="0" i="0" u="none" strike="noStrike" kern="0" cap="none" spc="-12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put,</a:t>
            </a:r>
            <a:r>
              <a:rPr kumimoji="0" sz="1800" b="0" i="0" u="none" strike="noStrike" kern="0" cap="none" spc="-70" normalizeH="0" baseline="0" noProof="0" dirty="0">
                <a:ln>
                  <a:noFill/>
                </a:ln>
                <a:solidFill>
                  <a:srgbClr val="002F49"/>
                </a:solidFill>
                <a:effectLst/>
                <a:uLnTx/>
                <a:uFillTx/>
                <a:latin typeface="Tahoma"/>
                <a:cs typeface="Tahoma"/>
              </a:rPr>
              <a:t> </a:t>
            </a:r>
            <a:r>
              <a:rPr kumimoji="0" sz="1800" b="0" i="0" u="none" strike="noStrike" kern="0" cap="none" spc="30" normalizeH="0" baseline="0" noProof="0" dirty="0">
                <a:ln>
                  <a:noFill/>
                </a:ln>
                <a:solidFill>
                  <a:srgbClr val="002F49"/>
                </a:solidFill>
                <a:effectLst/>
                <a:uLnTx/>
                <a:uFillTx/>
                <a:latin typeface="Tahoma"/>
                <a:cs typeface="Tahoma"/>
              </a:rPr>
              <a:t>it </a:t>
            </a:r>
            <a:r>
              <a:rPr kumimoji="0" sz="1800" b="0" i="0" u="none" strike="noStrike" kern="0" cap="none" spc="70" normalizeH="0" baseline="0" noProof="0" dirty="0">
                <a:ln>
                  <a:noFill/>
                </a:ln>
                <a:solidFill>
                  <a:srgbClr val="002F49"/>
                </a:solidFill>
                <a:effectLst/>
                <a:uLnTx/>
                <a:uFillTx/>
                <a:latin typeface="Tahoma"/>
                <a:cs typeface="Tahoma"/>
              </a:rPr>
              <a:t>is</a:t>
            </a:r>
            <a:r>
              <a:rPr kumimoji="0" sz="1800" b="0" i="0" u="none" strike="noStrike" kern="0" cap="none" spc="-7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the</a:t>
            </a:r>
            <a:r>
              <a:rPr kumimoji="0" sz="1800" b="0" i="0" u="none" strike="noStrike" kern="0" cap="none" spc="-30" normalizeH="0" baseline="0" noProof="0" dirty="0">
                <a:ln>
                  <a:noFill/>
                </a:ln>
                <a:solidFill>
                  <a:srgbClr val="002F49"/>
                </a:solidFill>
                <a:effectLst/>
                <a:uLnTx/>
                <a:uFillTx/>
                <a:latin typeface="Tahoma"/>
                <a:cs typeface="Tahoma"/>
              </a:rPr>
              <a:t> </a:t>
            </a:r>
            <a:r>
              <a:rPr kumimoji="0" sz="1800" b="0" i="0" u="none" strike="noStrike" kern="0" cap="none" spc="55" normalizeH="0" baseline="0" noProof="0" dirty="0">
                <a:ln>
                  <a:noFill/>
                </a:ln>
                <a:solidFill>
                  <a:srgbClr val="002F49"/>
                </a:solidFill>
                <a:effectLst/>
                <a:uLnTx/>
                <a:uFillTx/>
                <a:latin typeface="Tahoma"/>
                <a:cs typeface="Tahoma"/>
              </a:rPr>
              <a:t>actual</a:t>
            </a:r>
            <a:r>
              <a:rPr kumimoji="0" sz="1800" b="0" i="0" u="none" strike="noStrike" kern="0" cap="none" spc="-9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danger</a:t>
            </a:r>
            <a:r>
              <a:rPr kumimoji="0" sz="1800" b="0" i="0" u="none" strike="noStrike" kern="0" cap="none" spc="-13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you</a:t>
            </a:r>
            <a:r>
              <a:rPr kumimoji="0" sz="1800" b="0" i="0" u="none" strike="noStrike" kern="0" cap="none" spc="-30"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are</a:t>
            </a:r>
            <a:r>
              <a:rPr kumimoji="0" sz="1800" b="0" i="0" u="none" strike="noStrike" kern="0" cap="none" spc="-35" normalizeH="0" baseline="0" noProof="0" dirty="0">
                <a:ln>
                  <a:noFill/>
                </a:ln>
                <a:solidFill>
                  <a:srgbClr val="002F49"/>
                </a:solidFill>
                <a:effectLst/>
                <a:uLnTx/>
                <a:uFillTx/>
                <a:latin typeface="Tahoma"/>
                <a:cs typeface="Tahoma"/>
              </a:rPr>
              <a:t> </a:t>
            </a:r>
            <a:r>
              <a:rPr kumimoji="0" sz="1800" b="0" i="0" u="none" strike="noStrike" kern="0" cap="none" spc="0" normalizeH="0" baseline="0" noProof="0" dirty="0">
                <a:ln>
                  <a:noFill/>
                </a:ln>
                <a:solidFill>
                  <a:srgbClr val="002F49"/>
                </a:solidFill>
                <a:effectLst/>
                <a:uLnTx/>
                <a:uFillTx/>
                <a:latin typeface="Tahoma"/>
                <a:cs typeface="Tahoma"/>
              </a:rPr>
              <a:t>insuring</a:t>
            </a:r>
            <a:r>
              <a:rPr kumimoji="0" sz="1800" b="0" i="0" u="none" strike="noStrike" kern="0" cap="none" spc="-85" normalizeH="0" baseline="0" noProof="0" dirty="0">
                <a:ln>
                  <a:noFill/>
                </a:ln>
                <a:solidFill>
                  <a:srgbClr val="002F49"/>
                </a:solidFill>
                <a:effectLst/>
                <a:uLnTx/>
                <a:uFillTx/>
                <a:latin typeface="Tahoma"/>
                <a:cs typeface="Tahoma"/>
              </a:rPr>
              <a:t> </a:t>
            </a:r>
            <a:r>
              <a:rPr kumimoji="0" sz="1800" b="0" i="0" u="none" strike="noStrike" kern="0" cap="none" spc="-20" normalizeH="0" baseline="0" noProof="0" dirty="0">
                <a:ln>
                  <a:noFill/>
                </a:ln>
                <a:solidFill>
                  <a:srgbClr val="002F49"/>
                </a:solidFill>
                <a:effectLst/>
                <a:uLnTx/>
                <a:uFillTx/>
                <a:latin typeface="Tahoma"/>
                <a:cs typeface="Tahoma"/>
              </a:rPr>
              <a:t>your </a:t>
            </a:r>
            <a:r>
              <a:rPr kumimoji="0" sz="1800" b="0" i="0" u="none" strike="noStrike" kern="0" cap="none" spc="45" normalizeH="0" baseline="0" noProof="0" dirty="0">
                <a:ln>
                  <a:noFill/>
                </a:ln>
                <a:solidFill>
                  <a:srgbClr val="002F49"/>
                </a:solidFill>
                <a:effectLst/>
                <a:uLnTx/>
                <a:uFillTx/>
                <a:latin typeface="Tahoma"/>
                <a:cs typeface="Tahoma"/>
              </a:rPr>
              <a:t>property</a:t>
            </a:r>
            <a:r>
              <a:rPr kumimoji="0" sz="1800" b="0" i="0" u="none" strike="noStrike" kern="0" cap="none" spc="-190" normalizeH="0" baseline="0" noProof="0" dirty="0">
                <a:ln>
                  <a:noFill/>
                </a:ln>
                <a:solidFill>
                  <a:srgbClr val="002F49"/>
                </a:solidFill>
                <a:effectLst/>
                <a:uLnTx/>
                <a:uFillTx/>
                <a:latin typeface="Tahoma"/>
                <a:cs typeface="Tahoma"/>
              </a:rPr>
              <a:t> </a:t>
            </a:r>
            <a:r>
              <a:rPr kumimoji="0" sz="1800" b="0" i="0" u="none" strike="noStrike" kern="0" cap="none" spc="-10" normalizeH="0" baseline="0" noProof="0" dirty="0">
                <a:ln>
                  <a:noFill/>
                </a:ln>
                <a:solidFill>
                  <a:srgbClr val="002F49"/>
                </a:solidFill>
                <a:effectLst/>
                <a:uLnTx/>
                <a:uFillTx/>
                <a:latin typeface="Tahoma"/>
                <a:cs typeface="Tahoma"/>
              </a:rPr>
              <a:t>against.</a:t>
            </a:r>
            <a:endParaRPr kumimoji="0" sz="1800" b="0" i="0" u="none" strike="noStrike" kern="0" cap="none" spc="0" normalizeH="0" baseline="0" noProof="0">
              <a:ln>
                <a:noFill/>
              </a:ln>
              <a:solidFill>
                <a:sysClr val="windowText" lastClr="000000"/>
              </a:solidFill>
              <a:effectLst/>
              <a:uLnTx/>
              <a:uFillTx/>
              <a:latin typeface="Tahoma"/>
              <a:cs typeface="Tahoma"/>
            </a:endParaRPr>
          </a:p>
        </p:txBody>
      </p:sp>
    </p:spTree>
    <p:extLst>
      <p:ext uri="{BB962C8B-B14F-4D97-AF65-F5344CB8AC3E}">
        <p14:creationId xmlns:p14="http://schemas.microsoft.com/office/powerpoint/2010/main" val="25126520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7259298" cy="10287470"/>
            <a:chOff x="0" y="0"/>
            <a:chExt cx="17259298" cy="10287470"/>
          </a:xfrm>
        </p:grpSpPr>
        <p:pic>
          <p:nvPicPr>
            <p:cNvPr id="3" name="object 3"/>
            <p:cNvPicPr/>
            <p:nvPr/>
          </p:nvPicPr>
          <p:blipFill>
            <a:blip r:embed="rId2" cstate="print"/>
            <a:stretch>
              <a:fillRect/>
            </a:stretch>
          </p:blipFill>
          <p:spPr>
            <a:xfrm>
              <a:off x="9455357" y="0"/>
              <a:ext cx="7803941" cy="10273157"/>
            </a:xfrm>
            <a:prstGeom prst="rect">
              <a:avLst/>
            </a:prstGeom>
          </p:spPr>
        </p:pic>
        <p:sp>
          <p:nvSpPr>
            <p:cNvPr id="4" name="object 4"/>
            <p:cNvSpPr/>
            <p:nvPr/>
          </p:nvSpPr>
          <p:spPr>
            <a:xfrm>
              <a:off x="0" y="5319865"/>
              <a:ext cx="9449435" cy="4967605"/>
            </a:xfrm>
            <a:custGeom>
              <a:avLst/>
              <a:gdLst/>
              <a:ahLst/>
              <a:cxnLst/>
              <a:rect l="l" t="t" r="r" b="b"/>
              <a:pathLst>
                <a:path w="9449435" h="4967605">
                  <a:moveTo>
                    <a:pt x="9449197" y="4967134"/>
                  </a:moveTo>
                  <a:lnTo>
                    <a:pt x="0" y="4967134"/>
                  </a:lnTo>
                  <a:lnTo>
                    <a:pt x="0" y="0"/>
                  </a:lnTo>
                  <a:lnTo>
                    <a:pt x="9449197" y="0"/>
                  </a:lnTo>
                  <a:lnTo>
                    <a:pt x="9449197" y="4967134"/>
                  </a:lnTo>
                  <a:close/>
                </a:path>
              </a:pathLst>
            </a:custGeom>
            <a:solidFill>
              <a:srgbClr val="8190A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2651430" y="5572619"/>
              <a:ext cx="4061460" cy="4568825"/>
            </a:xfrm>
            <a:custGeom>
              <a:avLst/>
              <a:gdLst/>
              <a:ahLst/>
              <a:cxnLst/>
              <a:rect l="l" t="t" r="r" b="b"/>
              <a:pathLst>
                <a:path w="4061460" h="4568825">
                  <a:moveTo>
                    <a:pt x="387197" y="318528"/>
                  </a:moveTo>
                  <a:lnTo>
                    <a:pt x="382498" y="312000"/>
                  </a:lnTo>
                  <a:lnTo>
                    <a:pt x="352920" y="300037"/>
                  </a:lnTo>
                  <a:lnTo>
                    <a:pt x="322529" y="297980"/>
                  </a:lnTo>
                  <a:lnTo>
                    <a:pt x="292265" y="304342"/>
                  </a:lnTo>
                  <a:lnTo>
                    <a:pt x="234924" y="340296"/>
                  </a:lnTo>
                  <a:lnTo>
                    <a:pt x="197700" y="401307"/>
                  </a:lnTo>
                  <a:lnTo>
                    <a:pt x="180263" y="478853"/>
                  </a:lnTo>
                  <a:lnTo>
                    <a:pt x="177825" y="522376"/>
                  </a:lnTo>
                  <a:lnTo>
                    <a:pt x="177812" y="566051"/>
                  </a:lnTo>
                  <a:lnTo>
                    <a:pt x="178231" y="609193"/>
                  </a:lnTo>
                  <a:lnTo>
                    <a:pt x="178231" y="807859"/>
                  </a:lnTo>
                  <a:lnTo>
                    <a:pt x="177431" y="1600111"/>
                  </a:lnTo>
                  <a:lnTo>
                    <a:pt x="176733" y="1813991"/>
                  </a:lnTo>
                  <a:lnTo>
                    <a:pt x="176631" y="2027872"/>
                  </a:lnTo>
                  <a:lnTo>
                    <a:pt x="176174" y="2076475"/>
                  </a:lnTo>
                  <a:lnTo>
                    <a:pt x="173024" y="2125307"/>
                  </a:lnTo>
                  <a:lnTo>
                    <a:pt x="164465" y="2173084"/>
                  </a:lnTo>
                  <a:lnTo>
                    <a:pt x="147789" y="2218525"/>
                  </a:lnTo>
                  <a:lnTo>
                    <a:pt x="125399" y="2251900"/>
                  </a:lnTo>
                  <a:lnTo>
                    <a:pt x="95427" y="2278202"/>
                  </a:lnTo>
                  <a:lnTo>
                    <a:pt x="59588" y="2294902"/>
                  </a:lnTo>
                  <a:lnTo>
                    <a:pt x="19621" y="2299436"/>
                  </a:lnTo>
                  <a:lnTo>
                    <a:pt x="6959" y="2303881"/>
                  </a:lnTo>
                  <a:lnTo>
                    <a:pt x="0" y="2315159"/>
                  </a:lnTo>
                  <a:lnTo>
                    <a:pt x="241" y="2328380"/>
                  </a:lnTo>
                  <a:lnTo>
                    <a:pt x="9207" y="2338692"/>
                  </a:lnTo>
                  <a:lnTo>
                    <a:pt x="111607" y="2390952"/>
                  </a:lnTo>
                  <a:lnTo>
                    <a:pt x="146189" y="2408377"/>
                  </a:lnTo>
                  <a:lnTo>
                    <a:pt x="151485" y="2559799"/>
                  </a:lnTo>
                  <a:lnTo>
                    <a:pt x="157784" y="2761754"/>
                  </a:lnTo>
                  <a:lnTo>
                    <a:pt x="164668" y="3014294"/>
                  </a:lnTo>
                  <a:lnTo>
                    <a:pt x="187045" y="3974452"/>
                  </a:lnTo>
                  <a:lnTo>
                    <a:pt x="187604" y="4017683"/>
                  </a:lnTo>
                  <a:lnTo>
                    <a:pt x="188696" y="4065206"/>
                  </a:lnTo>
                  <a:lnTo>
                    <a:pt x="192112" y="4114558"/>
                  </a:lnTo>
                  <a:lnTo>
                    <a:pt x="199656" y="4163301"/>
                  </a:lnTo>
                  <a:lnTo>
                    <a:pt x="213144" y="4208970"/>
                  </a:lnTo>
                  <a:lnTo>
                    <a:pt x="234353" y="4249090"/>
                  </a:lnTo>
                  <a:lnTo>
                    <a:pt x="265112" y="4281221"/>
                  </a:lnTo>
                  <a:lnTo>
                    <a:pt x="307200" y="4302887"/>
                  </a:lnTo>
                  <a:lnTo>
                    <a:pt x="317969" y="4301680"/>
                  </a:lnTo>
                  <a:lnTo>
                    <a:pt x="324827" y="4293781"/>
                  </a:lnTo>
                  <a:lnTo>
                    <a:pt x="325678" y="4283634"/>
                  </a:lnTo>
                  <a:lnTo>
                    <a:pt x="318414" y="4275658"/>
                  </a:lnTo>
                  <a:lnTo>
                    <a:pt x="277914" y="4245432"/>
                  </a:lnTo>
                  <a:lnTo>
                    <a:pt x="251447" y="4203776"/>
                  </a:lnTo>
                  <a:lnTo>
                    <a:pt x="235940" y="4155059"/>
                  </a:lnTo>
                  <a:lnTo>
                    <a:pt x="228320" y="4103598"/>
                  </a:lnTo>
                  <a:lnTo>
                    <a:pt x="225501" y="4053763"/>
                  </a:lnTo>
                  <a:lnTo>
                    <a:pt x="221284" y="3905707"/>
                  </a:lnTo>
                  <a:lnTo>
                    <a:pt x="193751" y="2817190"/>
                  </a:lnTo>
                  <a:lnTo>
                    <a:pt x="190195" y="2659380"/>
                  </a:lnTo>
                  <a:lnTo>
                    <a:pt x="187159" y="2501569"/>
                  </a:lnTo>
                  <a:lnTo>
                    <a:pt x="185445" y="2396363"/>
                  </a:lnTo>
                  <a:lnTo>
                    <a:pt x="184645" y="2389149"/>
                  </a:lnTo>
                  <a:lnTo>
                    <a:pt x="181432" y="2382748"/>
                  </a:lnTo>
                  <a:lnTo>
                    <a:pt x="175031" y="2378735"/>
                  </a:lnTo>
                  <a:lnTo>
                    <a:pt x="106197" y="2342692"/>
                  </a:lnTo>
                  <a:lnTo>
                    <a:pt x="82905" y="2330678"/>
                  </a:lnTo>
                  <a:lnTo>
                    <a:pt x="122034" y="2306396"/>
                  </a:lnTo>
                  <a:lnTo>
                    <a:pt x="153847" y="2272157"/>
                  </a:lnTo>
                  <a:lnTo>
                    <a:pt x="178358" y="2231072"/>
                  </a:lnTo>
                  <a:lnTo>
                    <a:pt x="195567" y="2186254"/>
                  </a:lnTo>
                  <a:lnTo>
                    <a:pt x="205473" y="2140826"/>
                  </a:lnTo>
                  <a:lnTo>
                    <a:pt x="209600" y="2095487"/>
                  </a:lnTo>
                  <a:lnTo>
                    <a:pt x="210870" y="2049703"/>
                  </a:lnTo>
                  <a:lnTo>
                    <a:pt x="210273" y="1957374"/>
                  </a:lnTo>
                  <a:lnTo>
                    <a:pt x="210807" y="1066368"/>
                  </a:lnTo>
                  <a:lnTo>
                    <a:pt x="211074" y="967270"/>
                  </a:lnTo>
                  <a:lnTo>
                    <a:pt x="211074" y="555523"/>
                  </a:lnTo>
                  <a:lnTo>
                    <a:pt x="211556" y="511606"/>
                  </a:lnTo>
                  <a:lnTo>
                    <a:pt x="214884" y="467398"/>
                  </a:lnTo>
                  <a:lnTo>
                    <a:pt x="223913" y="424395"/>
                  </a:lnTo>
                  <a:lnTo>
                    <a:pt x="241515" y="384098"/>
                  </a:lnTo>
                  <a:lnTo>
                    <a:pt x="266103" y="354685"/>
                  </a:lnTo>
                  <a:lnTo>
                    <a:pt x="298792" y="334530"/>
                  </a:lnTo>
                  <a:lnTo>
                    <a:pt x="335686" y="326529"/>
                  </a:lnTo>
                  <a:lnTo>
                    <a:pt x="372884" y="333629"/>
                  </a:lnTo>
                  <a:lnTo>
                    <a:pt x="381266" y="332498"/>
                  </a:lnTo>
                  <a:lnTo>
                    <a:pt x="386410" y="326415"/>
                  </a:lnTo>
                  <a:lnTo>
                    <a:pt x="387197" y="318528"/>
                  </a:lnTo>
                  <a:close/>
                </a:path>
                <a:path w="4061460" h="4568825">
                  <a:moveTo>
                    <a:pt x="4058564" y="3988943"/>
                  </a:moveTo>
                  <a:lnTo>
                    <a:pt x="4043680" y="3936898"/>
                  </a:lnTo>
                  <a:lnTo>
                    <a:pt x="4016781" y="3892791"/>
                  </a:lnTo>
                  <a:lnTo>
                    <a:pt x="3983202" y="3856748"/>
                  </a:lnTo>
                  <a:lnTo>
                    <a:pt x="3946448" y="3834892"/>
                  </a:lnTo>
                  <a:lnTo>
                    <a:pt x="3897020" y="3822890"/>
                  </a:lnTo>
                  <a:lnTo>
                    <a:pt x="3870909" y="3822420"/>
                  </a:lnTo>
                  <a:lnTo>
                    <a:pt x="3864914" y="3822649"/>
                  </a:lnTo>
                  <a:lnTo>
                    <a:pt x="3858895" y="3822420"/>
                  </a:lnTo>
                  <a:lnTo>
                    <a:pt x="3852900" y="3822420"/>
                  </a:lnTo>
                  <a:lnTo>
                    <a:pt x="3856672" y="3817035"/>
                  </a:lnTo>
                  <a:lnTo>
                    <a:pt x="3860774" y="3811917"/>
                  </a:lnTo>
                  <a:lnTo>
                    <a:pt x="3865181" y="3807079"/>
                  </a:lnTo>
                  <a:lnTo>
                    <a:pt x="3869906" y="3802494"/>
                  </a:lnTo>
                  <a:lnTo>
                    <a:pt x="3878034" y="3793909"/>
                  </a:lnTo>
                  <a:lnTo>
                    <a:pt x="3894124" y="3776535"/>
                  </a:lnTo>
                  <a:lnTo>
                    <a:pt x="3918762" y="3750462"/>
                  </a:lnTo>
                  <a:lnTo>
                    <a:pt x="3934561" y="3732415"/>
                  </a:lnTo>
                  <a:lnTo>
                    <a:pt x="3962539" y="3693490"/>
                  </a:lnTo>
                  <a:lnTo>
                    <a:pt x="3979494" y="3644557"/>
                  </a:lnTo>
                  <a:lnTo>
                    <a:pt x="3976840" y="3626535"/>
                  </a:lnTo>
                  <a:lnTo>
                    <a:pt x="3957066" y="3585489"/>
                  </a:lnTo>
                  <a:lnTo>
                    <a:pt x="3922865" y="3548621"/>
                  </a:lnTo>
                  <a:lnTo>
                    <a:pt x="3877868" y="3531463"/>
                  </a:lnTo>
                  <a:lnTo>
                    <a:pt x="3829748" y="3529215"/>
                  </a:lnTo>
                  <a:lnTo>
                    <a:pt x="3797884" y="3531870"/>
                  </a:lnTo>
                  <a:lnTo>
                    <a:pt x="3734651" y="3542525"/>
                  </a:lnTo>
                  <a:lnTo>
                    <a:pt x="3682568" y="3556533"/>
                  </a:lnTo>
                  <a:lnTo>
                    <a:pt x="3631565" y="3574199"/>
                  </a:lnTo>
                  <a:lnTo>
                    <a:pt x="3585133" y="3593579"/>
                  </a:lnTo>
                  <a:lnTo>
                    <a:pt x="3541699" y="3618966"/>
                  </a:lnTo>
                  <a:lnTo>
                    <a:pt x="3532479" y="3631387"/>
                  </a:lnTo>
                  <a:lnTo>
                    <a:pt x="3533216" y="3638372"/>
                  </a:lnTo>
                  <a:lnTo>
                    <a:pt x="3537521" y="3645751"/>
                  </a:lnTo>
                  <a:lnTo>
                    <a:pt x="3540798" y="3649865"/>
                  </a:lnTo>
                  <a:lnTo>
                    <a:pt x="3546297" y="3657130"/>
                  </a:lnTo>
                  <a:lnTo>
                    <a:pt x="3592461" y="3645776"/>
                  </a:lnTo>
                  <a:lnTo>
                    <a:pt x="3593668" y="3645319"/>
                  </a:lnTo>
                  <a:lnTo>
                    <a:pt x="3594785" y="3644696"/>
                  </a:lnTo>
                  <a:lnTo>
                    <a:pt x="3595814" y="3643909"/>
                  </a:lnTo>
                  <a:lnTo>
                    <a:pt x="3591687" y="3635870"/>
                  </a:lnTo>
                  <a:lnTo>
                    <a:pt x="3599865" y="3637242"/>
                  </a:lnTo>
                  <a:lnTo>
                    <a:pt x="3643884" y="3624148"/>
                  </a:lnTo>
                  <a:lnTo>
                    <a:pt x="3730726" y="3604069"/>
                  </a:lnTo>
                  <a:lnTo>
                    <a:pt x="3775240" y="3595382"/>
                  </a:lnTo>
                  <a:lnTo>
                    <a:pt x="3820452" y="3592042"/>
                  </a:lnTo>
                  <a:lnTo>
                    <a:pt x="3859301" y="3592131"/>
                  </a:lnTo>
                  <a:lnTo>
                    <a:pt x="3898163" y="3592614"/>
                  </a:lnTo>
                  <a:lnTo>
                    <a:pt x="3922738" y="3596500"/>
                  </a:lnTo>
                  <a:lnTo>
                    <a:pt x="3921861" y="3599396"/>
                  </a:lnTo>
                  <a:lnTo>
                    <a:pt x="3896499" y="3639947"/>
                  </a:lnTo>
                  <a:lnTo>
                    <a:pt x="3863454" y="3678186"/>
                  </a:lnTo>
                  <a:lnTo>
                    <a:pt x="3811193" y="3729037"/>
                  </a:lnTo>
                  <a:lnTo>
                    <a:pt x="3754628" y="3774097"/>
                  </a:lnTo>
                  <a:lnTo>
                    <a:pt x="3696093" y="3815537"/>
                  </a:lnTo>
                  <a:lnTo>
                    <a:pt x="3666782" y="3836251"/>
                  </a:lnTo>
                  <a:lnTo>
                    <a:pt x="3619563" y="3867289"/>
                  </a:lnTo>
                  <a:lnTo>
                    <a:pt x="3569322" y="3893159"/>
                  </a:lnTo>
                  <a:lnTo>
                    <a:pt x="3560229" y="3897388"/>
                  </a:lnTo>
                  <a:lnTo>
                    <a:pt x="3551097" y="3902024"/>
                  </a:lnTo>
                  <a:lnTo>
                    <a:pt x="3531793" y="3912108"/>
                  </a:lnTo>
                  <a:lnTo>
                    <a:pt x="3533368" y="3918407"/>
                  </a:lnTo>
                  <a:lnTo>
                    <a:pt x="3535286" y="3924604"/>
                  </a:lnTo>
                  <a:lnTo>
                    <a:pt x="3554450" y="3958298"/>
                  </a:lnTo>
                  <a:lnTo>
                    <a:pt x="3581184" y="3987304"/>
                  </a:lnTo>
                  <a:lnTo>
                    <a:pt x="3587458" y="3989743"/>
                  </a:lnTo>
                  <a:lnTo>
                    <a:pt x="3594316" y="3989743"/>
                  </a:lnTo>
                  <a:lnTo>
                    <a:pt x="3601631" y="3986974"/>
                  </a:lnTo>
                  <a:lnTo>
                    <a:pt x="3608590" y="3983278"/>
                  </a:lnTo>
                  <a:lnTo>
                    <a:pt x="3615677" y="3979837"/>
                  </a:lnTo>
                  <a:lnTo>
                    <a:pt x="3630028" y="3973309"/>
                  </a:lnTo>
                  <a:lnTo>
                    <a:pt x="3642969" y="3967061"/>
                  </a:lnTo>
                  <a:lnTo>
                    <a:pt x="3655796" y="3960571"/>
                  </a:lnTo>
                  <a:lnTo>
                    <a:pt x="3668788" y="3954500"/>
                  </a:lnTo>
                  <a:lnTo>
                    <a:pt x="3682225" y="3949471"/>
                  </a:lnTo>
                  <a:lnTo>
                    <a:pt x="3695852" y="3944848"/>
                  </a:lnTo>
                  <a:lnTo>
                    <a:pt x="3709378" y="3939895"/>
                  </a:lnTo>
                  <a:lnTo>
                    <a:pt x="3722928" y="3935095"/>
                  </a:lnTo>
                  <a:lnTo>
                    <a:pt x="3736657" y="3930929"/>
                  </a:lnTo>
                  <a:lnTo>
                    <a:pt x="3754780" y="3926624"/>
                  </a:lnTo>
                  <a:lnTo>
                    <a:pt x="3791331" y="3918928"/>
                  </a:lnTo>
                  <a:lnTo>
                    <a:pt x="3809479" y="3914622"/>
                  </a:lnTo>
                  <a:lnTo>
                    <a:pt x="3840264" y="3908183"/>
                  </a:lnTo>
                  <a:lnTo>
                    <a:pt x="3871290" y="3904424"/>
                  </a:lnTo>
                  <a:lnTo>
                    <a:pt x="3902494" y="3902710"/>
                  </a:lnTo>
                  <a:lnTo>
                    <a:pt x="3933812" y="3902430"/>
                  </a:lnTo>
                  <a:lnTo>
                    <a:pt x="3949268" y="3903065"/>
                  </a:lnTo>
                  <a:lnTo>
                    <a:pt x="3964533" y="3905059"/>
                  </a:lnTo>
                  <a:lnTo>
                    <a:pt x="3979443" y="3909149"/>
                  </a:lnTo>
                  <a:lnTo>
                    <a:pt x="3993845" y="3916095"/>
                  </a:lnTo>
                  <a:lnTo>
                    <a:pt x="3993769" y="3925519"/>
                  </a:lnTo>
                  <a:lnTo>
                    <a:pt x="3978973" y="3971061"/>
                  </a:lnTo>
                  <a:lnTo>
                    <a:pt x="3960393" y="4006735"/>
                  </a:lnTo>
                  <a:lnTo>
                    <a:pt x="3934625" y="4047337"/>
                  </a:lnTo>
                  <a:lnTo>
                    <a:pt x="3907117" y="4083926"/>
                  </a:lnTo>
                  <a:lnTo>
                    <a:pt x="3872280" y="4124909"/>
                  </a:lnTo>
                  <a:lnTo>
                    <a:pt x="3832682" y="4169245"/>
                  </a:lnTo>
                  <a:lnTo>
                    <a:pt x="3792664" y="4213085"/>
                  </a:lnTo>
                  <a:lnTo>
                    <a:pt x="3753967" y="4252163"/>
                  </a:lnTo>
                  <a:lnTo>
                    <a:pt x="3741013" y="4265117"/>
                  </a:lnTo>
                  <a:lnTo>
                    <a:pt x="3726815" y="4279595"/>
                  </a:lnTo>
                  <a:lnTo>
                    <a:pt x="3684359" y="4323232"/>
                  </a:lnTo>
                  <a:lnTo>
                    <a:pt x="3644569" y="4363631"/>
                  </a:lnTo>
                  <a:lnTo>
                    <a:pt x="3604984" y="4404258"/>
                  </a:lnTo>
                  <a:lnTo>
                    <a:pt x="3560953" y="4455376"/>
                  </a:lnTo>
                  <a:lnTo>
                    <a:pt x="3525139" y="4499470"/>
                  </a:lnTo>
                  <a:lnTo>
                    <a:pt x="3521557" y="4503674"/>
                  </a:lnTo>
                  <a:lnTo>
                    <a:pt x="3519690" y="4508538"/>
                  </a:lnTo>
                  <a:lnTo>
                    <a:pt x="3519411" y="4519574"/>
                  </a:lnTo>
                  <a:lnTo>
                    <a:pt x="3521011" y="4524514"/>
                  </a:lnTo>
                  <a:lnTo>
                    <a:pt x="3524364" y="4528909"/>
                  </a:lnTo>
                  <a:lnTo>
                    <a:pt x="3529685" y="4536135"/>
                  </a:lnTo>
                  <a:lnTo>
                    <a:pt x="3561130" y="4566513"/>
                  </a:lnTo>
                  <a:lnTo>
                    <a:pt x="3573907" y="4568710"/>
                  </a:lnTo>
                  <a:lnTo>
                    <a:pt x="3578199" y="4568418"/>
                  </a:lnTo>
                  <a:lnTo>
                    <a:pt x="3611715" y="4549597"/>
                  </a:lnTo>
                  <a:lnTo>
                    <a:pt x="3645001" y="4522444"/>
                  </a:lnTo>
                  <a:lnTo>
                    <a:pt x="3675392" y="4493501"/>
                  </a:lnTo>
                  <a:lnTo>
                    <a:pt x="3763581" y="4405376"/>
                  </a:lnTo>
                  <a:lnTo>
                    <a:pt x="3790810" y="4377385"/>
                  </a:lnTo>
                  <a:lnTo>
                    <a:pt x="3827615" y="4338002"/>
                  </a:lnTo>
                  <a:lnTo>
                    <a:pt x="3851262" y="4312983"/>
                  </a:lnTo>
                  <a:lnTo>
                    <a:pt x="3898468" y="4262945"/>
                  </a:lnTo>
                  <a:lnTo>
                    <a:pt x="3936238" y="4220794"/>
                  </a:lnTo>
                  <a:lnTo>
                    <a:pt x="3964127" y="4186174"/>
                  </a:lnTo>
                  <a:lnTo>
                    <a:pt x="4000385" y="4134866"/>
                  </a:lnTo>
                  <a:lnTo>
                    <a:pt x="4021099" y="4100144"/>
                  </a:lnTo>
                  <a:lnTo>
                    <a:pt x="4038854" y="4063822"/>
                  </a:lnTo>
                  <a:lnTo>
                    <a:pt x="4053001" y="4025569"/>
                  </a:lnTo>
                  <a:lnTo>
                    <a:pt x="4057307" y="4007142"/>
                  </a:lnTo>
                  <a:lnTo>
                    <a:pt x="4058564" y="3988943"/>
                  </a:lnTo>
                  <a:close/>
                </a:path>
                <a:path w="4061460" h="4568825">
                  <a:moveTo>
                    <a:pt x="4060456" y="2562796"/>
                  </a:moveTo>
                  <a:lnTo>
                    <a:pt x="4060228" y="2559456"/>
                  </a:lnTo>
                  <a:lnTo>
                    <a:pt x="4046804" y="2569807"/>
                  </a:lnTo>
                  <a:lnTo>
                    <a:pt x="4035374" y="2581351"/>
                  </a:lnTo>
                  <a:lnTo>
                    <a:pt x="4024731" y="2593200"/>
                  </a:lnTo>
                  <a:lnTo>
                    <a:pt x="4013695" y="2604401"/>
                  </a:lnTo>
                  <a:lnTo>
                    <a:pt x="4011396" y="2602725"/>
                  </a:lnTo>
                  <a:lnTo>
                    <a:pt x="4009542" y="2601582"/>
                  </a:lnTo>
                  <a:lnTo>
                    <a:pt x="4007891" y="2600185"/>
                  </a:lnTo>
                  <a:lnTo>
                    <a:pt x="3975303" y="2579103"/>
                  </a:lnTo>
                  <a:lnTo>
                    <a:pt x="3925824" y="2564587"/>
                  </a:lnTo>
                  <a:lnTo>
                    <a:pt x="3887368" y="2560942"/>
                  </a:lnTo>
                  <a:lnTo>
                    <a:pt x="3864356" y="2561094"/>
                  </a:lnTo>
                  <a:lnTo>
                    <a:pt x="3841445" y="2562860"/>
                  </a:lnTo>
                  <a:lnTo>
                    <a:pt x="3818636" y="2565717"/>
                  </a:lnTo>
                  <a:lnTo>
                    <a:pt x="3790416" y="2569997"/>
                  </a:lnTo>
                  <a:lnTo>
                    <a:pt x="3784866" y="2570530"/>
                  </a:lnTo>
                  <a:lnTo>
                    <a:pt x="3776091" y="2571610"/>
                  </a:lnTo>
                  <a:lnTo>
                    <a:pt x="3784422" y="2560383"/>
                  </a:lnTo>
                  <a:lnTo>
                    <a:pt x="3787876" y="2555621"/>
                  </a:lnTo>
                  <a:lnTo>
                    <a:pt x="3813670" y="2516594"/>
                  </a:lnTo>
                  <a:lnTo>
                    <a:pt x="3835806" y="2481834"/>
                  </a:lnTo>
                  <a:lnTo>
                    <a:pt x="3868407" y="2424036"/>
                  </a:lnTo>
                  <a:lnTo>
                    <a:pt x="3889743" y="2385822"/>
                  </a:lnTo>
                  <a:lnTo>
                    <a:pt x="3910977" y="2347531"/>
                  </a:lnTo>
                  <a:lnTo>
                    <a:pt x="3934815" y="2305189"/>
                  </a:lnTo>
                  <a:lnTo>
                    <a:pt x="3946448" y="2283904"/>
                  </a:lnTo>
                  <a:lnTo>
                    <a:pt x="3968407" y="2239162"/>
                  </a:lnTo>
                  <a:lnTo>
                    <a:pt x="3999052" y="2168639"/>
                  </a:lnTo>
                  <a:lnTo>
                    <a:pt x="4020553" y="2113051"/>
                  </a:lnTo>
                  <a:lnTo>
                    <a:pt x="4034142" y="2054694"/>
                  </a:lnTo>
                  <a:lnTo>
                    <a:pt x="4037025" y="2017268"/>
                  </a:lnTo>
                  <a:lnTo>
                    <a:pt x="4035399" y="1980323"/>
                  </a:lnTo>
                  <a:lnTo>
                    <a:pt x="4018635" y="1907857"/>
                  </a:lnTo>
                  <a:lnTo>
                    <a:pt x="3998455" y="1862213"/>
                  </a:lnTo>
                  <a:lnTo>
                    <a:pt x="3970731" y="1820735"/>
                  </a:lnTo>
                  <a:lnTo>
                    <a:pt x="3929621" y="1776107"/>
                  </a:lnTo>
                  <a:lnTo>
                    <a:pt x="3881132" y="1739836"/>
                  </a:lnTo>
                  <a:lnTo>
                    <a:pt x="3835044" y="1720862"/>
                  </a:lnTo>
                  <a:lnTo>
                    <a:pt x="3818432" y="1718424"/>
                  </a:lnTo>
                  <a:lnTo>
                    <a:pt x="3792651" y="1719503"/>
                  </a:lnTo>
                  <a:lnTo>
                    <a:pt x="3745319" y="1735696"/>
                  </a:lnTo>
                  <a:lnTo>
                    <a:pt x="3708400" y="1759470"/>
                  </a:lnTo>
                  <a:lnTo>
                    <a:pt x="3666413" y="1796478"/>
                  </a:lnTo>
                  <a:lnTo>
                    <a:pt x="3635006" y="1831416"/>
                  </a:lnTo>
                  <a:lnTo>
                    <a:pt x="3619246" y="1863991"/>
                  </a:lnTo>
                  <a:lnTo>
                    <a:pt x="3622395" y="1873592"/>
                  </a:lnTo>
                  <a:lnTo>
                    <a:pt x="3629368" y="1881174"/>
                  </a:lnTo>
                  <a:lnTo>
                    <a:pt x="3629761" y="1871853"/>
                  </a:lnTo>
                  <a:lnTo>
                    <a:pt x="3632784" y="1864156"/>
                  </a:lnTo>
                  <a:lnTo>
                    <a:pt x="3637991" y="1857667"/>
                  </a:lnTo>
                  <a:lnTo>
                    <a:pt x="3644887" y="1851977"/>
                  </a:lnTo>
                  <a:lnTo>
                    <a:pt x="3655250" y="1844167"/>
                  </a:lnTo>
                  <a:lnTo>
                    <a:pt x="3665423" y="1836064"/>
                  </a:lnTo>
                  <a:lnTo>
                    <a:pt x="3706190" y="1807375"/>
                  </a:lnTo>
                  <a:lnTo>
                    <a:pt x="3747681" y="1783524"/>
                  </a:lnTo>
                  <a:lnTo>
                    <a:pt x="3793083" y="1767509"/>
                  </a:lnTo>
                  <a:lnTo>
                    <a:pt x="3840111" y="1762455"/>
                  </a:lnTo>
                  <a:lnTo>
                    <a:pt x="3864191" y="1766328"/>
                  </a:lnTo>
                  <a:lnTo>
                    <a:pt x="3908615" y="1786051"/>
                  </a:lnTo>
                  <a:lnTo>
                    <a:pt x="3940683" y="1813890"/>
                  </a:lnTo>
                  <a:lnTo>
                    <a:pt x="3962920" y="1855889"/>
                  </a:lnTo>
                  <a:lnTo>
                    <a:pt x="3974033" y="1892554"/>
                  </a:lnTo>
                  <a:lnTo>
                    <a:pt x="3979329" y="1930501"/>
                  </a:lnTo>
                  <a:lnTo>
                    <a:pt x="3979164" y="1969503"/>
                  </a:lnTo>
                  <a:lnTo>
                    <a:pt x="3966273" y="2037334"/>
                  </a:lnTo>
                  <a:lnTo>
                    <a:pt x="3940975" y="2101811"/>
                  </a:lnTo>
                  <a:lnTo>
                    <a:pt x="3915460" y="2156053"/>
                  </a:lnTo>
                  <a:lnTo>
                    <a:pt x="3892613" y="2203297"/>
                  </a:lnTo>
                  <a:lnTo>
                    <a:pt x="3869144" y="2247214"/>
                  </a:lnTo>
                  <a:lnTo>
                    <a:pt x="3842664" y="2291969"/>
                  </a:lnTo>
                  <a:lnTo>
                    <a:pt x="3813594" y="2341232"/>
                  </a:lnTo>
                  <a:lnTo>
                    <a:pt x="3770909" y="2414816"/>
                  </a:lnTo>
                  <a:lnTo>
                    <a:pt x="3766680" y="2422347"/>
                  </a:lnTo>
                  <a:lnTo>
                    <a:pt x="3762514" y="2429929"/>
                  </a:lnTo>
                  <a:lnTo>
                    <a:pt x="3758209" y="2437384"/>
                  </a:lnTo>
                  <a:lnTo>
                    <a:pt x="3726510" y="2482545"/>
                  </a:lnTo>
                  <a:lnTo>
                    <a:pt x="3698900" y="2520023"/>
                  </a:lnTo>
                  <a:lnTo>
                    <a:pt x="3672598" y="2552662"/>
                  </a:lnTo>
                  <a:lnTo>
                    <a:pt x="3642868" y="2582227"/>
                  </a:lnTo>
                  <a:lnTo>
                    <a:pt x="3592995" y="2615044"/>
                  </a:lnTo>
                  <a:lnTo>
                    <a:pt x="3536454" y="2634221"/>
                  </a:lnTo>
                  <a:lnTo>
                    <a:pt x="3530409" y="2635923"/>
                  </a:lnTo>
                  <a:lnTo>
                    <a:pt x="3524478" y="2637929"/>
                  </a:lnTo>
                  <a:lnTo>
                    <a:pt x="3518649" y="2640266"/>
                  </a:lnTo>
                  <a:lnTo>
                    <a:pt x="3519640" y="2643873"/>
                  </a:lnTo>
                  <a:lnTo>
                    <a:pt x="3543363" y="2675725"/>
                  </a:lnTo>
                  <a:lnTo>
                    <a:pt x="3572167" y="2696984"/>
                  </a:lnTo>
                  <a:lnTo>
                    <a:pt x="3595890" y="2696984"/>
                  </a:lnTo>
                  <a:lnTo>
                    <a:pt x="3645725" y="2683256"/>
                  </a:lnTo>
                  <a:lnTo>
                    <a:pt x="3652456" y="2681376"/>
                  </a:lnTo>
                  <a:lnTo>
                    <a:pt x="3705212" y="2667228"/>
                  </a:lnTo>
                  <a:lnTo>
                    <a:pt x="3758120" y="2653665"/>
                  </a:lnTo>
                  <a:lnTo>
                    <a:pt x="3801618" y="2643416"/>
                  </a:lnTo>
                  <a:lnTo>
                    <a:pt x="3845458" y="2635402"/>
                  </a:lnTo>
                  <a:lnTo>
                    <a:pt x="3893794" y="2630347"/>
                  </a:lnTo>
                  <a:lnTo>
                    <a:pt x="3942346" y="2628138"/>
                  </a:lnTo>
                  <a:lnTo>
                    <a:pt x="3966654" y="2628633"/>
                  </a:lnTo>
                  <a:lnTo>
                    <a:pt x="4013924" y="2637866"/>
                  </a:lnTo>
                  <a:lnTo>
                    <a:pt x="4043946" y="2653423"/>
                  </a:lnTo>
                  <a:lnTo>
                    <a:pt x="4047477" y="2650782"/>
                  </a:lnTo>
                  <a:lnTo>
                    <a:pt x="4050157" y="2629992"/>
                  </a:lnTo>
                  <a:lnTo>
                    <a:pt x="4051147" y="2623451"/>
                  </a:lnTo>
                  <a:lnTo>
                    <a:pt x="4053370" y="2609939"/>
                  </a:lnTo>
                  <a:lnTo>
                    <a:pt x="4060228" y="2569476"/>
                  </a:lnTo>
                  <a:lnTo>
                    <a:pt x="4060456" y="2566136"/>
                  </a:lnTo>
                  <a:lnTo>
                    <a:pt x="4060456" y="2562796"/>
                  </a:lnTo>
                  <a:close/>
                </a:path>
                <a:path w="4061460" h="4568825">
                  <a:moveTo>
                    <a:pt x="4060939" y="918210"/>
                  </a:moveTo>
                  <a:lnTo>
                    <a:pt x="4060850" y="910120"/>
                  </a:lnTo>
                  <a:lnTo>
                    <a:pt x="4056723" y="904379"/>
                  </a:lnTo>
                  <a:lnTo>
                    <a:pt x="4048188" y="893191"/>
                  </a:lnTo>
                  <a:lnTo>
                    <a:pt x="4045153" y="886752"/>
                  </a:lnTo>
                  <a:lnTo>
                    <a:pt x="4041152" y="880859"/>
                  </a:lnTo>
                  <a:lnTo>
                    <a:pt x="4036415" y="874128"/>
                  </a:lnTo>
                  <a:lnTo>
                    <a:pt x="4033469" y="873531"/>
                  </a:lnTo>
                  <a:lnTo>
                    <a:pt x="4026179" y="871283"/>
                  </a:lnTo>
                  <a:lnTo>
                    <a:pt x="4019524" y="867905"/>
                  </a:lnTo>
                  <a:lnTo>
                    <a:pt x="4013212" y="863892"/>
                  </a:lnTo>
                  <a:lnTo>
                    <a:pt x="4006989" y="859701"/>
                  </a:lnTo>
                  <a:lnTo>
                    <a:pt x="4000119" y="855548"/>
                  </a:lnTo>
                  <a:lnTo>
                    <a:pt x="3992880" y="852614"/>
                  </a:lnTo>
                  <a:lnTo>
                    <a:pt x="3985260" y="850874"/>
                  </a:lnTo>
                  <a:lnTo>
                    <a:pt x="3977259" y="850341"/>
                  </a:lnTo>
                  <a:lnTo>
                    <a:pt x="3963632" y="851039"/>
                  </a:lnTo>
                  <a:lnTo>
                    <a:pt x="3950220" y="852881"/>
                  </a:lnTo>
                  <a:lnTo>
                    <a:pt x="3937012" y="855853"/>
                  </a:lnTo>
                  <a:lnTo>
                    <a:pt x="3924008" y="859967"/>
                  </a:lnTo>
                  <a:lnTo>
                    <a:pt x="3888676" y="873658"/>
                  </a:lnTo>
                  <a:lnTo>
                    <a:pt x="3870972" y="880402"/>
                  </a:lnTo>
                  <a:lnTo>
                    <a:pt x="3853192" y="886980"/>
                  </a:lnTo>
                  <a:lnTo>
                    <a:pt x="3845483" y="889508"/>
                  </a:lnTo>
                  <a:lnTo>
                    <a:pt x="3837495" y="891705"/>
                  </a:lnTo>
                  <a:lnTo>
                    <a:pt x="3820350" y="896112"/>
                  </a:lnTo>
                  <a:lnTo>
                    <a:pt x="3820731" y="885253"/>
                  </a:lnTo>
                  <a:lnTo>
                    <a:pt x="3820858" y="874687"/>
                  </a:lnTo>
                  <a:lnTo>
                    <a:pt x="3821468" y="864311"/>
                  </a:lnTo>
                  <a:lnTo>
                    <a:pt x="3823297" y="854049"/>
                  </a:lnTo>
                  <a:lnTo>
                    <a:pt x="3826446" y="841870"/>
                  </a:lnTo>
                  <a:lnTo>
                    <a:pt x="3829520" y="829665"/>
                  </a:lnTo>
                  <a:lnTo>
                    <a:pt x="3837533" y="792124"/>
                  </a:lnTo>
                  <a:lnTo>
                    <a:pt x="3846715" y="731621"/>
                  </a:lnTo>
                  <a:lnTo>
                    <a:pt x="3852430" y="689165"/>
                  </a:lnTo>
                  <a:lnTo>
                    <a:pt x="3855466" y="667981"/>
                  </a:lnTo>
                  <a:lnTo>
                    <a:pt x="3864406" y="612851"/>
                  </a:lnTo>
                  <a:lnTo>
                    <a:pt x="3873614" y="572300"/>
                  </a:lnTo>
                  <a:lnTo>
                    <a:pt x="3885590" y="527900"/>
                  </a:lnTo>
                  <a:lnTo>
                    <a:pt x="3891432" y="505650"/>
                  </a:lnTo>
                  <a:lnTo>
                    <a:pt x="3908514" y="436549"/>
                  </a:lnTo>
                  <a:lnTo>
                    <a:pt x="3930104" y="347383"/>
                  </a:lnTo>
                  <a:lnTo>
                    <a:pt x="3950487" y="260794"/>
                  </a:lnTo>
                  <a:lnTo>
                    <a:pt x="3970756" y="174866"/>
                  </a:lnTo>
                  <a:lnTo>
                    <a:pt x="3972839" y="169329"/>
                  </a:lnTo>
                  <a:lnTo>
                    <a:pt x="3982745" y="130022"/>
                  </a:lnTo>
                  <a:lnTo>
                    <a:pt x="3987012" y="113245"/>
                  </a:lnTo>
                  <a:lnTo>
                    <a:pt x="3991470" y="96507"/>
                  </a:lnTo>
                  <a:lnTo>
                    <a:pt x="3994162" y="86702"/>
                  </a:lnTo>
                  <a:lnTo>
                    <a:pt x="3996588" y="76898"/>
                  </a:lnTo>
                  <a:lnTo>
                    <a:pt x="3998341" y="66992"/>
                  </a:lnTo>
                  <a:lnTo>
                    <a:pt x="3999001" y="56870"/>
                  </a:lnTo>
                  <a:lnTo>
                    <a:pt x="3999065" y="49809"/>
                  </a:lnTo>
                  <a:lnTo>
                    <a:pt x="3997655" y="43243"/>
                  </a:lnTo>
                  <a:lnTo>
                    <a:pt x="3992499" y="38290"/>
                  </a:lnTo>
                  <a:lnTo>
                    <a:pt x="3985095" y="30975"/>
                  </a:lnTo>
                  <a:lnTo>
                    <a:pt x="3977475" y="23876"/>
                  </a:lnTo>
                  <a:lnTo>
                    <a:pt x="3969639" y="17018"/>
                  </a:lnTo>
                  <a:lnTo>
                    <a:pt x="3961600" y="10388"/>
                  </a:lnTo>
                  <a:lnTo>
                    <a:pt x="3955745" y="5981"/>
                  </a:lnTo>
                  <a:lnTo>
                    <a:pt x="3949179" y="0"/>
                  </a:lnTo>
                  <a:lnTo>
                    <a:pt x="3940352" y="2184"/>
                  </a:lnTo>
                  <a:lnTo>
                    <a:pt x="3937812" y="7150"/>
                  </a:lnTo>
                  <a:lnTo>
                    <a:pt x="3936314" y="12306"/>
                  </a:lnTo>
                  <a:lnTo>
                    <a:pt x="3903256" y="50927"/>
                  </a:lnTo>
                  <a:lnTo>
                    <a:pt x="3872446" y="84975"/>
                  </a:lnTo>
                  <a:lnTo>
                    <a:pt x="3826573" y="131076"/>
                  </a:lnTo>
                  <a:lnTo>
                    <a:pt x="3803358" y="153847"/>
                  </a:lnTo>
                  <a:lnTo>
                    <a:pt x="3780231" y="176720"/>
                  </a:lnTo>
                  <a:lnTo>
                    <a:pt x="3737368" y="219786"/>
                  </a:lnTo>
                  <a:lnTo>
                    <a:pt x="3694646" y="262978"/>
                  </a:lnTo>
                  <a:lnTo>
                    <a:pt x="3688664" y="273558"/>
                  </a:lnTo>
                  <a:lnTo>
                    <a:pt x="3690480" y="278371"/>
                  </a:lnTo>
                  <a:lnTo>
                    <a:pt x="3695496" y="283591"/>
                  </a:lnTo>
                  <a:lnTo>
                    <a:pt x="3698062" y="285788"/>
                  </a:lnTo>
                  <a:lnTo>
                    <a:pt x="3700411" y="288264"/>
                  </a:lnTo>
                  <a:lnTo>
                    <a:pt x="3709682" y="295122"/>
                  </a:lnTo>
                  <a:lnTo>
                    <a:pt x="3716985" y="296570"/>
                  </a:lnTo>
                  <a:lnTo>
                    <a:pt x="3724402" y="291973"/>
                  </a:lnTo>
                  <a:lnTo>
                    <a:pt x="3751884" y="274320"/>
                  </a:lnTo>
                  <a:lnTo>
                    <a:pt x="3782314" y="252247"/>
                  </a:lnTo>
                  <a:lnTo>
                    <a:pt x="3811181" y="228244"/>
                  </a:lnTo>
                  <a:lnTo>
                    <a:pt x="3839387" y="203441"/>
                  </a:lnTo>
                  <a:lnTo>
                    <a:pt x="3867886" y="178981"/>
                  </a:lnTo>
                  <a:lnTo>
                    <a:pt x="3878910" y="169151"/>
                  </a:lnTo>
                  <a:lnTo>
                    <a:pt x="3885082" y="164604"/>
                  </a:lnTo>
                  <a:lnTo>
                    <a:pt x="3892372" y="161061"/>
                  </a:lnTo>
                  <a:lnTo>
                    <a:pt x="3891343" y="167386"/>
                  </a:lnTo>
                  <a:lnTo>
                    <a:pt x="3890988" y="172478"/>
                  </a:lnTo>
                  <a:lnTo>
                    <a:pt x="3889667" y="177279"/>
                  </a:lnTo>
                  <a:lnTo>
                    <a:pt x="3864851" y="264871"/>
                  </a:lnTo>
                  <a:lnTo>
                    <a:pt x="3851275" y="312051"/>
                  </a:lnTo>
                  <a:lnTo>
                    <a:pt x="3846817" y="327799"/>
                  </a:lnTo>
                  <a:lnTo>
                    <a:pt x="3841343" y="347903"/>
                  </a:lnTo>
                  <a:lnTo>
                    <a:pt x="3830612" y="388162"/>
                  </a:lnTo>
                  <a:lnTo>
                    <a:pt x="3825151" y="408266"/>
                  </a:lnTo>
                  <a:lnTo>
                    <a:pt x="3810419" y="461937"/>
                  </a:lnTo>
                  <a:lnTo>
                    <a:pt x="3802862" y="488708"/>
                  </a:lnTo>
                  <a:lnTo>
                    <a:pt x="3794950" y="515315"/>
                  </a:lnTo>
                  <a:lnTo>
                    <a:pt x="3788143" y="539889"/>
                  </a:lnTo>
                  <a:lnTo>
                    <a:pt x="3777145" y="589635"/>
                  </a:lnTo>
                  <a:lnTo>
                    <a:pt x="3769385" y="640067"/>
                  </a:lnTo>
                  <a:lnTo>
                    <a:pt x="3766172" y="665441"/>
                  </a:lnTo>
                  <a:lnTo>
                    <a:pt x="3762845" y="690816"/>
                  </a:lnTo>
                  <a:lnTo>
                    <a:pt x="3758895" y="716064"/>
                  </a:lnTo>
                  <a:lnTo>
                    <a:pt x="3754882" y="735825"/>
                  </a:lnTo>
                  <a:lnTo>
                    <a:pt x="3750132" y="755459"/>
                  </a:lnTo>
                  <a:lnTo>
                    <a:pt x="3745077" y="775055"/>
                  </a:lnTo>
                  <a:lnTo>
                    <a:pt x="3740175" y="794689"/>
                  </a:lnTo>
                  <a:lnTo>
                    <a:pt x="3736556" y="839851"/>
                  </a:lnTo>
                  <a:lnTo>
                    <a:pt x="3735667" y="854341"/>
                  </a:lnTo>
                  <a:lnTo>
                    <a:pt x="3733901" y="868680"/>
                  </a:lnTo>
                  <a:lnTo>
                    <a:pt x="3732225" y="881710"/>
                  </a:lnTo>
                  <a:lnTo>
                    <a:pt x="3732250" y="894257"/>
                  </a:lnTo>
                  <a:lnTo>
                    <a:pt x="3734930" y="906373"/>
                  </a:lnTo>
                  <a:lnTo>
                    <a:pt x="3741178" y="918095"/>
                  </a:lnTo>
                  <a:lnTo>
                    <a:pt x="3587419" y="963015"/>
                  </a:lnTo>
                  <a:lnTo>
                    <a:pt x="3629825" y="989838"/>
                  </a:lnTo>
                  <a:lnTo>
                    <a:pt x="3644582" y="990180"/>
                  </a:lnTo>
                  <a:lnTo>
                    <a:pt x="3659098" y="989164"/>
                  </a:lnTo>
                  <a:lnTo>
                    <a:pt x="3702507" y="984288"/>
                  </a:lnTo>
                  <a:lnTo>
                    <a:pt x="3740607" y="978306"/>
                  </a:lnTo>
                  <a:lnTo>
                    <a:pt x="3823500" y="964107"/>
                  </a:lnTo>
                  <a:lnTo>
                    <a:pt x="3868331" y="956094"/>
                  </a:lnTo>
                  <a:lnTo>
                    <a:pt x="3908145" y="947915"/>
                  </a:lnTo>
                  <a:lnTo>
                    <a:pt x="3960114" y="933424"/>
                  </a:lnTo>
                  <a:lnTo>
                    <a:pt x="3979494" y="927760"/>
                  </a:lnTo>
                  <a:lnTo>
                    <a:pt x="3999001" y="922566"/>
                  </a:lnTo>
                  <a:lnTo>
                    <a:pt x="4012692" y="919264"/>
                  </a:lnTo>
                  <a:lnTo>
                    <a:pt x="4026547" y="916838"/>
                  </a:lnTo>
                  <a:lnTo>
                    <a:pt x="4040568" y="916533"/>
                  </a:lnTo>
                  <a:lnTo>
                    <a:pt x="4054779" y="919619"/>
                  </a:lnTo>
                  <a:lnTo>
                    <a:pt x="4056342" y="920216"/>
                  </a:lnTo>
                  <a:lnTo>
                    <a:pt x="4058640" y="918806"/>
                  </a:lnTo>
                  <a:lnTo>
                    <a:pt x="4060939" y="918210"/>
                  </a:lnTo>
                  <a:close/>
                </a:path>
              </a:pathLst>
            </a:custGeom>
            <a:solidFill>
              <a:srgbClr val="F0FF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xfrm>
            <a:off x="451317" y="584219"/>
            <a:ext cx="6463030" cy="4010025"/>
          </a:xfrm>
          <a:prstGeom prst="rect">
            <a:avLst/>
          </a:prstGeom>
        </p:spPr>
        <p:txBody>
          <a:bodyPr vert="horz" wrap="square" lIns="0" tIns="92710" rIns="0" bIns="0" rtlCol="0">
            <a:spAutoFit/>
          </a:bodyPr>
          <a:lstStyle/>
          <a:p>
            <a:pPr marL="12700" marR="5080">
              <a:lnSpc>
                <a:spcPts val="10280"/>
              </a:lnSpc>
              <a:spcBef>
                <a:spcPts val="730"/>
              </a:spcBef>
            </a:pPr>
            <a:r>
              <a:rPr spc="-665" dirty="0"/>
              <a:t>WHEN</a:t>
            </a:r>
            <a:r>
              <a:rPr spc="-1340" dirty="0"/>
              <a:t> </a:t>
            </a:r>
            <a:r>
              <a:rPr spc="-620" dirty="0"/>
              <a:t>TO </a:t>
            </a:r>
            <a:r>
              <a:rPr spc="-735" dirty="0"/>
              <a:t>SEARCH</a:t>
            </a:r>
            <a:r>
              <a:rPr spc="-1125" dirty="0"/>
              <a:t> </a:t>
            </a:r>
            <a:r>
              <a:rPr spc="-750" dirty="0"/>
              <a:t>FOR </a:t>
            </a:r>
            <a:r>
              <a:rPr spc="-770" dirty="0"/>
              <a:t>COVERAGE?</a:t>
            </a:r>
          </a:p>
        </p:txBody>
      </p:sp>
      <p:sp>
        <p:nvSpPr>
          <p:cNvPr id="8" name="object 8"/>
          <p:cNvSpPr txBox="1"/>
          <p:nvPr/>
        </p:nvSpPr>
        <p:spPr>
          <a:xfrm>
            <a:off x="831525" y="7486118"/>
            <a:ext cx="1555115" cy="685165"/>
          </a:xfrm>
          <a:prstGeom prst="rect">
            <a:avLst/>
          </a:prstGeom>
        </p:spPr>
        <p:txBody>
          <a:bodyPr vert="horz" wrap="square" lIns="0" tIns="12065" rIns="0" bIns="0" rtlCol="0">
            <a:spAutoFit/>
          </a:bodyPr>
          <a:lstStyle/>
          <a:p>
            <a:pPr marL="452755" marR="5080" lvl="0" indent="-440690" defTabSz="914400" eaLnBrk="1" fontAlgn="auto" latinLnBrk="0" hangingPunct="1">
              <a:lnSpc>
                <a:spcPct val="113799"/>
              </a:lnSpc>
              <a:spcBef>
                <a:spcPts val="95"/>
              </a:spcBef>
              <a:spcAft>
                <a:spcPts val="0"/>
              </a:spcAft>
              <a:buClrTx/>
              <a:buSzTx/>
              <a:buFontTx/>
              <a:buNone/>
              <a:tabLst/>
              <a:defRPr/>
            </a:pPr>
            <a:r>
              <a:rPr kumimoji="0" sz="1900" b="0" i="0" u="none" strike="noStrike" kern="0" cap="none" spc="120" normalizeH="0" baseline="0" noProof="0" dirty="0">
                <a:ln>
                  <a:noFill/>
                </a:ln>
                <a:solidFill>
                  <a:srgbClr val="FFFFE6"/>
                </a:solidFill>
                <a:effectLst/>
                <a:uLnTx/>
                <a:uFillTx/>
                <a:latin typeface="Calibri"/>
                <a:cs typeface="Calibri"/>
              </a:rPr>
              <a:t>Due</a:t>
            </a:r>
            <a:r>
              <a:rPr kumimoji="0" sz="1900" b="0" i="0" u="none" strike="noStrike" kern="0" cap="none" spc="80" normalizeH="0" baseline="0" noProof="0" dirty="0">
                <a:ln>
                  <a:noFill/>
                </a:ln>
                <a:solidFill>
                  <a:srgbClr val="FFFFE6"/>
                </a:solidFill>
                <a:effectLst/>
                <a:uLnTx/>
                <a:uFillTx/>
                <a:latin typeface="Calibri"/>
                <a:cs typeface="Calibri"/>
              </a:rPr>
              <a:t> </a:t>
            </a:r>
            <a:r>
              <a:rPr kumimoji="0" sz="1900" b="0" i="0" u="none" strike="noStrike" kern="0" cap="none" spc="90" normalizeH="0" baseline="0" noProof="0" dirty="0">
                <a:ln>
                  <a:noFill/>
                </a:ln>
                <a:solidFill>
                  <a:srgbClr val="FFFFE6"/>
                </a:solidFill>
                <a:effectLst/>
                <a:uLnTx/>
                <a:uFillTx/>
                <a:latin typeface="Calibri"/>
                <a:cs typeface="Calibri"/>
              </a:rPr>
              <a:t>Diligence </a:t>
            </a:r>
            <a:r>
              <a:rPr kumimoji="0" sz="1900" b="0" i="0" u="none" strike="noStrike" kern="0" cap="none" spc="75" normalizeH="0" baseline="0" noProof="0" dirty="0">
                <a:ln>
                  <a:noFill/>
                </a:ln>
                <a:solidFill>
                  <a:srgbClr val="FFFFE6"/>
                </a:solidFill>
                <a:effectLst/>
                <a:uLnTx/>
                <a:uFillTx/>
                <a:latin typeface="Calibri"/>
                <a:cs typeface="Calibri"/>
              </a:rPr>
              <a:t>Period</a:t>
            </a:r>
            <a:endParaRPr kumimoji="0" sz="19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3617481" y="5544570"/>
            <a:ext cx="1612900" cy="1014730"/>
          </a:xfrm>
          <a:prstGeom prst="rect">
            <a:avLst/>
          </a:prstGeom>
        </p:spPr>
        <p:txBody>
          <a:bodyPr vert="horz" wrap="square" lIns="0" tIns="12700" rIns="0" bIns="0" rtlCol="0">
            <a:spAutoFit/>
          </a:bodyPr>
          <a:lstStyle/>
          <a:p>
            <a:pPr marL="12700" marR="5080" lvl="0" indent="0" algn="ctr" defTabSz="914400" eaLnBrk="1" fontAlgn="auto" latinLnBrk="0" hangingPunct="1">
              <a:lnSpc>
                <a:spcPct val="113799"/>
              </a:lnSpc>
              <a:spcBef>
                <a:spcPts val="100"/>
              </a:spcBef>
              <a:spcAft>
                <a:spcPts val="0"/>
              </a:spcAft>
              <a:buClrTx/>
              <a:buSzTx/>
              <a:buFontTx/>
              <a:buNone/>
              <a:tabLst/>
              <a:defRPr/>
            </a:pPr>
            <a:r>
              <a:rPr kumimoji="0" sz="1900" b="0" i="0" u="none" strike="noStrike" kern="0" cap="none" spc="60" normalizeH="0" baseline="0" noProof="0" dirty="0">
                <a:ln>
                  <a:noFill/>
                </a:ln>
                <a:solidFill>
                  <a:srgbClr val="FFFFE6"/>
                </a:solidFill>
                <a:effectLst/>
                <a:uLnTx/>
                <a:uFillTx/>
                <a:latin typeface="Calibri"/>
                <a:cs typeface="Calibri"/>
              </a:rPr>
              <a:t>Private </a:t>
            </a:r>
            <a:r>
              <a:rPr kumimoji="0" sz="1900" b="0" i="0" u="none" strike="noStrike" kern="0" cap="none" spc="120" normalizeH="0" baseline="0" noProof="0" dirty="0">
                <a:ln>
                  <a:noFill/>
                </a:ln>
                <a:solidFill>
                  <a:srgbClr val="FFFFE6"/>
                </a:solidFill>
                <a:effectLst/>
                <a:uLnTx/>
                <a:uFillTx/>
                <a:latin typeface="Calibri"/>
                <a:cs typeface="Calibri"/>
              </a:rPr>
              <a:t>Home/System </a:t>
            </a:r>
            <a:r>
              <a:rPr kumimoji="0" sz="1900" b="0" i="0" u="none" strike="noStrike" kern="0" cap="none" spc="110" normalizeH="0" baseline="0" noProof="0" dirty="0">
                <a:ln>
                  <a:noFill/>
                </a:ln>
                <a:solidFill>
                  <a:srgbClr val="FFFFE6"/>
                </a:solidFill>
                <a:effectLst/>
                <a:uLnTx/>
                <a:uFillTx/>
                <a:latin typeface="Calibri"/>
                <a:cs typeface="Calibri"/>
              </a:rPr>
              <a:t>Inspections</a:t>
            </a:r>
            <a:endParaRPr kumimoji="0" sz="19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3576278" y="7486118"/>
            <a:ext cx="1841500" cy="685165"/>
          </a:xfrm>
          <a:prstGeom prst="rect">
            <a:avLst/>
          </a:prstGeom>
        </p:spPr>
        <p:txBody>
          <a:bodyPr vert="horz" wrap="square" lIns="0" tIns="12065" rIns="0" bIns="0" rtlCol="0">
            <a:spAutoFit/>
          </a:bodyPr>
          <a:lstStyle/>
          <a:p>
            <a:pPr marL="12700" marR="5080" lvl="0" indent="620395" defTabSz="914400" eaLnBrk="1" fontAlgn="auto" latinLnBrk="0" hangingPunct="1">
              <a:lnSpc>
                <a:spcPct val="113799"/>
              </a:lnSpc>
              <a:spcBef>
                <a:spcPts val="95"/>
              </a:spcBef>
              <a:spcAft>
                <a:spcPts val="0"/>
              </a:spcAft>
              <a:buClrTx/>
              <a:buSzTx/>
              <a:buFontTx/>
              <a:buNone/>
              <a:tabLst/>
              <a:defRPr/>
            </a:pPr>
            <a:r>
              <a:rPr kumimoji="0" sz="1900" b="0" i="0" u="none" strike="noStrike" kern="0" cap="none" spc="135" normalizeH="0" baseline="0" noProof="0" dirty="0">
                <a:ln>
                  <a:noFill/>
                </a:ln>
                <a:solidFill>
                  <a:srgbClr val="FFFFE6"/>
                </a:solidFill>
                <a:effectLst/>
                <a:uLnTx/>
                <a:uFillTx/>
                <a:latin typeface="Calibri"/>
                <a:cs typeface="Calibri"/>
              </a:rPr>
              <a:t>Shop </a:t>
            </a:r>
            <a:r>
              <a:rPr kumimoji="0" sz="1900" b="0" i="0" u="none" strike="noStrike" kern="0" cap="none" spc="130" normalizeH="0" baseline="0" noProof="0" dirty="0">
                <a:ln>
                  <a:noFill/>
                </a:ln>
                <a:solidFill>
                  <a:srgbClr val="FFFFE6"/>
                </a:solidFill>
                <a:effectLst/>
                <a:uLnTx/>
                <a:uFillTx/>
                <a:latin typeface="Calibri"/>
                <a:cs typeface="Calibri"/>
              </a:rPr>
              <a:t>Home</a:t>
            </a:r>
            <a:r>
              <a:rPr kumimoji="0" sz="1900" b="0" i="0" u="none" strike="noStrike" kern="0" cap="none" spc="90" normalizeH="0" baseline="0" noProof="0" dirty="0">
                <a:ln>
                  <a:noFill/>
                </a:ln>
                <a:solidFill>
                  <a:srgbClr val="FFFFE6"/>
                </a:solidFill>
                <a:effectLst/>
                <a:uLnTx/>
                <a:uFillTx/>
                <a:latin typeface="Calibri"/>
                <a:cs typeface="Calibri"/>
              </a:rPr>
              <a:t> </a:t>
            </a:r>
            <a:r>
              <a:rPr kumimoji="0" sz="1900" b="0" i="0" u="none" strike="noStrike" kern="0" cap="none" spc="95" normalizeH="0" baseline="0" noProof="0" dirty="0">
                <a:ln>
                  <a:noFill/>
                </a:ln>
                <a:solidFill>
                  <a:srgbClr val="FFFFE6"/>
                </a:solidFill>
                <a:effectLst/>
                <a:uLnTx/>
                <a:uFillTx/>
                <a:latin typeface="Calibri"/>
                <a:cs typeface="Calibri"/>
              </a:rPr>
              <a:t>Insurance</a:t>
            </a:r>
            <a:endParaRPr kumimoji="0" sz="1900" b="0" i="0" u="none" strike="noStrike" kern="0" cap="none" spc="0" normalizeH="0" baseline="0" noProof="0">
              <a:ln>
                <a:noFill/>
              </a:ln>
              <a:solidFill>
                <a:sysClr val="windowText" lastClr="000000"/>
              </a:solidFill>
              <a:effectLst/>
              <a:uLnTx/>
              <a:uFillTx/>
              <a:latin typeface="Calibri"/>
              <a:cs typeface="Calibri"/>
            </a:endParaRPr>
          </a:p>
        </p:txBody>
      </p:sp>
      <p:sp>
        <p:nvSpPr>
          <p:cNvPr id="11" name="object 11"/>
          <p:cNvSpPr txBox="1"/>
          <p:nvPr/>
        </p:nvSpPr>
        <p:spPr>
          <a:xfrm>
            <a:off x="3308016" y="9376762"/>
            <a:ext cx="2313940" cy="685165"/>
          </a:xfrm>
          <a:prstGeom prst="rect">
            <a:avLst/>
          </a:prstGeom>
        </p:spPr>
        <p:txBody>
          <a:bodyPr vert="horz" wrap="square" lIns="0" tIns="12065" rIns="0" bIns="0" rtlCol="0">
            <a:spAutoFit/>
          </a:bodyPr>
          <a:lstStyle/>
          <a:p>
            <a:pPr marL="116205" marR="5080" lvl="0" indent="-104139" defTabSz="914400" eaLnBrk="1" fontAlgn="auto" latinLnBrk="0" hangingPunct="1">
              <a:lnSpc>
                <a:spcPct val="113799"/>
              </a:lnSpc>
              <a:spcBef>
                <a:spcPts val="95"/>
              </a:spcBef>
              <a:spcAft>
                <a:spcPts val="0"/>
              </a:spcAft>
              <a:buClrTx/>
              <a:buSzTx/>
              <a:buFontTx/>
              <a:buNone/>
              <a:tabLst/>
              <a:defRPr/>
            </a:pPr>
            <a:r>
              <a:rPr kumimoji="0" sz="1900" b="0" i="0" u="none" strike="noStrike" kern="0" cap="none" spc="95" normalizeH="0" baseline="0" noProof="0" dirty="0">
                <a:ln>
                  <a:noFill/>
                </a:ln>
                <a:solidFill>
                  <a:srgbClr val="FFFFE6"/>
                </a:solidFill>
                <a:effectLst/>
                <a:uLnTx/>
                <a:uFillTx/>
                <a:latin typeface="Calibri"/>
                <a:cs typeface="Calibri"/>
              </a:rPr>
              <a:t>Repair/Replacement </a:t>
            </a:r>
            <a:r>
              <a:rPr kumimoji="0" sz="1900" b="0" i="0" u="none" strike="noStrike" kern="0" cap="none" spc="140" normalizeH="0" baseline="0" noProof="0" dirty="0">
                <a:ln>
                  <a:noFill/>
                </a:ln>
                <a:solidFill>
                  <a:srgbClr val="FFFFE6"/>
                </a:solidFill>
                <a:effectLst/>
                <a:uLnTx/>
                <a:uFillTx/>
                <a:latin typeface="Calibri"/>
                <a:cs typeface="Calibri"/>
              </a:rPr>
              <a:t>Requests</a:t>
            </a:r>
            <a:r>
              <a:rPr kumimoji="0" sz="1900" b="0" i="0" u="none" strike="noStrike" kern="0" cap="none" spc="75" normalizeH="0" baseline="0" noProof="0" dirty="0">
                <a:ln>
                  <a:noFill/>
                </a:ln>
                <a:solidFill>
                  <a:srgbClr val="FFFFE6"/>
                </a:solidFill>
                <a:effectLst/>
                <a:uLnTx/>
                <a:uFillTx/>
                <a:latin typeface="Calibri"/>
                <a:cs typeface="Calibri"/>
              </a:rPr>
              <a:t> </a:t>
            </a:r>
            <a:r>
              <a:rPr kumimoji="0" sz="1900" b="0" i="0" u="none" strike="noStrike" kern="0" cap="none" spc="110" normalizeH="0" baseline="0" noProof="0" dirty="0">
                <a:ln>
                  <a:noFill/>
                </a:ln>
                <a:solidFill>
                  <a:srgbClr val="FFFFE6"/>
                </a:solidFill>
                <a:effectLst/>
                <a:uLnTx/>
                <a:uFillTx/>
                <a:latin typeface="Calibri"/>
                <a:cs typeface="Calibri"/>
              </a:rPr>
              <a:t>to</a:t>
            </a:r>
            <a:r>
              <a:rPr kumimoji="0" sz="1900" b="0" i="0" u="none" strike="noStrike" kern="0" cap="none" spc="80" normalizeH="0" baseline="0" noProof="0" dirty="0">
                <a:ln>
                  <a:noFill/>
                </a:ln>
                <a:solidFill>
                  <a:srgbClr val="FFFFE6"/>
                </a:solidFill>
                <a:effectLst/>
                <a:uLnTx/>
                <a:uFillTx/>
                <a:latin typeface="Calibri"/>
                <a:cs typeface="Calibri"/>
              </a:rPr>
              <a:t> </a:t>
            </a:r>
            <a:r>
              <a:rPr kumimoji="0" sz="1900" b="0" i="0" u="none" strike="noStrike" kern="0" cap="none" spc="85" normalizeH="0" baseline="0" noProof="0" dirty="0">
                <a:ln>
                  <a:noFill/>
                </a:ln>
                <a:solidFill>
                  <a:srgbClr val="FFFFE6"/>
                </a:solidFill>
                <a:effectLst/>
                <a:uLnTx/>
                <a:uFillTx/>
                <a:latin typeface="Calibri"/>
                <a:cs typeface="Calibri"/>
              </a:rPr>
              <a:t>Sellers</a:t>
            </a:r>
            <a:endParaRPr kumimoji="0" sz="1900" b="0" i="0" u="none" strike="noStrike" kern="0" cap="none" spc="0" normalizeH="0" baseline="0" noProof="0">
              <a:ln>
                <a:noFill/>
              </a:ln>
              <a:solidFill>
                <a:sysClr val="windowText" lastClr="000000"/>
              </a:solidFill>
              <a:effectLst/>
              <a:uLnTx/>
              <a:uFillTx/>
              <a:latin typeface="Calibri"/>
              <a:cs typeface="Calibri"/>
            </a:endParaRPr>
          </a:p>
        </p:txBody>
      </p:sp>
    </p:spTree>
    <p:extLst>
      <p:ext uri="{BB962C8B-B14F-4D97-AF65-F5344CB8AC3E}">
        <p14:creationId xmlns:p14="http://schemas.microsoft.com/office/powerpoint/2010/main" val="6683781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0FF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 name="object 3"/>
          <p:cNvGrpSpPr/>
          <p:nvPr/>
        </p:nvGrpSpPr>
        <p:grpSpPr>
          <a:xfrm>
            <a:off x="0" y="0"/>
            <a:ext cx="18288008" cy="10287000"/>
            <a:chOff x="0" y="0"/>
            <a:chExt cx="18288008" cy="10287000"/>
          </a:xfrm>
        </p:grpSpPr>
        <p:pic>
          <p:nvPicPr>
            <p:cNvPr id="4" name="object 4"/>
            <p:cNvPicPr/>
            <p:nvPr/>
          </p:nvPicPr>
          <p:blipFill>
            <a:blip r:embed="rId2" cstate="print"/>
            <a:stretch>
              <a:fillRect/>
            </a:stretch>
          </p:blipFill>
          <p:spPr>
            <a:xfrm>
              <a:off x="0" y="4934491"/>
              <a:ext cx="9640510" cy="5318902"/>
            </a:xfrm>
            <a:prstGeom prst="rect">
              <a:avLst/>
            </a:prstGeom>
          </p:spPr>
        </p:pic>
        <p:sp>
          <p:nvSpPr>
            <p:cNvPr id="5" name="object 5"/>
            <p:cNvSpPr/>
            <p:nvPr/>
          </p:nvSpPr>
          <p:spPr>
            <a:xfrm>
              <a:off x="8637913" y="0"/>
              <a:ext cx="9650095" cy="10287000"/>
            </a:xfrm>
            <a:custGeom>
              <a:avLst/>
              <a:gdLst/>
              <a:ahLst/>
              <a:cxnLst/>
              <a:rect l="l" t="t" r="r" b="b"/>
              <a:pathLst>
                <a:path w="9650094" h="10287000">
                  <a:moveTo>
                    <a:pt x="9650086" y="10287000"/>
                  </a:moveTo>
                  <a:lnTo>
                    <a:pt x="0" y="10287000"/>
                  </a:lnTo>
                  <a:lnTo>
                    <a:pt x="0" y="0"/>
                  </a:lnTo>
                  <a:lnTo>
                    <a:pt x="9650086" y="0"/>
                  </a:lnTo>
                  <a:lnTo>
                    <a:pt x="9650086" y="10287000"/>
                  </a:lnTo>
                  <a:close/>
                </a:path>
              </a:pathLst>
            </a:custGeom>
            <a:solidFill>
              <a:srgbClr val="002F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7"/>
            <p:cNvPicPr/>
            <p:nvPr/>
          </p:nvPicPr>
          <p:blipFill>
            <a:blip r:embed="rId3" cstate="print"/>
            <a:stretch>
              <a:fillRect/>
            </a:stretch>
          </p:blipFill>
          <p:spPr>
            <a:xfrm>
              <a:off x="9457338" y="2177768"/>
              <a:ext cx="95250" cy="95249"/>
            </a:xfrm>
            <a:prstGeom prst="rect">
              <a:avLst/>
            </a:prstGeom>
          </p:spPr>
        </p:pic>
        <p:pic>
          <p:nvPicPr>
            <p:cNvPr id="8" name="object 8"/>
            <p:cNvPicPr/>
            <p:nvPr/>
          </p:nvPicPr>
          <p:blipFill>
            <a:blip r:embed="rId4" cstate="print"/>
            <a:stretch>
              <a:fillRect/>
            </a:stretch>
          </p:blipFill>
          <p:spPr>
            <a:xfrm>
              <a:off x="9957400" y="2573055"/>
              <a:ext cx="114299" cy="114299"/>
            </a:xfrm>
            <a:prstGeom prst="rect">
              <a:avLst/>
            </a:prstGeom>
          </p:spPr>
        </p:pic>
        <p:pic>
          <p:nvPicPr>
            <p:cNvPr id="9" name="object 9"/>
            <p:cNvPicPr/>
            <p:nvPr/>
          </p:nvPicPr>
          <p:blipFill>
            <a:blip r:embed="rId3" cstate="print"/>
            <a:stretch>
              <a:fillRect/>
            </a:stretch>
          </p:blipFill>
          <p:spPr>
            <a:xfrm>
              <a:off x="9457338" y="3435068"/>
              <a:ext cx="95250" cy="95249"/>
            </a:xfrm>
            <a:prstGeom prst="rect">
              <a:avLst/>
            </a:prstGeom>
          </p:spPr>
        </p:pic>
        <p:pic>
          <p:nvPicPr>
            <p:cNvPr id="10" name="object 10"/>
            <p:cNvPicPr/>
            <p:nvPr/>
          </p:nvPicPr>
          <p:blipFill>
            <a:blip r:embed="rId5" cstate="print"/>
            <a:stretch>
              <a:fillRect/>
            </a:stretch>
          </p:blipFill>
          <p:spPr>
            <a:xfrm>
              <a:off x="9957400" y="3830355"/>
              <a:ext cx="114299" cy="114299"/>
            </a:xfrm>
            <a:prstGeom prst="rect">
              <a:avLst/>
            </a:prstGeom>
          </p:spPr>
        </p:pic>
        <p:pic>
          <p:nvPicPr>
            <p:cNvPr id="11" name="object 11"/>
            <p:cNvPicPr/>
            <p:nvPr/>
          </p:nvPicPr>
          <p:blipFill>
            <a:blip r:embed="rId3" cstate="print"/>
            <a:stretch>
              <a:fillRect/>
            </a:stretch>
          </p:blipFill>
          <p:spPr>
            <a:xfrm>
              <a:off x="9457338" y="5111468"/>
              <a:ext cx="95250" cy="95249"/>
            </a:xfrm>
            <a:prstGeom prst="rect">
              <a:avLst/>
            </a:prstGeom>
          </p:spPr>
        </p:pic>
        <p:pic>
          <p:nvPicPr>
            <p:cNvPr id="12" name="object 12"/>
            <p:cNvPicPr/>
            <p:nvPr/>
          </p:nvPicPr>
          <p:blipFill>
            <a:blip r:embed="rId6" cstate="print"/>
            <a:stretch>
              <a:fillRect/>
            </a:stretch>
          </p:blipFill>
          <p:spPr>
            <a:xfrm>
              <a:off x="9957400" y="5506755"/>
              <a:ext cx="114299" cy="114299"/>
            </a:xfrm>
            <a:prstGeom prst="rect">
              <a:avLst/>
            </a:prstGeom>
          </p:spPr>
        </p:pic>
        <p:pic>
          <p:nvPicPr>
            <p:cNvPr id="13" name="object 13"/>
            <p:cNvPicPr/>
            <p:nvPr/>
          </p:nvPicPr>
          <p:blipFill>
            <a:blip r:embed="rId3" cstate="print"/>
            <a:stretch>
              <a:fillRect/>
            </a:stretch>
          </p:blipFill>
          <p:spPr>
            <a:xfrm>
              <a:off x="9457338" y="7626067"/>
              <a:ext cx="95250" cy="95249"/>
            </a:xfrm>
            <a:prstGeom prst="rect">
              <a:avLst/>
            </a:prstGeom>
          </p:spPr>
        </p:pic>
        <p:pic>
          <p:nvPicPr>
            <p:cNvPr id="14" name="object 14"/>
            <p:cNvPicPr/>
            <p:nvPr/>
          </p:nvPicPr>
          <p:blipFill>
            <a:blip r:embed="rId7" cstate="print"/>
            <a:stretch>
              <a:fillRect/>
            </a:stretch>
          </p:blipFill>
          <p:spPr>
            <a:xfrm>
              <a:off x="9957400" y="8021355"/>
              <a:ext cx="114299" cy="114299"/>
            </a:xfrm>
            <a:prstGeom prst="rect">
              <a:avLst/>
            </a:prstGeom>
          </p:spPr>
        </p:pic>
      </p:grpSp>
      <p:sp>
        <p:nvSpPr>
          <p:cNvPr id="15" name="object 15" descr="$PPTXTitle"/>
          <p:cNvSpPr txBox="1">
            <a:spLocks noGrp="1"/>
          </p:cNvSpPr>
          <p:nvPr>
            <p:ph type="title"/>
          </p:nvPr>
        </p:nvSpPr>
        <p:spPr>
          <a:xfrm>
            <a:off x="492636" y="600094"/>
            <a:ext cx="6591300" cy="3225800"/>
          </a:xfrm>
          <a:prstGeom prst="rect">
            <a:avLst/>
          </a:prstGeom>
        </p:spPr>
        <p:txBody>
          <a:bodyPr vert="horz" wrap="square" lIns="0" tIns="11430" rIns="0" bIns="0" rtlCol="0">
            <a:spAutoFit/>
          </a:bodyPr>
          <a:lstStyle/>
          <a:p>
            <a:pPr marL="12700" marR="5080">
              <a:lnSpc>
                <a:spcPct val="116700"/>
              </a:lnSpc>
              <a:spcBef>
                <a:spcPts val="90"/>
              </a:spcBef>
            </a:pPr>
            <a:r>
              <a:rPr b="0" spc="100" dirty="0">
                <a:solidFill>
                  <a:srgbClr val="002F49"/>
                </a:solidFill>
                <a:latin typeface="Calibri"/>
                <a:cs typeface="Calibri"/>
              </a:rPr>
              <a:t>RISK </a:t>
            </a:r>
            <a:r>
              <a:rPr b="0" spc="250" dirty="0">
                <a:solidFill>
                  <a:srgbClr val="002F49"/>
                </a:solidFill>
                <a:latin typeface="Calibri"/>
                <a:cs typeface="Calibri"/>
              </a:rPr>
              <a:t>A</a:t>
            </a:r>
            <a:r>
              <a:rPr b="0" spc="285" dirty="0">
                <a:solidFill>
                  <a:srgbClr val="002F49"/>
                </a:solidFill>
                <a:latin typeface="Calibri"/>
                <a:cs typeface="Calibri"/>
              </a:rPr>
              <a:t>SS</a:t>
            </a:r>
            <a:r>
              <a:rPr b="0" spc="250" dirty="0">
                <a:solidFill>
                  <a:srgbClr val="002F49"/>
                </a:solidFill>
                <a:latin typeface="Calibri"/>
                <a:cs typeface="Calibri"/>
              </a:rPr>
              <a:t>E</a:t>
            </a:r>
            <a:r>
              <a:rPr b="0" spc="285" dirty="0">
                <a:solidFill>
                  <a:srgbClr val="002F49"/>
                </a:solidFill>
                <a:latin typeface="Calibri"/>
                <a:cs typeface="Calibri"/>
              </a:rPr>
              <a:t>S</a:t>
            </a:r>
            <a:r>
              <a:rPr b="0" spc="190" dirty="0">
                <a:solidFill>
                  <a:srgbClr val="002F49"/>
                </a:solidFill>
                <a:latin typeface="Calibri"/>
                <a:cs typeface="Calibri"/>
              </a:rPr>
              <a:t>M</a:t>
            </a:r>
            <a:r>
              <a:rPr b="0" spc="250" dirty="0">
                <a:solidFill>
                  <a:srgbClr val="002F49"/>
                </a:solidFill>
                <a:latin typeface="Calibri"/>
                <a:cs typeface="Calibri"/>
              </a:rPr>
              <a:t>E</a:t>
            </a:r>
            <a:r>
              <a:rPr b="0" spc="220" dirty="0">
                <a:solidFill>
                  <a:srgbClr val="002F49"/>
                </a:solidFill>
                <a:latin typeface="Calibri"/>
                <a:cs typeface="Calibri"/>
              </a:rPr>
              <a:t>N</a:t>
            </a:r>
            <a:r>
              <a:rPr b="0" spc="120" dirty="0">
                <a:solidFill>
                  <a:srgbClr val="002F49"/>
                </a:solidFill>
                <a:latin typeface="Calibri"/>
                <a:cs typeface="Calibri"/>
              </a:rPr>
              <a:t>T</a:t>
            </a:r>
            <a:r>
              <a:rPr b="0" spc="650" dirty="0">
                <a:solidFill>
                  <a:srgbClr val="002F49"/>
                </a:solidFill>
                <a:latin typeface="Calibri"/>
                <a:cs typeface="Calibri"/>
              </a:rPr>
              <a:t>S</a:t>
            </a:r>
          </a:p>
        </p:txBody>
      </p:sp>
      <p:sp>
        <p:nvSpPr>
          <p:cNvPr id="16" name="object 16"/>
          <p:cNvSpPr txBox="1"/>
          <p:nvPr/>
        </p:nvSpPr>
        <p:spPr>
          <a:xfrm>
            <a:off x="9637386" y="1214686"/>
            <a:ext cx="7979409" cy="745744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3000" b="1" i="0" u="none" strike="noStrike" kern="0" cap="none" spc="-235" normalizeH="0" baseline="0" noProof="0" dirty="0">
                <a:ln>
                  <a:noFill/>
                </a:ln>
                <a:solidFill>
                  <a:srgbClr val="FFFFFF"/>
                </a:solidFill>
                <a:effectLst/>
                <a:uLnTx/>
                <a:uFillTx/>
                <a:latin typeface="Tahoma"/>
                <a:cs typeface="Tahoma"/>
              </a:rPr>
              <a:t>3</a:t>
            </a:r>
            <a:r>
              <a:rPr kumimoji="0" sz="3000" b="1" i="0" u="none" strike="noStrike" kern="0" cap="none" spc="-204" normalizeH="0" baseline="0" noProof="0" dirty="0">
                <a:ln>
                  <a:noFill/>
                </a:ln>
                <a:solidFill>
                  <a:srgbClr val="FFFFFF"/>
                </a:solidFill>
                <a:effectLst/>
                <a:uLnTx/>
                <a:uFillTx/>
                <a:latin typeface="Tahoma"/>
                <a:cs typeface="Tahoma"/>
              </a:rPr>
              <a:t> </a:t>
            </a:r>
            <a:r>
              <a:rPr kumimoji="0" sz="3000" b="1" i="0" u="none" strike="noStrike" kern="0" cap="none" spc="-100" normalizeH="0" baseline="0" noProof="0" dirty="0">
                <a:ln>
                  <a:noFill/>
                </a:ln>
                <a:solidFill>
                  <a:srgbClr val="FFFFFF"/>
                </a:solidFill>
                <a:effectLst/>
                <a:uLnTx/>
                <a:uFillTx/>
                <a:latin typeface="Tahoma"/>
                <a:cs typeface="Tahoma"/>
              </a:rPr>
              <a:t>Categories</a:t>
            </a:r>
            <a:r>
              <a:rPr kumimoji="0" sz="3000" b="1" i="0" u="none" strike="noStrike" kern="0" cap="none" spc="-200" normalizeH="0" baseline="0" noProof="0" dirty="0">
                <a:ln>
                  <a:noFill/>
                </a:ln>
                <a:solidFill>
                  <a:srgbClr val="FFFFFF"/>
                </a:solidFill>
                <a:effectLst/>
                <a:uLnTx/>
                <a:uFillTx/>
                <a:latin typeface="Tahoma"/>
                <a:cs typeface="Tahoma"/>
              </a:rPr>
              <a:t> </a:t>
            </a:r>
            <a:r>
              <a:rPr kumimoji="0" sz="3000" b="1" i="0" u="none" strike="noStrike" kern="0" cap="none" spc="-125" normalizeH="0" baseline="0" noProof="0" dirty="0">
                <a:ln>
                  <a:noFill/>
                </a:ln>
                <a:solidFill>
                  <a:srgbClr val="FFFFFF"/>
                </a:solidFill>
                <a:effectLst/>
                <a:uLnTx/>
                <a:uFillTx/>
                <a:latin typeface="Tahoma"/>
                <a:cs typeface="Tahoma"/>
              </a:rPr>
              <a:t>Determine</a:t>
            </a:r>
            <a:r>
              <a:rPr kumimoji="0" sz="3000" b="1" i="0" u="none" strike="noStrike" kern="0" cap="none" spc="-285" normalizeH="0" baseline="0" noProof="0" dirty="0">
                <a:ln>
                  <a:noFill/>
                </a:ln>
                <a:solidFill>
                  <a:srgbClr val="FFFFFF"/>
                </a:solidFill>
                <a:effectLst/>
                <a:uLnTx/>
                <a:uFillTx/>
                <a:latin typeface="Tahoma"/>
                <a:cs typeface="Tahoma"/>
              </a:rPr>
              <a:t> </a:t>
            </a:r>
            <a:r>
              <a:rPr kumimoji="0" sz="3000" b="1" i="0" u="none" strike="noStrike" kern="0" cap="none" spc="-180" normalizeH="0" baseline="0" noProof="0" dirty="0">
                <a:ln>
                  <a:noFill/>
                </a:ln>
                <a:solidFill>
                  <a:srgbClr val="FFFFFF"/>
                </a:solidFill>
                <a:effectLst/>
                <a:uLnTx/>
                <a:uFillTx/>
                <a:latin typeface="Tahoma"/>
                <a:cs typeface="Tahoma"/>
              </a:rPr>
              <a:t>Your</a:t>
            </a:r>
            <a:r>
              <a:rPr kumimoji="0" sz="3000" b="1" i="0" u="none" strike="noStrike" kern="0" cap="none" spc="-260" normalizeH="0" baseline="0" noProof="0" dirty="0">
                <a:ln>
                  <a:noFill/>
                </a:ln>
                <a:solidFill>
                  <a:srgbClr val="FFFFFF"/>
                </a:solidFill>
                <a:effectLst/>
                <a:uLnTx/>
                <a:uFillTx/>
                <a:latin typeface="Tahoma"/>
                <a:cs typeface="Tahoma"/>
              </a:rPr>
              <a:t> </a:t>
            </a:r>
            <a:r>
              <a:rPr kumimoji="0" sz="3000" b="1" i="0" u="none" strike="noStrike" kern="0" cap="none" spc="-150" normalizeH="0" baseline="0" noProof="0" dirty="0">
                <a:ln>
                  <a:noFill/>
                </a:ln>
                <a:solidFill>
                  <a:srgbClr val="FFFFFF"/>
                </a:solidFill>
                <a:effectLst/>
                <a:uLnTx/>
                <a:uFillTx/>
                <a:latin typeface="Tahoma"/>
                <a:cs typeface="Tahoma"/>
              </a:rPr>
              <a:t>Premium</a:t>
            </a:r>
            <a:r>
              <a:rPr kumimoji="0" sz="3000" b="1" i="0" u="none" strike="noStrike" kern="0" cap="none" spc="-200" normalizeH="0" baseline="0" noProof="0" dirty="0">
                <a:ln>
                  <a:noFill/>
                </a:ln>
                <a:solidFill>
                  <a:srgbClr val="FFFFFF"/>
                </a:solidFill>
                <a:effectLst/>
                <a:uLnTx/>
                <a:uFillTx/>
                <a:latin typeface="Tahoma"/>
                <a:cs typeface="Tahoma"/>
              </a:rPr>
              <a:t> </a:t>
            </a:r>
            <a:r>
              <a:rPr kumimoji="0" sz="3000" b="1" i="0" u="none" strike="noStrike" kern="0" cap="none" spc="-254" normalizeH="0" baseline="0" noProof="0" dirty="0">
                <a:ln>
                  <a:noFill/>
                </a:ln>
                <a:solidFill>
                  <a:srgbClr val="FFFFFF"/>
                </a:solidFill>
                <a:effectLst/>
                <a:uLnTx/>
                <a:uFillTx/>
                <a:latin typeface="Tahoma"/>
                <a:cs typeface="Tahoma"/>
              </a:rPr>
              <a:t>(3</a:t>
            </a:r>
            <a:r>
              <a:rPr kumimoji="0" sz="3000" b="1" i="0" u="none" strike="noStrike" kern="0" cap="none" spc="-204" normalizeH="0" baseline="0" noProof="0" dirty="0">
                <a:ln>
                  <a:noFill/>
                </a:ln>
                <a:solidFill>
                  <a:srgbClr val="FFFFFF"/>
                </a:solidFill>
                <a:effectLst/>
                <a:uLnTx/>
                <a:uFillTx/>
                <a:latin typeface="Tahoma"/>
                <a:cs typeface="Tahoma"/>
              </a:rPr>
              <a:t> </a:t>
            </a:r>
            <a:r>
              <a:rPr kumimoji="0" sz="3000" b="1" i="0" u="none" strike="noStrike" kern="0" cap="none" spc="-50" normalizeH="0" baseline="0" noProof="0" dirty="0">
                <a:ln>
                  <a:noFill/>
                </a:ln>
                <a:solidFill>
                  <a:srgbClr val="FFFFFF"/>
                </a:solidFill>
                <a:effectLst/>
                <a:uLnTx/>
                <a:uFillTx/>
                <a:latin typeface="Tahoma"/>
                <a:cs typeface="Tahoma"/>
              </a:rPr>
              <a:t>P’s)</a:t>
            </a:r>
            <a:endParaRPr kumimoji="0" sz="3000" b="0" i="0" u="none" strike="noStrike" kern="0" cap="none" spc="0" normalizeH="0" baseline="0" noProof="0">
              <a:ln>
                <a:noFill/>
              </a:ln>
              <a:solidFill>
                <a:sysClr val="windowText" lastClr="000000"/>
              </a:solidFill>
              <a:effectLst/>
              <a:uLnTx/>
              <a:uFillTx/>
              <a:latin typeface="Tahoma"/>
              <a:cs typeface="Tahoma"/>
            </a:endParaRPr>
          </a:p>
          <a:p>
            <a:pPr marL="73025" marR="0" lvl="0" indent="0" defTabSz="914400" eaLnBrk="1" fontAlgn="auto" latinLnBrk="0" hangingPunct="1">
              <a:lnSpc>
                <a:spcPct val="100000"/>
              </a:lnSpc>
              <a:spcBef>
                <a:spcPts val="2605"/>
              </a:spcBef>
              <a:spcAft>
                <a:spcPts val="0"/>
              </a:spcAft>
              <a:buClrTx/>
              <a:buSzTx/>
              <a:buFontTx/>
              <a:buNone/>
              <a:tabLst/>
              <a:defRPr/>
            </a:pPr>
            <a:r>
              <a:rPr kumimoji="0" sz="2400" b="1" i="0" u="none" strike="noStrike" kern="0" cap="none" spc="-105" normalizeH="0" baseline="0" noProof="0" dirty="0">
                <a:ln>
                  <a:noFill/>
                </a:ln>
                <a:solidFill>
                  <a:srgbClr val="FFFFFF"/>
                </a:solidFill>
                <a:effectLst/>
                <a:uLnTx/>
                <a:uFillTx/>
                <a:latin typeface="Tahoma"/>
                <a:cs typeface="Tahoma"/>
              </a:rPr>
              <a:t>Rating</a:t>
            </a:r>
            <a:r>
              <a:rPr kumimoji="0" sz="2400" b="1" i="0" u="none" strike="noStrike" kern="0" cap="none" spc="-145" normalizeH="0" baseline="0" noProof="0" dirty="0">
                <a:ln>
                  <a:noFill/>
                </a:ln>
                <a:solidFill>
                  <a:srgbClr val="FFFFFF"/>
                </a:solidFill>
                <a:effectLst/>
                <a:uLnTx/>
                <a:uFillTx/>
                <a:latin typeface="Tahoma"/>
                <a:cs typeface="Tahoma"/>
              </a:rPr>
              <a:t> </a:t>
            </a:r>
            <a:r>
              <a:rPr kumimoji="0" sz="2400" b="1" i="0" u="none" strike="noStrike" kern="0" cap="none" spc="-10" normalizeH="0" baseline="0" noProof="0" dirty="0">
                <a:ln>
                  <a:noFill/>
                </a:ln>
                <a:solidFill>
                  <a:srgbClr val="FFFFFF"/>
                </a:solidFill>
                <a:effectLst/>
                <a:uLnTx/>
                <a:uFillTx/>
                <a:latin typeface="Tahoma"/>
                <a:cs typeface="Tahoma"/>
              </a:rPr>
              <a:t>Factors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593090" marR="84455" lvl="0" indent="0" defTabSz="914400" eaLnBrk="1" fontAlgn="auto" latinLnBrk="0" hangingPunct="1">
              <a:lnSpc>
                <a:spcPts val="3300"/>
              </a:lnSpc>
              <a:spcBef>
                <a:spcPts val="105"/>
              </a:spcBef>
              <a:spcAft>
                <a:spcPts val="0"/>
              </a:spcAft>
              <a:buClrTx/>
              <a:buSzTx/>
              <a:buFontTx/>
              <a:buNone/>
              <a:tabLst/>
              <a:defRPr/>
            </a:pPr>
            <a:r>
              <a:rPr kumimoji="0" sz="2400" b="0" i="0" u="none" strike="noStrike" kern="0" cap="none" spc="50" normalizeH="0" baseline="0" noProof="0" dirty="0">
                <a:ln>
                  <a:noFill/>
                </a:ln>
                <a:solidFill>
                  <a:srgbClr val="8190AB"/>
                </a:solidFill>
                <a:effectLst/>
                <a:uLnTx/>
                <a:uFillTx/>
                <a:latin typeface="Calibri"/>
                <a:cs typeface="Calibri"/>
              </a:rPr>
              <a:t>“How</a:t>
            </a:r>
            <a:r>
              <a:rPr kumimoji="0" sz="2400" b="0" i="0" u="none" strike="noStrike" kern="0" cap="none" spc="155" normalizeH="0" baseline="0" noProof="0" dirty="0">
                <a:ln>
                  <a:noFill/>
                </a:ln>
                <a:solidFill>
                  <a:srgbClr val="8190AB"/>
                </a:solidFill>
                <a:effectLst/>
                <a:uLnTx/>
                <a:uFillTx/>
                <a:latin typeface="Calibri"/>
                <a:cs typeface="Calibri"/>
              </a:rPr>
              <a:t> </a:t>
            </a:r>
            <a:r>
              <a:rPr kumimoji="0" sz="2400" b="0" i="0" u="none" strike="noStrike" kern="0" cap="none" spc="90" normalizeH="0" baseline="0" noProof="0" dirty="0">
                <a:ln>
                  <a:noFill/>
                </a:ln>
                <a:solidFill>
                  <a:srgbClr val="8190AB"/>
                </a:solidFill>
                <a:effectLst/>
                <a:uLnTx/>
                <a:uFillTx/>
                <a:latin typeface="Calibri"/>
                <a:cs typeface="Calibri"/>
              </a:rPr>
              <a:t>risky”</a:t>
            </a:r>
            <a:r>
              <a:rPr kumimoji="0" sz="2400" b="0" i="0" u="none" strike="noStrike" kern="0" cap="none" spc="160" normalizeH="0" baseline="0" noProof="0" dirty="0">
                <a:ln>
                  <a:noFill/>
                </a:ln>
                <a:solidFill>
                  <a:srgbClr val="8190AB"/>
                </a:solidFill>
                <a:effectLst/>
                <a:uLnTx/>
                <a:uFillTx/>
                <a:latin typeface="Calibri"/>
                <a:cs typeface="Calibri"/>
              </a:rPr>
              <a:t> </a:t>
            </a:r>
            <a:r>
              <a:rPr kumimoji="0" sz="2400" b="0" i="0" u="none" strike="noStrike" kern="0" cap="none" spc="90" normalizeH="0" baseline="0" noProof="0" dirty="0">
                <a:ln>
                  <a:noFill/>
                </a:ln>
                <a:solidFill>
                  <a:srgbClr val="8190AB"/>
                </a:solidFill>
                <a:effectLst/>
                <a:uLnTx/>
                <a:uFillTx/>
                <a:latin typeface="Calibri"/>
                <a:cs typeface="Calibri"/>
              </a:rPr>
              <a:t>or</a:t>
            </a:r>
            <a:r>
              <a:rPr kumimoji="0" sz="2400" b="0" i="0" u="none" strike="noStrike" kern="0" cap="none" spc="155" normalizeH="0" baseline="0" noProof="0" dirty="0">
                <a:ln>
                  <a:noFill/>
                </a:ln>
                <a:solidFill>
                  <a:srgbClr val="8190AB"/>
                </a:solidFill>
                <a:effectLst/>
                <a:uLnTx/>
                <a:uFillTx/>
                <a:latin typeface="Calibri"/>
                <a:cs typeface="Calibri"/>
              </a:rPr>
              <a:t> </a:t>
            </a:r>
            <a:r>
              <a:rPr kumimoji="0" sz="2400" b="0" i="0" u="none" strike="noStrike" kern="0" cap="none" spc="0" normalizeH="0" baseline="0" noProof="0" dirty="0">
                <a:ln>
                  <a:noFill/>
                </a:ln>
                <a:solidFill>
                  <a:srgbClr val="8190AB"/>
                </a:solidFill>
                <a:effectLst/>
                <a:uLnTx/>
                <a:uFillTx/>
                <a:latin typeface="Calibri"/>
                <a:cs typeface="Calibri"/>
              </a:rPr>
              <a:t>“how</a:t>
            </a:r>
            <a:r>
              <a:rPr kumimoji="0" sz="2400" b="0" i="0" u="none" strike="noStrike" kern="0" cap="none" spc="160" normalizeH="0" baseline="0" noProof="0" dirty="0">
                <a:ln>
                  <a:noFill/>
                </a:ln>
                <a:solidFill>
                  <a:srgbClr val="8190AB"/>
                </a:solidFill>
                <a:effectLst/>
                <a:uLnTx/>
                <a:uFillTx/>
                <a:latin typeface="Calibri"/>
                <a:cs typeface="Calibri"/>
              </a:rPr>
              <a:t> </a:t>
            </a:r>
            <a:r>
              <a:rPr kumimoji="0" sz="2400" b="0" i="0" u="none" strike="noStrike" kern="0" cap="none" spc="0" normalizeH="0" baseline="0" noProof="0" dirty="0">
                <a:ln>
                  <a:noFill/>
                </a:ln>
                <a:solidFill>
                  <a:srgbClr val="8190AB"/>
                </a:solidFill>
                <a:effectLst/>
                <a:uLnTx/>
                <a:uFillTx/>
                <a:latin typeface="Calibri"/>
                <a:cs typeface="Calibri"/>
              </a:rPr>
              <a:t>likely”</a:t>
            </a:r>
            <a:r>
              <a:rPr kumimoji="0" sz="2400" b="0" i="0" u="none" strike="noStrike" kern="0" cap="none" spc="155" normalizeH="0" baseline="0" noProof="0" dirty="0">
                <a:ln>
                  <a:noFill/>
                </a:ln>
                <a:solidFill>
                  <a:srgbClr val="8190AB"/>
                </a:solidFill>
                <a:effectLst/>
                <a:uLnTx/>
                <a:uFillTx/>
                <a:latin typeface="Calibri"/>
                <a:cs typeface="Calibri"/>
              </a:rPr>
              <a:t> </a:t>
            </a:r>
            <a:r>
              <a:rPr kumimoji="0" sz="2400" b="0" i="0" u="none" strike="noStrike" kern="0" cap="none" spc="135" normalizeH="0" baseline="0" noProof="0" dirty="0">
                <a:ln>
                  <a:noFill/>
                </a:ln>
                <a:solidFill>
                  <a:srgbClr val="8190AB"/>
                </a:solidFill>
                <a:effectLst/>
                <a:uLnTx/>
                <a:uFillTx/>
                <a:latin typeface="Calibri"/>
                <a:cs typeface="Calibri"/>
              </a:rPr>
              <a:t>is</a:t>
            </a:r>
            <a:r>
              <a:rPr kumimoji="0" sz="2400" b="0" i="0" u="none" strike="noStrike" kern="0" cap="none" spc="160" normalizeH="0" baseline="0" noProof="0" dirty="0">
                <a:ln>
                  <a:noFill/>
                </a:ln>
                <a:solidFill>
                  <a:srgbClr val="8190AB"/>
                </a:solidFill>
                <a:effectLst/>
                <a:uLnTx/>
                <a:uFillTx/>
                <a:latin typeface="Calibri"/>
                <a:cs typeface="Calibri"/>
              </a:rPr>
              <a:t> </a:t>
            </a:r>
            <a:r>
              <a:rPr kumimoji="0" sz="2400" b="0" i="0" u="none" strike="noStrike" kern="0" cap="none" spc="125" normalizeH="0" baseline="0" noProof="0" dirty="0">
                <a:ln>
                  <a:noFill/>
                </a:ln>
                <a:solidFill>
                  <a:srgbClr val="8190AB"/>
                </a:solidFill>
                <a:effectLst/>
                <a:uLnTx/>
                <a:uFillTx/>
                <a:latin typeface="Calibri"/>
                <a:cs typeface="Calibri"/>
              </a:rPr>
              <a:t>this</a:t>
            </a:r>
            <a:r>
              <a:rPr kumimoji="0" sz="2400" b="0" i="0" u="none" strike="noStrike" kern="0" cap="none" spc="160" normalizeH="0" baseline="0" noProof="0" dirty="0">
                <a:ln>
                  <a:noFill/>
                </a:ln>
                <a:solidFill>
                  <a:srgbClr val="8190AB"/>
                </a:solidFill>
                <a:effectLst/>
                <a:uLnTx/>
                <a:uFillTx/>
                <a:latin typeface="Calibri"/>
                <a:cs typeface="Calibri"/>
              </a:rPr>
              <a:t> </a:t>
            </a:r>
            <a:r>
              <a:rPr kumimoji="0" sz="2400" b="0" i="0" u="none" strike="noStrike" kern="0" cap="none" spc="155" normalizeH="0" baseline="0" noProof="0" dirty="0">
                <a:ln>
                  <a:noFill/>
                </a:ln>
                <a:solidFill>
                  <a:srgbClr val="8190AB"/>
                </a:solidFill>
                <a:effectLst/>
                <a:uLnTx/>
                <a:uFillTx/>
                <a:latin typeface="Calibri"/>
                <a:cs typeface="Calibri"/>
              </a:rPr>
              <a:t>person </a:t>
            </a:r>
            <a:r>
              <a:rPr kumimoji="0" sz="2400" b="0" i="0" u="none" strike="noStrike" kern="0" cap="none" spc="90" normalizeH="0" baseline="0" noProof="0" dirty="0">
                <a:ln>
                  <a:noFill/>
                </a:ln>
                <a:solidFill>
                  <a:srgbClr val="8190AB"/>
                </a:solidFill>
                <a:effectLst/>
                <a:uLnTx/>
                <a:uFillTx/>
                <a:latin typeface="Calibri"/>
                <a:cs typeface="Calibri"/>
              </a:rPr>
              <a:t>or</a:t>
            </a:r>
            <a:r>
              <a:rPr kumimoji="0" sz="2400" b="0" i="0" u="none" strike="noStrike" kern="0" cap="none" spc="160" normalizeH="0" baseline="0" noProof="0" dirty="0">
                <a:ln>
                  <a:noFill/>
                </a:ln>
                <a:solidFill>
                  <a:srgbClr val="8190AB"/>
                </a:solidFill>
                <a:effectLst/>
                <a:uLnTx/>
                <a:uFillTx/>
                <a:latin typeface="Calibri"/>
                <a:cs typeface="Calibri"/>
              </a:rPr>
              <a:t> </a:t>
            </a:r>
            <a:r>
              <a:rPr kumimoji="0" sz="2400" b="0" i="0" u="none" strike="noStrike" kern="0" cap="none" spc="135" normalizeH="0" baseline="0" noProof="0" dirty="0">
                <a:ln>
                  <a:noFill/>
                </a:ln>
                <a:solidFill>
                  <a:srgbClr val="8190AB"/>
                </a:solidFill>
                <a:effectLst/>
                <a:uLnTx/>
                <a:uFillTx/>
                <a:latin typeface="Calibri"/>
                <a:cs typeface="Calibri"/>
              </a:rPr>
              <a:t>property </a:t>
            </a:r>
            <a:r>
              <a:rPr kumimoji="0" sz="2400" b="0" i="0" u="none" strike="noStrike" kern="0" cap="none" spc="125" normalizeH="0" baseline="0" noProof="0" dirty="0">
                <a:ln>
                  <a:noFill/>
                </a:ln>
                <a:solidFill>
                  <a:srgbClr val="8190AB"/>
                </a:solidFill>
                <a:effectLst/>
                <a:uLnTx/>
                <a:uFillTx/>
                <a:latin typeface="Calibri"/>
                <a:cs typeface="Calibri"/>
              </a:rPr>
              <a:t>going</a:t>
            </a:r>
            <a:r>
              <a:rPr kumimoji="0" sz="2400" b="0" i="0" u="none" strike="noStrike" kern="0" cap="none" spc="100" normalizeH="0" baseline="0" noProof="0" dirty="0">
                <a:ln>
                  <a:noFill/>
                </a:ln>
                <a:solidFill>
                  <a:srgbClr val="8190AB"/>
                </a:solidFill>
                <a:effectLst/>
                <a:uLnTx/>
                <a:uFillTx/>
                <a:latin typeface="Calibri"/>
                <a:cs typeface="Calibri"/>
              </a:rPr>
              <a:t> </a:t>
            </a:r>
            <a:r>
              <a:rPr kumimoji="0" sz="2400" b="0" i="0" u="none" strike="noStrike" kern="0" cap="none" spc="120" normalizeH="0" baseline="0" noProof="0" dirty="0">
                <a:ln>
                  <a:noFill/>
                </a:ln>
                <a:solidFill>
                  <a:srgbClr val="8190AB"/>
                </a:solidFill>
                <a:effectLst/>
                <a:uLnTx/>
                <a:uFillTx/>
                <a:latin typeface="Calibri"/>
                <a:cs typeface="Calibri"/>
              </a:rPr>
              <a:t>to</a:t>
            </a:r>
            <a:r>
              <a:rPr kumimoji="0" sz="2400" b="0" i="0" u="none" strike="noStrike" kern="0" cap="none" spc="105" normalizeH="0" baseline="0" noProof="0" dirty="0">
                <a:ln>
                  <a:noFill/>
                </a:ln>
                <a:solidFill>
                  <a:srgbClr val="8190AB"/>
                </a:solidFill>
                <a:effectLst/>
                <a:uLnTx/>
                <a:uFillTx/>
                <a:latin typeface="Calibri"/>
                <a:cs typeface="Calibri"/>
              </a:rPr>
              <a:t> </a:t>
            </a:r>
            <a:r>
              <a:rPr kumimoji="0" sz="2400" b="0" i="0" u="none" strike="noStrike" kern="0" cap="none" spc="145" normalizeH="0" baseline="0" noProof="0" dirty="0">
                <a:ln>
                  <a:noFill/>
                </a:ln>
                <a:solidFill>
                  <a:srgbClr val="8190AB"/>
                </a:solidFill>
                <a:effectLst/>
                <a:uLnTx/>
                <a:uFillTx/>
                <a:latin typeface="Calibri"/>
                <a:cs typeface="Calibri"/>
              </a:rPr>
              <a:t>present</a:t>
            </a:r>
            <a:r>
              <a:rPr kumimoji="0" sz="2400" b="0" i="0" u="none" strike="noStrike" kern="0" cap="none" spc="105" normalizeH="0" baseline="0" noProof="0" dirty="0">
                <a:ln>
                  <a:noFill/>
                </a:ln>
                <a:solidFill>
                  <a:srgbClr val="8190AB"/>
                </a:solidFill>
                <a:effectLst/>
                <a:uLnTx/>
                <a:uFillTx/>
                <a:latin typeface="Calibri"/>
                <a:cs typeface="Calibri"/>
              </a:rPr>
              <a:t> </a:t>
            </a:r>
            <a:r>
              <a:rPr kumimoji="0" sz="2400" b="0" i="0" u="none" strike="noStrike" kern="0" cap="none" spc="145" normalizeH="0" baseline="0" noProof="0" dirty="0">
                <a:ln>
                  <a:noFill/>
                </a:ln>
                <a:solidFill>
                  <a:srgbClr val="8190AB"/>
                </a:solidFill>
                <a:effectLst/>
                <a:uLnTx/>
                <a:uFillTx/>
                <a:latin typeface="Calibri"/>
                <a:cs typeface="Calibri"/>
              </a:rPr>
              <a:t>a</a:t>
            </a:r>
            <a:r>
              <a:rPr kumimoji="0" sz="2400" b="0" i="0" u="none" strike="noStrike" kern="0" cap="none" spc="100" normalizeH="0" baseline="0" noProof="0" dirty="0">
                <a:ln>
                  <a:noFill/>
                </a:ln>
                <a:solidFill>
                  <a:srgbClr val="8190AB"/>
                </a:solidFill>
                <a:effectLst/>
                <a:uLnTx/>
                <a:uFillTx/>
                <a:latin typeface="Calibri"/>
                <a:cs typeface="Calibri"/>
              </a:rPr>
              <a:t> </a:t>
            </a:r>
            <a:r>
              <a:rPr kumimoji="0" sz="2400" b="0" i="0" u="none" strike="noStrike" kern="0" cap="none" spc="85" normalizeH="0" baseline="0" noProof="0" dirty="0">
                <a:ln>
                  <a:noFill/>
                </a:ln>
                <a:solidFill>
                  <a:srgbClr val="8190AB"/>
                </a:solidFill>
                <a:effectLst/>
                <a:uLnTx/>
                <a:uFillTx/>
                <a:latin typeface="Calibri"/>
                <a:cs typeface="Calibri"/>
              </a:rPr>
              <a:t>claim.</a:t>
            </a:r>
            <a:endParaRPr kumimoji="0" sz="2400" b="0" i="0" u="none" strike="noStrike" kern="0" cap="none" spc="0" normalizeH="0" baseline="0" noProof="0">
              <a:ln>
                <a:noFill/>
              </a:ln>
              <a:solidFill>
                <a:sysClr val="windowText" lastClr="000000"/>
              </a:solidFill>
              <a:effectLst/>
              <a:uLnTx/>
              <a:uFillTx/>
              <a:latin typeface="Calibri"/>
              <a:cs typeface="Calibri"/>
            </a:endParaRPr>
          </a:p>
          <a:p>
            <a:pPr marL="445134" marR="0" lvl="0" indent="-344805" defTabSz="914400" eaLnBrk="1" fontAlgn="auto" latinLnBrk="0" hangingPunct="1">
              <a:lnSpc>
                <a:spcPct val="100000"/>
              </a:lnSpc>
              <a:spcBef>
                <a:spcPts val="315"/>
              </a:spcBef>
              <a:spcAft>
                <a:spcPts val="0"/>
              </a:spcAft>
              <a:buClrTx/>
              <a:buSzTx/>
              <a:buFontTx/>
              <a:buAutoNum type="arabicParenR"/>
              <a:tabLst>
                <a:tab pos="445134" algn="l"/>
              </a:tabLst>
              <a:defRPr/>
            </a:pPr>
            <a:r>
              <a:rPr kumimoji="0" sz="2400" b="1" i="0" u="none" strike="noStrike" kern="0" cap="none" spc="-85" normalizeH="0" baseline="0" noProof="0" dirty="0">
                <a:ln>
                  <a:noFill/>
                </a:ln>
                <a:solidFill>
                  <a:srgbClr val="FFFFFF"/>
                </a:solidFill>
                <a:effectLst/>
                <a:uLnTx/>
                <a:uFillTx/>
                <a:latin typeface="Tahoma"/>
                <a:cs typeface="Tahoma"/>
              </a:rPr>
              <a:t>Personal/Insured</a:t>
            </a:r>
            <a:r>
              <a:rPr kumimoji="0" sz="2400" b="1" i="0" u="none" strike="noStrike" kern="0" cap="none" spc="-120" normalizeH="0" baseline="0" noProof="0" dirty="0">
                <a:ln>
                  <a:noFill/>
                </a:ln>
                <a:solidFill>
                  <a:srgbClr val="FFFFFF"/>
                </a:solidFill>
                <a:effectLst/>
                <a:uLnTx/>
                <a:uFillTx/>
                <a:latin typeface="Tahoma"/>
                <a:cs typeface="Tahoma"/>
              </a:rPr>
              <a:t> </a:t>
            </a:r>
            <a:r>
              <a:rPr kumimoji="0" sz="2400" b="1" i="0" u="none" strike="noStrike" kern="0" cap="none" spc="-105" normalizeH="0" baseline="0" noProof="0" dirty="0">
                <a:ln>
                  <a:noFill/>
                </a:ln>
                <a:solidFill>
                  <a:srgbClr val="FFFFFF"/>
                </a:solidFill>
                <a:effectLst/>
                <a:uLnTx/>
                <a:uFillTx/>
                <a:latin typeface="Tahoma"/>
                <a:cs typeface="Tahoma"/>
              </a:rPr>
              <a:t>Rating</a:t>
            </a:r>
            <a:r>
              <a:rPr kumimoji="0" sz="2400" b="1" i="0" u="none" strike="noStrike" kern="0" cap="none" spc="-114" normalizeH="0" baseline="0" noProof="0" dirty="0">
                <a:ln>
                  <a:noFill/>
                </a:ln>
                <a:solidFill>
                  <a:srgbClr val="FFFFFF"/>
                </a:solidFill>
                <a:effectLst/>
                <a:uLnTx/>
                <a:uFillTx/>
                <a:latin typeface="Tahoma"/>
                <a:cs typeface="Tahoma"/>
              </a:rPr>
              <a:t> </a:t>
            </a:r>
            <a:r>
              <a:rPr kumimoji="0" sz="2400" b="1" i="0" u="none" strike="noStrike" kern="0" cap="none" spc="-10" normalizeH="0" baseline="0" noProof="0" dirty="0">
                <a:ln>
                  <a:noFill/>
                </a:ln>
                <a:solidFill>
                  <a:srgbClr val="FFFFFF"/>
                </a:solidFill>
                <a:effectLst/>
                <a:uLnTx/>
                <a:uFillTx/>
                <a:latin typeface="Tahoma"/>
                <a:cs typeface="Tahoma"/>
              </a:rPr>
              <a:t>Factors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593090" marR="90805" lvl="0" indent="0" defTabSz="914400" eaLnBrk="1" fontAlgn="auto" latinLnBrk="0" hangingPunct="1">
              <a:lnSpc>
                <a:spcPts val="3300"/>
              </a:lnSpc>
              <a:spcBef>
                <a:spcPts val="105"/>
              </a:spcBef>
              <a:spcAft>
                <a:spcPts val="0"/>
              </a:spcAft>
              <a:buClrTx/>
              <a:buSzTx/>
              <a:buFontTx/>
              <a:buNone/>
              <a:tabLst/>
              <a:defRPr/>
            </a:pPr>
            <a:r>
              <a:rPr kumimoji="0" sz="2400" b="0" i="0" u="none" strike="noStrike" kern="0" cap="none" spc="90" normalizeH="0" baseline="0" noProof="0" dirty="0">
                <a:ln>
                  <a:noFill/>
                </a:ln>
                <a:solidFill>
                  <a:srgbClr val="8190AB"/>
                </a:solidFill>
                <a:effectLst/>
                <a:uLnTx/>
                <a:uFillTx/>
                <a:latin typeface="Calibri"/>
                <a:cs typeface="Calibri"/>
              </a:rPr>
              <a:t>Sex,</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170" normalizeH="0" baseline="0" noProof="0" dirty="0">
                <a:ln>
                  <a:noFill/>
                </a:ln>
                <a:solidFill>
                  <a:srgbClr val="8190AB"/>
                </a:solidFill>
                <a:effectLst/>
                <a:uLnTx/>
                <a:uFillTx/>
                <a:latin typeface="Calibri"/>
                <a:cs typeface="Calibri"/>
              </a:rPr>
              <a:t>Age</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95" normalizeH="0" baseline="0" noProof="0" dirty="0">
                <a:ln>
                  <a:noFill/>
                </a:ln>
                <a:solidFill>
                  <a:srgbClr val="8190AB"/>
                </a:solidFill>
                <a:effectLst/>
                <a:uLnTx/>
                <a:uFillTx/>
                <a:latin typeface="Calibri"/>
                <a:cs typeface="Calibri"/>
              </a:rPr>
              <a:t>Group,</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114" normalizeH="0" baseline="0" noProof="0" dirty="0">
                <a:ln>
                  <a:noFill/>
                </a:ln>
                <a:solidFill>
                  <a:srgbClr val="8190AB"/>
                </a:solidFill>
                <a:effectLst/>
                <a:uLnTx/>
                <a:uFillTx/>
                <a:latin typeface="Calibri"/>
                <a:cs typeface="Calibri"/>
              </a:rPr>
              <a:t>Financial </a:t>
            </a:r>
            <a:r>
              <a:rPr kumimoji="0" sz="2400" b="0" i="0" u="none" strike="noStrike" kern="0" cap="none" spc="130" normalizeH="0" baseline="0" noProof="0" dirty="0">
                <a:ln>
                  <a:noFill/>
                </a:ln>
                <a:solidFill>
                  <a:srgbClr val="8190AB"/>
                </a:solidFill>
                <a:effectLst/>
                <a:uLnTx/>
                <a:uFillTx/>
                <a:latin typeface="Calibri"/>
                <a:cs typeface="Calibri"/>
              </a:rPr>
              <a:t>Responsibility</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130" normalizeH="0" baseline="0" noProof="0" dirty="0">
                <a:ln>
                  <a:noFill/>
                </a:ln>
                <a:solidFill>
                  <a:srgbClr val="8190AB"/>
                </a:solidFill>
                <a:effectLst/>
                <a:uLnTx/>
                <a:uFillTx/>
                <a:latin typeface="Calibri"/>
                <a:cs typeface="Calibri"/>
              </a:rPr>
              <a:t>(Credit </a:t>
            </a:r>
            <a:r>
              <a:rPr kumimoji="0" sz="2400" b="0" i="0" u="none" strike="noStrike" kern="0" cap="none" spc="185" normalizeH="0" baseline="0" noProof="0" dirty="0">
                <a:ln>
                  <a:noFill/>
                </a:ln>
                <a:solidFill>
                  <a:srgbClr val="8190AB"/>
                </a:solidFill>
                <a:effectLst/>
                <a:uLnTx/>
                <a:uFillTx/>
                <a:latin typeface="Calibri"/>
                <a:cs typeface="Calibri"/>
              </a:rPr>
              <a:t>Based</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135" normalizeH="0" baseline="0" noProof="0" dirty="0">
                <a:ln>
                  <a:noFill/>
                </a:ln>
                <a:solidFill>
                  <a:srgbClr val="8190AB"/>
                </a:solidFill>
                <a:effectLst/>
                <a:uLnTx/>
                <a:uFillTx/>
                <a:latin typeface="Calibri"/>
                <a:cs typeface="Calibri"/>
              </a:rPr>
              <a:t>Insurance</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30" normalizeH="0" baseline="0" noProof="0" dirty="0">
                <a:ln>
                  <a:noFill/>
                </a:ln>
                <a:solidFill>
                  <a:srgbClr val="8190AB"/>
                </a:solidFill>
                <a:effectLst/>
                <a:uLnTx/>
                <a:uFillTx/>
                <a:latin typeface="Calibri"/>
                <a:cs typeface="Calibri"/>
              </a:rPr>
              <a:t>Score),</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70" normalizeH="0" baseline="0" noProof="0" dirty="0">
                <a:ln>
                  <a:noFill/>
                </a:ln>
                <a:solidFill>
                  <a:srgbClr val="8190AB"/>
                </a:solidFill>
                <a:effectLst/>
                <a:uLnTx/>
                <a:uFillTx/>
                <a:latin typeface="Calibri"/>
                <a:cs typeface="Calibri"/>
              </a:rPr>
              <a:t>Prior</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25" normalizeH="0" baseline="0" noProof="0" dirty="0">
                <a:ln>
                  <a:noFill/>
                </a:ln>
                <a:solidFill>
                  <a:srgbClr val="8190AB"/>
                </a:solidFill>
                <a:effectLst/>
                <a:uLnTx/>
                <a:uFillTx/>
                <a:latin typeface="Calibri"/>
                <a:cs typeface="Calibri"/>
              </a:rPr>
              <a:t>Claims,</a:t>
            </a:r>
            <a:r>
              <a:rPr kumimoji="0" sz="2400" b="0" i="0" u="none" strike="noStrike" kern="0" cap="none" spc="110" normalizeH="0" baseline="0" noProof="0" dirty="0">
                <a:ln>
                  <a:noFill/>
                </a:ln>
                <a:solidFill>
                  <a:srgbClr val="8190AB"/>
                </a:solidFill>
                <a:effectLst/>
                <a:uLnTx/>
                <a:uFillTx/>
                <a:latin typeface="Calibri"/>
                <a:cs typeface="Calibri"/>
              </a:rPr>
              <a:t> </a:t>
            </a:r>
            <a:r>
              <a:rPr kumimoji="0" sz="2400" b="0" i="0" u="none" strike="noStrike" kern="0" cap="none" spc="55" normalizeH="0" baseline="0" noProof="0" dirty="0">
                <a:ln>
                  <a:noFill/>
                </a:ln>
                <a:solidFill>
                  <a:srgbClr val="8190AB"/>
                </a:solidFill>
                <a:effectLst/>
                <a:uLnTx/>
                <a:uFillTx/>
                <a:latin typeface="Calibri"/>
                <a:cs typeface="Calibri"/>
              </a:rPr>
              <a:t>Marital</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05" normalizeH="0" baseline="0" noProof="0" dirty="0">
                <a:ln>
                  <a:noFill/>
                </a:ln>
                <a:solidFill>
                  <a:srgbClr val="8190AB"/>
                </a:solidFill>
                <a:effectLst/>
                <a:uLnTx/>
                <a:uFillTx/>
                <a:latin typeface="Calibri"/>
                <a:cs typeface="Calibri"/>
              </a:rPr>
              <a:t>Status, </a:t>
            </a:r>
            <a:r>
              <a:rPr kumimoji="0" sz="2400" b="0" i="0" u="none" strike="noStrike" kern="0" cap="none" spc="114" normalizeH="0" baseline="0" noProof="0" dirty="0">
                <a:ln>
                  <a:noFill/>
                </a:ln>
                <a:solidFill>
                  <a:srgbClr val="8190AB"/>
                </a:solidFill>
                <a:effectLst/>
                <a:uLnTx/>
                <a:uFillTx/>
                <a:latin typeface="Calibri"/>
                <a:cs typeface="Calibri"/>
              </a:rPr>
              <a:t>Family </a:t>
            </a:r>
            <a:r>
              <a:rPr kumimoji="0" sz="2400" b="0" i="0" u="none" strike="noStrike" kern="0" cap="none" spc="80" normalizeH="0" baseline="0" noProof="0" dirty="0">
                <a:ln>
                  <a:noFill/>
                </a:ln>
                <a:solidFill>
                  <a:srgbClr val="8190AB"/>
                </a:solidFill>
                <a:effectLst/>
                <a:uLnTx/>
                <a:uFillTx/>
                <a:latin typeface="Calibri"/>
                <a:cs typeface="Calibri"/>
              </a:rPr>
              <a:t>Size,</a:t>
            </a:r>
            <a:r>
              <a:rPr kumimoji="0" sz="2400" b="0" i="0" u="none" strike="noStrike" kern="0" cap="none" spc="120" normalizeH="0" baseline="0" noProof="0" dirty="0">
                <a:ln>
                  <a:noFill/>
                </a:ln>
                <a:solidFill>
                  <a:srgbClr val="8190AB"/>
                </a:solidFill>
                <a:effectLst/>
                <a:uLnTx/>
                <a:uFillTx/>
                <a:latin typeface="Calibri"/>
                <a:cs typeface="Calibri"/>
              </a:rPr>
              <a:t> </a:t>
            </a:r>
            <a:r>
              <a:rPr kumimoji="0" sz="2400" b="0" i="0" u="none" strike="noStrike" kern="0" cap="none" spc="335" normalizeH="0" baseline="0" noProof="0" dirty="0">
                <a:ln>
                  <a:noFill/>
                </a:ln>
                <a:solidFill>
                  <a:srgbClr val="8190AB"/>
                </a:solidFill>
                <a:effectLst/>
                <a:uLnTx/>
                <a:uFillTx/>
                <a:latin typeface="Calibri"/>
                <a:cs typeface="Calibri"/>
              </a:rPr>
              <a:t>Co-</a:t>
            </a:r>
            <a:r>
              <a:rPr kumimoji="0" sz="2400" b="0" i="0" u="none" strike="noStrike" kern="0" cap="none" spc="155" normalizeH="0" baseline="0" noProof="0" dirty="0">
                <a:ln>
                  <a:noFill/>
                </a:ln>
                <a:solidFill>
                  <a:srgbClr val="8190AB"/>
                </a:solidFill>
                <a:effectLst/>
                <a:uLnTx/>
                <a:uFillTx/>
                <a:latin typeface="Calibri"/>
                <a:cs typeface="Calibri"/>
              </a:rPr>
              <a:t>Applicants</a:t>
            </a:r>
            <a:endParaRPr kumimoji="0" sz="2400" b="0" i="0" u="none" strike="noStrike" kern="0" cap="none" spc="0" normalizeH="0" baseline="0" noProof="0">
              <a:ln>
                <a:noFill/>
              </a:ln>
              <a:solidFill>
                <a:sysClr val="windowText" lastClr="000000"/>
              </a:solidFill>
              <a:effectLst/>
              <a:uLnTx/>
              <a:uFillTx/>
              <a:latin typeface="Calibri"/>
              <a:cs typeface="Calibri"/>
            </a:endParaRPr>
          </a:p>
          <a:p>
            <a:pPr marL="427355" marR="0" lvl="0" indent="-354330" defTabSz="914400" eaLnBrk="1" fontAlgn="auto" latinLnBrk="0" hangingPunct="1">
              <a:lnSpc>
                <a:spcPct val="100000"/>
              </a:lnSpc>
              <a:spcBef>
                <a:spcPts val="315"/>
              </a:spcBef>
              <a:spcAft>
                <a:spcPts val="0"/>
              </a:spcAft>
              <a:buClrTx/>
              <a:buSzTx/>
              <a:buFontTx/>
              <a:buAutoNum type="arabicParenR" startAt="2"/>
              <a:tabLst>
                <a:tab pos="427355" algn="l"/>
              </a:tabLst>
              <a:defRPr/>
            </a:pPr>
            <a:r>
              <a:rPr kumimoji="0" sz="2400" b="1" i="0" u="none" strike="noStrike" kern="0" cap="none" spc="-75" normalizeH="0" baseline="0" noProof="0" dirty="0">
                <a:ln>
                  <a:noFill/>
                </a:ln>
                <a:solidFill>
                  <a:srgbClr val="FFFFFF"/>
                </a:solidFill>
                <a:effectLst/>
                <a:uLnTx/>
                <a:uFillTx/>
                <a:latin typeface="Tahoma"/>
                <a:cs typeface="Tahoma"/>
              </a:rPr>
              <a:t>Property/Dwelling</a:t>
            </a:r>
            <a:r>
              <a:rPr kumimoji="0" sz="2400" b="1" i="0" u="none" strike="noStrike" kern="0" cap="none" spc="-120" normalizeH="0" baseline="0" noProof="0" dirty="0">
                <a:ln>
                  <a:noFill/>
                </a:ln>
                <a:solidFill>
                  <a:srgbClr val="FFFFFF"/>
                </a:solidFill>
                <a:effectLst/>
                <a:uLnTx/>
                <a:uFillTx/>
                <a:latin typeface="Tahoma"/>
                <a:cs typeface="Tahoma"/>
              </a:rPr>
              <a:t> </a:t>
            </a:r>
            <a:r>
              <a:rPr kumimoji="0" sz="2400" b="1" i="0" u="none" strike="noStrike" kern="0" cap="none" spc="-105" normalizeH="0" baseline="0" noProof="0" dirty="0">
                <a:ln>
                  <a:noFill/>
                </a:ln>
                <a:solidFill>
                  <a:srgbClr val="FFFFFF"/>
                </a:solidFill>
                <a:effectLst/>
                <a:uLnTx/>
                <a:uFillTx/>
                <a:latin typeface="Tahoma"/>
                <a:cs typeface="Tahoma"/>
              </a:rPr>
              <a:t>Rating</a:t>
            </a:r>
            <a:r>
              <a:rPr kumimoji="0" sz="2400" b="1" i="0" u="none" strike="noStrike" kern="0" cap="none" spc="-114" normalizeH="0" baseline="0" noProof="0" dirty="0">
                <a:ln>
                  <a:noFill/>
                </a:ln>
                <a:solidFill>
                  <a:srgbClr val="FFFFFF"/>
                </a:solidFill>
                <a:effectLst/>
                <a:uLnTx/>
                <a:uFillTx/>
                <a:latin typeface="Tahoma"/>
                <a:cs typeface="Tahoma"/>
              </a:rPr>
              <a:t> </a:t>
            </a:r>
            <a:r>
              <a:rPr kumimoji="0" sz="2400" b="1" i="0" u="none" strike="noStrike" kern="0" cap="none" spc="-10" normalizeH="0" baseline="0" noProof="0" dirty="0">
                <a:ln>
                  <a:noFill/>
                </a:ln>
                <a:solidFill>
                  <a:srgbClr val="FFFFFF"/>
                </a:solidFill>
                <a:effectLst/>
                <a:uLnTx/>
                <a:uFillTx/>
                <a:latin typeface="Tahoma"/>
                <a:cs typeface="Tahoma"/>
              </a:rPr>
              <a:t>Factors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593090" marR="5080" lvl="0" indent="80645" defTabSz="914400" eaLnBrk="1" fontAlgn="auto" latinLnBrk="0" hangingPunct="1">
              <a:lnSpc>
                <a:spcPts val="3300"/>
              </a:lnSpc>
              <a:spcBef>
                <a:spcPts val="105"/>
              </a:spcBef>
              <a:spcAft>
                <a:spcPts val="0"/>
              </a:spcAft>
              <a:buClrTx/>
              <a:buSzTx/>
              <a:buFontTx/>
              <a:buNone/>
              <a:tabLst/>
              <a:defRPr/>
            </a:pPr>
            <a:r>
              <a:rPr kumimoji="0" sz="2400" b="0" i="0" u="none" strike="noStrike" kern="0" cap="none" spc="165" normalizeH="0" baseline="0" noProof="0" dirty="0">
                <a:ln>
                  <a:noFill/>
                </a:ln>
                <a:solidFill>
                  <a:srgbClr val="8190AB"/>
                </a:solidFill>
                <a:effectLst/>
                <a:uLnTx/>
                <a:uFillTx/>
                <a:latin typeface="Calibri"/>
                <a:cs typeface="Calibri"/>
              </a:rPr>
              <a:t>Home</a:t>
            </a:r>
            <a:r>
              <a:rPr kumimoji="0" sz="2400" b="0" i="0" u="none" strike="noStrike" kern="0" cap="none" spc="100" normalizeH="0" baseline="0" noProof="0" dirty="0">
                <a:ln>
                  <a:noFill/>
                </a:ln>
                <a:solidFill>
                  <a:srgbClr val="8190AB"/>
                </a:solidFill>
                <a:effectLst/>
                <a:uLnTx/>
                <a:uFillTx/>
                <a:latin typeface="Calibri"/>
                <a:cs typeface="Calibri"/>
              </a:rPr>
              <a:t> </a:t>
            </a:r>
            <a:r>
              <a:rPr kumimoji="0" sz="2400" b="0" i="0" u="none" strike="noStrike" kern="0" cap="none" spc="85" normalizeH="0" baseline="0" noProof="0" dirty="0">
                <a:ln>
                  <a:noFill/>
                </a:ln>
                <a:solidFill>
                  <a:srgbClr val="8190AB"/>
                </a:solidFill>
                <a:effectLst/>
                <a:uLnTx/>
                <a:uFillTx/>
                <a:latin typeface="Calibri"/>
                <a:cs typeface="Calibri"/>
              </a:rPr>
              <a:t>Age,</a:t>
            </a:r>
            <a:r>
              <a:rPr kumimoji="0" sz="2400" b="0" i="0" u="none" strike="noStrike" kern="0" cap="none" spc="100" normalizeH="0" baseline="0" noProof="0" dirty="0">
                <a:ln>
                  <a:noFill/>
                </a:ln>
                <a:solidFill>
                  <a:srgbClr val="8190AB"/>
                </a:solidFill>
                <a:effectLst/>
                <a:uLnTx/>
                <a:uFillTx/>
                <a:latin typeface="Calibri"/>
                <a:cs typeface="Calibri"/>
              </a:rPr>
              <a:t> </a:t>
            </a:r>
            <a:r>
              <a:rPr kumimoji="0" sz="2400" b="0" i="0" u="none" strike="noStrike" kern="0" cap="none" spc="165" normalizeH="0" baseline="0" noProof="0" dirty="0">
                <a:ln>
                  <a:noFill/>
                </a:ln>
                <a:solidFill>
                  <a:srgbClr val="8190AB"/>
                </a:solidFill>
                <a:effectLst/>
                <a:uLnTx/>
                <a:uFillTx/>
                <a:latin typeface="Calibri"/>
                <a:cs typeface="Calibri"/>
              </a:rPr>
              <a:t>Home</a:t>
            </a:r>
            <a:r>
              <a:rPr kumimoji="0" sz="2400" b="0" i="0" u="none" strike="noStrike" kern="0" cap="none" spc="105" normalizeH="0" baseline="0" noProof="0" dirty="0">
                <a:ln>
                  <a:noFill/>
                </a:ln>
                <a:solidFill>
                  <a:srgbClr val="8190AB"/>
                </a:solidFill>
                <a:effectLst/>
                <a:uLnTx/>
                <a:uFillTx/>
                <a:latin typeface="Calibri"/>
                <a:cs typeface="Calibri"/>
              </a:rPr>
              <a:t> </a:t>
            </a:r>
            <a:r>
              <a:rPr kumimoji="0" sz="2400" b="0" i="0" u="none" strike="noStrike" kern="0" cap="none" spc="275" normalizeH="0" baseline="0" noProof="0" dirty="0">
                <a:ln>
                  <a:noFill/>
                </a:ln>
                <a:solidFill>
                  <a:srgbClr val="8190AB"/>
                </a:solidFill>
                <a:effectLst/>
                <a:uLnTx/>
                <a:uFillTx/>
                <a:latin typeface="Calibri"/>
                <a:cs typeface="Calibri"/>
              </a:rPr>
              <a:t>SQ</a:t>
            </a:r>
            <a:r>
              <a:rPr kumimoji="0" sz="2400" b="0" i="0" u="none" strike="noStrike" kern="0" cap="none" spc="100" normalizeH="0" baseline="0" noProof="0" dirty="0">
                <a:ln>
                  <a:noFill/>
                </a:ln>
                <a:solidFill>
                  <a:srgbClr val="8190AB"/>
                </a:solidFill>
                <a:effectLst/>
                <a:uLnTx/>
                <a:uFillTx/>
                <a:latin typeface="Calibri"/>
                <a:cs typeface="Calibri"/>
              </a:rPr>
              <a:t> </a:t>
            </a:r>
            <a:r>
              <a:rPr kumimoji="0" sz="2400" b="0" i="0" u="none" strike="noStrike" kern="0" cap="none" spc="85" normalizeH="0" baseline="0" noProof="0" dirty="0">
                <a:ln>
                  <a:noFill/>
                </a:ln>
                <a:solidFill>
                  <a:srgbClr val="8190AB"/>
                </a:solidFill>
                <a:effectLst/>
                <a:uLnTx/>
                <a:uFillTx/>
                <a:latin typeface="Calibri"/>
                <a:cs typeface="Calibri"/>
              </a:rPr>
              <a:t>Footage, </a:t>
            </a:r>
            <a:r>
              <a:rPr kumimoji="0" sz="2400" b="0" i="0" u="none" strike="noStrike" kern="0" cap="none" spc="105" normalizeH="0" baseline="0" noProof="0" dirty="0">
                <a:ln>
                  <a:noFill/>
                </a:ln>
                <a:solidFill>
                  <a:srgbClr val="8190AB"/>
                </a:solidFill>
                <a:effectLst/>
                <a:uLnTx/>
                <a:uFillTx/>
                <a:latin typeface="Calibri"/>
                <a:cs typeface="Calibri"/>
              </a:rPr>
              <a:t>Materials/Construction,</a:t>
            </a:r>
            <a:r>
              <a:rPr kumimoji="0" sz="2400" b="0" i="0" u="none" strike="noStrike" kern="0" cap="none" spc="120" normalizeH="0" baseline="0" noProof="0" dirty="0">
                <a:ln>
                  <a:noFill/>
                </a:ln>
                <a:solidFill>
                  <a:srgbClr val="8190AB"/>
                </a:solidFill>
                <a:effectLst/>
                <a:uLnTx/>
                <a:uFillTx/>
                <a:latin typeface="Calibri"/>
                <a:cs typeface="Calibri"/>
              </a:rPr>
              <a:t> </a:t>
            </a:r>
            <a:r>
              <a:rPr kumimoji="0" sz="2400" b="0" i="0" u="none" strike="noStrike" kern="0" cap="none" spc="95" normalizeH="0" baseline="0" noProof="0" dirty="0">
                <a:ln>
                  <a:noFill/>
                </a:ln>
                <a:solidFill>
                  <a:srgbClr val="8190AB"/>
                </a:solidFill>
                <a:effectLst/>
                <a:uLnTx/>
                <a:uFillTx/>
                <a:latin typeface="Calibri"/>
                <a:cs typeface="Calibri"/>
              </a:rPr>
              <a:t>Roof</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30" normalizeH="0" baseline="0" noProof="0" dirty="0">
                <a:ln>
                  <a:noFill/>
                </a:ln>
                <a:solidFill>
                  <a:srgbClr val="8190AB"/>
                </a:solidFill>
                <a:effectLst/>
                <a:uLnTx/>
                <a:uFillTx/>
                <a:latin typeface="Calibri"/>
                <a:cs typeface="Calibri"/>
              </a:rPr>
              <a:t>Age/Type/Shape,</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35" normalizeH="0" baseline="0" noProof="0" dirty="0">
                <a:ln>
                  <a:noFill/>
                </a:ln>
                <a:solidFill>
                  <a:srgbClr val="8190AB"/>
                </a:solidFill>
                <a:effectLst/>
                <a:uLnTx/>
                <a:uFillTx/>
                <a:latin typeface="Calibri"/>
                <a:cs typeface="Calibri"/>
              </a:rPr>
              <a:t>Major </a:t>
            </a:r>
            <a:r>
              <a:rPr kumimoji="0" sz="2400" b="0" i="0" u="none" strike="noStrike" kern="0" cap="none" spc="200" normalizeH="0" baseline="0" noProof="0" dirty="0">
                <a:ln>
                  <a:noFill/>
                </a:ln>
                <a:solidFill>
                  <a:srgbClr val="8190AB"/>
                </a:solidFill>
                <a:effectLst/>
                <a:uLnTx/>
                <a:uFillTx/>
                <a:latin typeface="Calibri"/>
                <a:cs typeface="Calibri"/>
              </a:rPr>
              <a:t>Systems</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20" normalizeH="0" baseline="0" noProof="0" dirty="0">
                <a:ln>
                  <a:noFill/>
                </a:ln>
                <a:solidFill>
                  <a:srgbClr val="8190AB"/>
                </a:solidFill>
                <a:effectLst/>
                <a:uLnTx/>
                <a:uFillTx/>
                <a:latin typeface="Calibri"/>
                <a:cs typeface="Calibri"/>
              </a:rPr>
              <a:t>Age/Updates, </a:t>
            </a:r>
            <a:r>
              <a:rPr kumimoji="0" sz="2400" b="0" i="0" u="none" strike="noStrike" kern="0" cap="none" spc="145" normalizeH="0" baseline="0" noProof="0" dirty="0">
                <a:ln>
                  <a:noFill/>
                </a:ln>
                <a:solidFill>
                  <a:srgbClr val="8190AB"/>
                </a:solidFill>
                <a:effectLst/>
                <a:uLnTx/>
                <a:uFillTx/>
                <a:latin typeface="Calibri"/>
                <a:cs typeface="Calibri"/>
              </a:rPr>
              <a:t>Location</a:t>
            </a:r>
            <a:r>
              <a:rPr kumimoji="0" sz="2400" b="0" i="0" u="none" strike="noStrike" kern="0" cap="none" spc="120" normalizeH="0" baseline="0" noProof="0" dirty="0">
                <a:ln>
                  <a:noFill/>
                </a:ln>
                <a:solidFill>
                  <a:srgbClr val="8190AB"/>
                </a:solidFill>
                <a:effectLst/>
                <a:uLnTx/>
                <a:uFillTx/>
                <a:latin typeface="Calibri"/>
                <a:cs typeface="Calibri"/>
              </a:rPr>
              <a:t> </a:t>
            </a:r>
            <a:r>
              <a:rPr kumimoji="0" sz="2400" b="0" i="0" u="none" strike="noStrike" kern="0" cap="none" spc="85" normalizeH="0" baseline="0" noProof="0" dirty="0">
                <a:ln>
                  <a:noFill/>
                </a:ln>
                <a:solidFill>
                  <a:srgbClr val="8190AB"/>
                </a:solidFill>
                <a:effectLst/>
                <a:uLnTx/>
                <a:uFillTx/>
                <a:latin typeface="Calibri"/>
                <a:cs typeface="Calibri"/>
              </a:rPr>
              <a:t>(Urban/Rural),</a:t>
            </a:r>
            <a:r>
              <a:rPr kumimoji="0" sz="2400" b="0" i="0" u="none" strike="noStrike" kern="0" cap="none" spc="120" normalizeH="0" baseline="0" noProof="0" dirty="0">
                <a:ln>
                  <a:noFill/>
                </a:ln>
                <a:solidFill>
                  <a:srgbClr val="8190AB"/>
                </a:solidFill>
                <a:effectLst/>
                <a:uLnTx/>
                <a:uFillTx/>
                <a:latin typeface="Calibri"/>
                <a:cs typeface="Calibri"/>
              </a:rPr>
              <a:t> </a:t>
            </a:r>
            <a:r>
              <a:rPr kumimoji="0" sz="2400" b="0" i="0" u="none" strike="noStrike" kern="0" cap="none" spc="60" normalizeH="0" baseline="0" noProof="0" dirty="0">
                <a:ln>
                  <a:noFill/>
                </a:ln>
                <a:solidFill>
                  <a:srgbClr val="8190AB"/>
                </a:solidFill>
                <a:effectLst/>
                <a:uLnTx/>
                <a:uFillTx/>
                <a:latin typeface="Calibri"/>
                <a:cs typeface="Calibri"/>
              </a:rPr>
              <a:t>Fire </a:t>
            </a:r>
            <a:r>
              <a:rPr kumimoji="0" sz="2400" b="0" i="0" u="none" strike="noStrike" kern="0" cap="none" spc="120" normalizeH="0" baseline="0" noProof="0" dirty="0">
                <a:ln>
                  <a:noFill/>
                </a:ln>
                <a:solidFill>
                  <a:srgbClr val="8190AB"/>
                </a:solidFill>
                <a:effectLst/>
                <a:uLnTx/>
                <a:uFillTx/>
                <a:latin typeface="Calibri"/>
                <a:cs typeface="Calibri"/>
              </a:rPr>
              <a:t>Protection</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50" normalizeH="0" baseline="0" noProof="0" dirty="0">
                <a:ln>
                  <a:noFill/>
                </a:ln>
                <a:solidFill>
                  <a:srgbClr val="8190AB"/>
                </a:solidFill>
                <a:effectLst/>
                <a:uLnTx/>
                <a:uFillTx/>
                <a:latin typeface="Calibri"/>
                <a:cs typeface="Calibri"/>
              </a:rPr>
              <a:t>Class,</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05" normalizeH="0" baseline="0" noProof="0" dirty="0">
                <a:ln>
                  <a:noFill/>
                </a:ln>
                <a:solidFill>
                  <a:srgbClr val="8190AB"/>
                </a:solidFill>
                <a:effectLst/>
                <a:uLnTx/>
                <a:uFillTx/>
                <a:latin typeface="Calibri"/>
                <a:cs typeface="Calibri"/>
              </a:rPr>
              <a:t>Pet</a:t>
            </a:r>
            <a:r>
              <a:rPr kumimoji="0" sz="2400" b="0" i="0" u="none" strike="noStrike" kern="0" cap="none" spc="120" normalizeH="0" baseline="0" noProof="0" dirty="0">
                <a:ln>
                  <a:noFill/>
                </a:ln>
                <a:solidFill>
                  <a:srgbClr val="8190AB"/>
                </a:solidFill>
                <a:effectLst/>
                <a:uLnTx/>
                <a:uFillTx/>
                <a:latin typeface="Calibri"/>
                <a:cs typeface="Calibri"/>
              </a:rPr>
              <a:t> </a:t>
            </a:r>
            <a:r>
              <a:rPr kumimoji="0" sz="2400" b="0" i="0" u="none" strike="noStrike" kern="0" cap="none" spc="105" normalizeH="0" baseline="0" noProof="0" dirty="0">
                <a:ln>
                  <a:noFill/>
                </a:ln>
                <a:solidFill>
                  <a:srgbClr val="8190AB"/>
                </a:solidFill>
                <a:effectLst/>
                <a:uLnTx/>
                <a:uFillTx/>
                <a:latin typeface="Calibri"/>
                <a:cs typeface="Calibri"/>
              </a:rPr>
              <a:t>Breeds,</a:t>
            </a:r>
            <a:r>
              <a:rPr kumimoji="0" sz="2400" b="0" i="0" u="none" strike="noStrike" kern="0" cap="none" spc="114" normalizeH="0" baseline="0" noProof="0" dirty="0">
                <a:ln>
                  <a:noFill/>
                </a:ln>
                <a:solidFill>
                  <a:srgbClr val="8190AB"/>
                </a:solidFill>
                <a:effectLst/>
                <a:uLnTx/>
                <a:uFillTx/>
                <a:latin typeface="Calibri"/>
                <a:cs typeface="Calibri"/>
              </a:rPr>
              <a:t> </a:t>
            </a:r>
            <a:r>
              <a:rPr kumimoji="0" sz="2400" b="0" i="0" u="none" strike="noStrike" kern="0" cap="none" spc="120" normalizeH="0" baseline="0" noProof="0" dirty="0">
                <a:ln>
                  <a:noFill/>
                </a:ln>
                <a:solidFill>
                  <a:srgbClr val="8190AB"/>
                </a:solidFill>
                <a:effectLst/>
                <a:uLnTx/>
                <a:uFillTx/>
                <a:latin typeface="Calibri"/>
                <a:cs typeface="Calibri"/>
              </a:rPr>
              <a:t>Attractive Nuisances, </a:t>
            </a:r>
            <a:r>
              <a:rPr kumimoji="0" sz="2400" b="0" i="0" u="none" strike="noStrike" kern="0" cap="none" spc="70" normalizeH="0" baseline="0" noProof="0" dirty="0">
                <a:ln>
                  <a:noFill/>
                </a:ln>
                <a:solidFill>
                  <a:srgbClr val="8190AB"/>
                </a:solidFill>
                <a:effectLst/>
                <a:uLnTx/>
                <a:uFillTx/>
                <a:latin typeface="Calibri"/>
                <a:cs typeface="Calibri"/>
              </a:rPr>
              <a:t>Prior</a:t>
            </a:r>
            <a:r>
              <a:rPr kumimoji="0" sz="2400" b="0" i="0" u="none" strike="noStrike" kern="0" cap="none" spc="105" normalizeH="0" baseline="0" noProof="0" dirty="0">
                <a:ln>
                  <a:noFill/>
                </a:ln>
                <a:solidFill>
                  <a:srgbClr val="8190AB"/>
                </a:solidFill>
                <a:effectLst/>
                <a:uLnTx/>
                <a:uFillTx/>
                <a:latin typeface="Calibri"/>
                <a:cs typeface="Calibri"/>
              </a:rPr>
              <a:t> </a:t>
            </a:r>
            <a:r>
              <a:rPr kumimoji="0" sz="2400" b="0" i="0" u="none" strike="noStrike" kern="0" cap="none" spc="180" normalizeH="0" baseline="0" noProof="0" dirty="0">
                <a:ln>
                  <a:noFill/>
                </a:ln>
                <a:solidFill>
                  <a:srgbClr val="8190AB"/>
                </a:solidFill>
                <a:effectLst/>
                <a:uLnTx/>
                <a:uFillTx/>
                <a:latin typeface="Calibri"/>
                <a:cs typeface="Calibri"/>
              </a:rPr>
              <a:t>Claims</a:t>
            </a:r>
            <a:r>
              <a:rPr kumimoji="0" sz="2400" b="0" i="0" u="none" strike="noStrike" kern="0" cap="none" spc="105" normalizeH="0" baseline="0" noProof="0" dirty="0">
                <a:ln>
                  <a:noFill/>
                </a:ln>
                <a:solidFill>
                  <a:srgbClr val="8190AB"/>
                </a:solidFill>
                <a:effectLst/>
                <a:uLnTx/>
                <a:uFillTx/>
                <a:latin typeface="Calibri"/>
                <a:cs typeface="Calibri"/>
              </a:rPr>
              <a:t> </a:t>
            </a:r>
            <a:r>
              <a:rPr kumimoji="0" sz="2400" b="0" i="0" u="none" strike="noStrike" kern="0" cap="none" spc="100" normalizeH="0" baseline="0" noProof="0" dirty="0">
                <a:ln>
                  <a:noFill/>
                </a:ln>
                <a:solidFill>
                  <a:srgbClr val="8190AB"/>
                </a:solidFill>
                <a:effectLst/>
                <a:uLnTx/>
                <a:uFillTx/>
                <a:latin typeface="Calibri"/>
                <a:cs typeface="Calibri"/>
              </a:rPr>
              <a:t>from </a:t>
            </a:r>
            <a:r>
              <a:rPr kumimoji="0" sz="2400" b="0" i="0" u="none" strike="noStrike" kern="0" cap="none" spc="110" normalizeH="0" baseline="0" noProof="0" dirty="0">
                <a:ln>
                  <a:noFill/>
                </a:ln>
                <a:solidFill>
                  <a:srgbClr val="8190AB"/>
                </a:solidFill>
                <a:effectLst/>
                <a:uLnTx/>
                <a:uFillTx/>
                <a:latin typeface="Calibri"/>
                <a:cs typeface="Calibri"/>
              </a:rPr>
              <a:t>Sellers</a:t>
            </a:r>
            <a:endParaRPr kumimoji="0" sz="2400" b="0" i="0" u="none" strike="noStrike" kern="0" cap="none" spc="0" normalizeH="0" baseline="0" noProof="0">
              <a:ln>
                <a:noFill/>
              </a:ln>
              <a:solidFill>
                <a:sysClr val="windowText" lastClr="000000"/>
              </a:solidFill>
              <a:effectLst/>
              <a:uLnTx/>
              <a:uFillTx/>
              <a:latin typeface="Calibri"/>
              <a:cs typeface="Calibri"/>
            </a:endParaRPr>
          </a:p>
          <a:p>
            <a:pPr marL="422275" marR="0" lvl="0" indent="-349250" defTabSz="914400" eaLnBrk="1" fontAlgn="auto" latinLnBrk="0" hangingPunct="1">
              <a:lnSpc>
                <a:spcPct val="100000"/>
              </a:lnSpc>
              <a:spcBef>
                <a:spcPts val="315"/>
              </a:spcBef>
              <a:spcAft>
                <a:spcPts val="0"/>
              </a:spcAft>
              <a:buClrTx/>
              <a:buSzTx/>
              <a:buFontTx/>
              <a:buAutoNum type="arabicParenR" startAt="3"/>
              <a:tabLst>
                <a:tab pos="422275" algn="l"/>
              </a:tabLst>
              <a:defRPr/>
            </a:pPr>
            <a:r>
              <a:rPr kumimoji="0" sz="2400" b="1" i="0" u="none" strike="noStrike" kern="0" cap="none" spc="-55" normalizeH="0" baseline="0" noProof="0" dirty="0">
                <a:ln>
                  <a:noFill/>
                </a:ln>
                <a:solidFill>
                  <a:srgbClr val="FFFFFF"/>
                </a:solidFill>
                <a:effectLst/>
                <a:uLnTx/>
                <a:uFillTx/>
                <a:latin typeface="Tahoma"/>
                <a:cs typeface="Tahoma"/>
              </a:rPr>
              <a:t>Policy</a:t>
            </a:r>
            <a:r>
              <a:rPr kumimoji="0" sz="2400" b="1" i="0" u="none" strike="noStrike" kern="0" cap="none" spc="-185" normalizeH="0" baseline="0" noProof="0" dirty="0">
                <a:ln>
                  <a:noFill/>
                </a:ln>
                <a:solidFill>
                  <a:srgbClr val="FFFFFF"/>
                </a:solidFill>
                <a:effectLst/>
                <a:uLnTx/>
                <a:uFillTx/>
                <a:latin typeface="Tahoma"/>
                <a:cs typeface="Tahoma"/>
              </a:rPr>
              <a:t> </a:t>
            </a:r>
            <a:r>
              <a:rPr kumimoji="0" sz="2400" b="1" i="0" u="none" strike="noStrike" kern="0" cap="none" spc="-10" normalizeH="0" baseline="0" noProof="0" dirty="0">
                <a:ln>
                  <a:noFill/>
                </a:ln>
                <a:solidFill>
                  <a:srgbClr val="FFFFFF"/>
                </a:solidFill>
                <a:effectLst/>
                <a:uLnTx/>
                <a:uFillTx/>
                <a:latin typeface="Tahoma"/>
                <a:cs typeface="Tahoma"/>
              </a:rPr>
              <a:t>Factors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593090" marR="455930" lvl="0" indent="0" defTabSz="914400" eaLnBrk="1" fontAlgn="auto" latinLnBrk="0" hangingPunct="1">
              <a:lnSpc>
                <a:spcPts val="3300"/>
              </a:lnSpc>
              <a:spcBef>
                <a:spcPts val="30"/>
              </a:spcBef>
              <a:spcAft>
                <a:spcPts val="0"/>
              </a:spcAft>
              <a:buClrTx/>
              <a:buSzTx/>
              <a:buFontTx/>
              <a:buNone/>
              <a:tabLst/>
              <a:defRPr/>
            </a:pPr>
            <a:r>
              <a:rPr kumimoji="0" sz="2400" b="0" i="0" u="none" strike="noStrike" kern="0" cap="none" spc="85" normalizeH="0" baseline="0" noProof="0" dirty="0">
                <a:ln>
                  <a:noFill/>
                </a:ln>
                <a:solidFill>
                  <a:srgbClr val="8190AB"/>
                </a:solidFill>
                <a:effectLst/>
                <a:uLnTx/>
                <a:uFillTx/>
                <a:latin typeface="Calibri"/>
                <a:cs typeface="Calibri"/>
              </a:rPr>
              <a:t>Dwelling</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20" normalizeH="0" baseline="0" noProof="0" dirty="0">
                <a:ln>
                  <a:noFill/>
                </a:ln>
                <a:solidFill>
                  <a:srgbClr val="8190AB"/>
                </a:solidFill>
                <a:effectLst/>
                <a:uLnTx/>
                <a:uFillTx/>
                <a:latin typeface="Calibri"/>
                <a:cs typeface="Calibri"/>
              </a:rPr>
              <a:t>Coverage,</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30" normalizeH="0" baseline="0" noProof="0" dirty="0">
                <a:ln>
                  <a:noFill/>
                </a:ln>
                <a:solidFill>
                  <a:srgbClr val="8190AB"/>
                </a:solidFill>
                <a:effectLst/>
                <a:uLnTx/>
                <a:uFillTx/>
                <a:latin typeface="Calibri"/>
                <a:cs typeface="Calibri"/>
              </a:rPr>
              <a:t>Deductibles,</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35" normalizeH="0" baseline="0" noProof="0" dirty="0">
                <a:ln>
                  <a:noFill/>
                </a:ln>
                <a:solidFill>
                  <a:srgbClr val="8190AB"/>
                </a:solidFill>
                <a:effectLst/>
                <a:uLnTx/>
                <a:uFillTx/>
                <a:latin typeface="Calibri"/>
                <a:cs typeface="Calibri"/>
              </a:rPr>
              <a:t>Bundled</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80" normalizeH="0" baseline="0" noProof="0" dirty="0">
                <a:ln>
                  <a:noFill/>
                </a:ln>
                <a:solidFill>
                  <a:srgbClr val="8190AB"/>
                </a:solidFill>
                <a:effectLst/>
                <a:uLnTx/>
                <a:uFillTx/>
                <a:latin typeface="Calibri"/>
                <a:cs typeface="Calibri"/>
              </a:rPr>
              <a:t>Policies, </a:t>
            </a:r>
            <a:r>
              <a:rPr kumimoji="0" sz="2400" b="0" i="0" u="none" strike="noStrike" kern="0" cap="none" spc="120" normalizeH="0" baseline="0" noProof="0" dirty="0">
                <a:ln>
                  <a:noFill/>
                </a:ln>
                <a:solidFill>
                  <a:srgbClr val="8190AB"/>
                </a:solidFill>
                <a:effectLst/>
                <a:uLnTx/>
                <a:uFillTx/>
                <a:latin typeface="Calibri"/>
                <a:cs typeface="Calibri"/>
              </a:rPr>
              <a:t>Optional</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45" normalizeH="0" baseline="0" noProof="0" dirty="0">
                <a:ln>
                  <a:noFill/>
                </a:ln>
                <a:solidFill>
                  <a:srgbClr val="8190AB"/>
                </a:solidFill>
                <a:effectLst/>
                <a:uLnTx/>
                <a:uFillTx/>
                <a:latin typeface="Calibri"/>
                <a:cs typeface="Calibri"/>
              </a:rPr>
              <a:t>coverage</a:t>
            </a:r>
            <a:r>
              <a:rPr kumimoji="0" sz="2400" b="0" i="0" u="none" strike="noStrike" kern="0" cap="none" spc="125" normalizeH="0" baseline="0" noProof="0" dirty="0">
                <a:ln>
                  <a:noFill/>
                </a:ln>
                <a:solidFill>
                  <a:srgbClr val="8190AB"/>
                </a:solidFill>
                <a:effectLst/>
                <a:uLnTx/>
                <a:uFillTx/>
                <a:latin typeface="Calibri"/>
                <a:cs typeface="Calibri"/>
              </a:rPr>
              <a:t> </a:t>
            </a:r>
            <a:r>
              <a:rPr kumimoji="0" sz="2400" b="0" i="0" u="none" strike="noStrike" kern="0" cap="none" spc="145" normalizeH="0" baseline="0" noProof="0" dirty="0">
                <a:ln>
                  <a:noFill/>
                </a:ln>
                <a:solidFill>
                  <a:srgbClr val="8190AB"/>
                </a:solidFill>
                <a:effectLst/>
                <a:uLnTx/>
                <a:uFillTx/>
                <a:latin typeface="Calibri"/>
                <a:cs typeface="Calibri"/>
              </a:rPr>
              <a:t>enhancements/endorsements</a:t>
            </a:r>
            <a:endParaRPr kumimoji="0" sz="2400" b="0" i="0" u="none" strike="noStrike" kern="0" cap="none" spc="0" normalizeH="0" baseline="0" noProof="0">
              <a:ln>
                <a:noFill/>
              </a:ln>
              <a:solidFill>
                <a:sysClr val="windowText" lastClr="000000"/>
              </a:solidFill>
              <a:effectLst/>
              <a:uLnTx/>
              <a:uFillTx/>
              <a:latin typeface="Calibri"/>
              <a:cs typeface="Calibri"/>
            </a:endParaRPr>
          </a:p>
        </p:txBody>
      </p:sp>
    </p:spTree>
    <p:extLst>
      <p:ext uri="{BB962C8B-B14F-4D97-AF65-F5344CB8AC3E}">
        <p14:creationId xmlns:p14="http://schemas.microsoft.com/office/powerpoint/2010/main" val="19043375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8285204" cy="10287134"/>
            <a:chOff x="0" y="0"/>
            <a:chExt cx="18285204" cy="10287134"/>
          </a:xfrm>
        </p:grpSpPr>
        <p:pic>
          <p:nvPicPr>
            <p:cNvPr id="3" name="object 3"/>
            <p:cNvPicPr/>
            <p:nvPr/>
          </p:nvPicPr>
          <p:blipFill>
            <a:blip r:embed="rId2" cstate="print"/>
            <a:stretch>
              <a:fillRect/>
            </a:stretch>
          </p:blipFill>
          <p:spPr>
            <a:xfrm>
              <a:off x="0" y="0"/>
              <a:ext cx="7966455" cy="10286999"/>
            </a:xfrm>
            <a:prstGeom prst="rect">
              <a:avLst/>
            </a:prstGeom>
          </p:spPr>
        </p:pic>
        <p:sp>
          <p:nvSpPr>
            <p:cNvPr id="4" name="object 4"/>
            <p:cNvSpPr/>
            <p:nvPr/>
          </p:nvSpPr>
          <p:spPr>
            <a:xfrm>
              <a:off x="7966454" y="4129539"/>
              <a:ext cx="10318750" cy="6157595"/>
            </a:xfrm>
            <a:custGeom>
              <a:avLst/>
              <a:gdLst/>
              <a:ahLst/>
              <a:cxnLst/>
              <a:rect l="l" t="t" r="r" b="b"/>
              <a:pathLst>
                <a:path w="10318750" h="6157595">
                  <a:moveTo>
                    <a:pt x="10318557" y="6157460"/>
                  </a:moveTo>
                  <a:lnTo>
                    <a:pt x="0" y="6157460"/>
                  </a:lnTo>
                  <a:lnTo>
                    <a:pt x="0" y="0"/>
                  </a:lnTo>
                  <a:lnTo>
                    <a:pt x="10318557" y="0"/>
                  </a:lnTo>
                  <a:lnTo>
                    <a:pt x="10318557" y="6157460"/>
                  </a:lnTo>
                  <a:close/>
                </a:path>
              </a:pathLst>
            </a:custGeom>
            <a:solidFill>
              <a:srgbClr val="8190A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8625340" y="5827695"/>
              <a:ext cx="76200" cy="76199"/>
            </a:xfrm>
            <a:prstGeom prst="rect">
              <a:avLst/>
            </a:prstGeom>
          </p:spPr>
        </p:pic>
        <p:pic>
          <p:nvPicPr>
            <p:cNvPr id="7" name="object 7"/>
            <p:cNvPicPr/>
            <p:nvPr/>
          </p:nvPicPr>
          <p:blipFill>
            <a:blip r:embed="rId3" cstate="print"/>
            <a:stretch>
              <a:fillRect/>
            </a:stretch>
          </p:blipFill>
          <p:spPr>
            <a:xfrm>
              <a:off x="8625340" y="6142020"/>
              <a:ext cx="76200" cy="76199"/>
            </a:xfrm>
            <a:prstGeom prst="rect">
              <a:avLst/>
            </a:prstGeom>
          </p:spPr>
        </p:pic>
        <p:pic>
          <p:nvPicPr>
            <p:cNvPr id="8" name="object 8"/>
            <p:cNvPicPr/>
            <p:nvPr/>
          </p:nvPicPr>
          <p:blipFill>
            <a:blip r:embed="rId3" cstate="print"/>
            <a:stretch>
              <a:fillRect/>
            </a:stretch>
          </p:blipFill>
          <p:spPr>
            <a:xfrm>
              <a:off x="8625340" y="7387207"/>
              <a:ext cx="76200" cy="76199"/>
            </a:xfrm>
            <a:prstGeom prst="rect">
              <a:avLst/>
            </a:prstGeom>
          </p:spPr>
        </p:pic>
        <p:pic>
          <p:nvPicPr>
            <p:cNvPr id="9" name="object 9"/>
            <p:cNvPicPr/>
            <p:nvPr/>
          </p:nvPicPr>
          <p:blipFill>
            <a:blip r:embed="rId3" cstate="print"/>
            <a:stretch>
              <a:fillRect/>
            </a:stretch>
          </p:blipFill>
          <p:spPr>
            <a:xfrm>
              <a:off x="8625340" y="7701532"/>
              <a:ext cx="76200" cy="76199"/>
            </a:xfrm>
            <a:prstGeom prst="rect">
              <a:avLst/>
            </a:prstGeom>
          </p:spPr>
        </p:pic>
        <p:pic>
          <p:nvPicPr>
            <p:cNvPr id="10" name="object 10"/>
            <p:cNvPicPr/>
            <p:nvPr/>
          </p:nvPicPr>
          <p:blipFill>
            <a:blip r:embed="rId3" cstate="print"/>
            <a:stretch>
              <a:fillRect/>
            </a:stretch>
          </p:blipFill>
          <p:spPr>
            <a:xfrm>
              <a:off x="8625340" y="8718129"/>
              <a:ext cx="76200" cy="76199"/>
            </a:xfrm>
            <a:prstGeom prst="rect">
              <a:avLst/>
            </a:prstGeom>
          </p:spPr>
        </p:pic>
        <p:pic>
          <p:nvPicPr>
            <p:cNvPr id="11" name="object 11"/>
            <p:cNvPicPr/>
            <p:nvPr/>
          </p:nvPicPr>
          <p:blipFill>
            <a:blip r:embed="rId3" cstate="print"/>
            <a:stretch>
              <a:fillRect/>
            </a:stretch>
          </p:blipFill>
          <p:spPr>
            <a:xfrm>
              <a:off x="8625340" y="9032454"/>
              <a:ext cx="76200" cy="76199"/>
            </a:xfrm>
            <a:prstGeom prst="rect">
              <a:avLst/>
            </a:prstGeom>
          </p:spPr>
        </p:pic>
        <p:pic>
          <p:nvPicPr>
            <p:cNvPr id="12" name="object 12"/>
            <p:cNvPicPr/>
            <p:nvPr/>
          </p:nvPicPr>
          <p:blipFill>
            <a:blip r:embed="rId4" cstate="print"/>
            <a:stretch>
              <a:fillRect/>
            </a:stretch>
          </p:blipFill>
          <p:spPr>
            <a:xfrm>
              <a:off x="9011102" y="9342016"/>
              <a:ext cx="85725" cy="85724"/>
            </a:xfrm>
            <a:prstGeom prst="rect">
              <a:avLst/>
            </a:prstGeom>
          </p:spPr>
        </p:pic>
        <p:pic>
          <p:nvPicPr>
            <p:cNvPr id="13" name="object 13"/>
            <p:cNvPicPr/>
            <p:nvPr/>
          </p:nvPicPr>
          <p:blipFill>
            <a:blip r:embed="rId3" cstate="print"/>
            <a:stretch>
              <a:fillRect/>
            </a:stretch>
          </p:blipFill>
          <p:spPr>
            <a:xfrm>
              <a:off x="8650169" y="4949491"/>
              <a:ext cx="76200" cy="76199"/>
            </a:xfrm>
            <a:prstGeom prst="rect">
              <a:avLst/>
            </a:prstGeom>
          </p:spPr>
        </p:pic>
      </p:grpSp>
      <p:sp>
        <p:nvSpPr>
          <p:cNvPr id="14" name="object 14" descr="$PPTXTitle"/>
          <p:cNvSpPr txBox="1">
            <a:spLocks noGrp="1"/>
          </p:cNvSpPr>
          <p:nvPr>
            <p:ph type="title"/>
          </p:nvPr>
        </p:nvSpPr>
        <p:spPr>
          <a:prstGeom prst="rect">
            <a:avLst/>
          </a:prstGeom>
        </p:spPr>
        <p:txBody>
          <a:bodyPr vert="horz" wrap="square" lIns="0" tIns="95885" rIns="0" bIns="0" rtlCol="0">
            <a:spAutoFit/>
          </a:bodyPr>
          <a:lstStyle/>
          <a:p>
            <a:pPr marL="12700" marR="5080">
              <a:lnSpc>
                <a:spcPts val="10270"/>
              </a:lnSpc>
              <a:spcBef>
                <a:spcPts val="755"/>
              </a:spcBef>
            </a:pPr>
            <a:r>
              <a:rPr spc="-869" dirty="0"/>
              <a:t>W</a:t>
            </a:r>
            <a:r>
              <a:rPr spc="-1225" dirty="0"/>
              <a:t>A</a:t>
            </a:r>
            <a:r>
              <a:rPr spc="-755" dirty="0"/>
              <a:t>Y</a:t>
            </a:r>
            <a:r>
              <a:rPr spc="-425" dirty="0"/>
              <a:t>S</a:t>
            </a:r>
            <a:r>
              <a:rPr spc="-1315" dirty="0"/>
              <a:t> </a:t>
            </a:r>
            <a:r>
              <a:rPr spc="-620" dirty="0"/>
              <a:t>TO </a:t>
            </a:r>
            <a:r>
              <a:rPr spc="-605" dirty="0"/>
              <a:t>S</a:t>
            </a:r>
            <a:r>
              <a:rPr spc="-940" dirty="0"/>
              <a:t>A</a:t>
            </a:r>
            <a:r>
              <a:rPr spc="-600" dirty="0"/>
              <a:t>VE</a:t>
            </a:r>
            <a:r>
              <a:rPr spc="-355" dirty="0"/>
              <a:t>!</a:t>
            </a:r>
          </a:p>
        </p:txBody>
      </p:sp>
      <p:sp>
        <p:nvSpPr>
          <p:cNvPr id="15" name="object 15"/>
          <p:cNvSpPr txBox="1">
            <a:spLocks noGrp="1"/>
          </p:cNvSpPr>
          <p:nvPr>
            <p:ph type="body" idx="1"/>
          </p:nvPr>
        </p:nvSpPr>
        <p:spPr>
          <a:prstGeom prst="rect">
            <a:avLst/>
          </a:prstGeom>
        </p:spPr>
        <p:txBody>
          <a:bodyPr vert="horz" wrap="square" lIns="0" tIns="108585" rIns="0" bIns="0" rtlCol="0">
            <a:spAutoFit/>
          </a:bodyPr>
          <a:lstStyle/>
          <a:p>
            <a:pPr marL="37465">
              <a:lnSpc>
                <a:spcPct val="100000"/>
              </a:lnSpc>
              <a:spcBef>
                <a:spcPts val="855"/>
              </a:spcBef>
            </a:pPr>
            <a:r>
              <a:rPr spc="-105" dirty="0"/>
              <a:t>The</a:t>
            </a:r>
            <a:r>
              <a:rPr spc="-204" dirty="0"/>
              <a:t> </a:t>
            </a:r>
            <a:r>
              <a:rPr spc="-125" dirty="0"/>
              <a:t>Newer</a:t>
            </a:r>
            <a:r>
              <a:rPr spc="-310" dirty="0"/>
              <a:t> </a:t>
            </a:r>
            <a:r>
              <a:rPr spc="-100" dirty="0"/>
              <a:t>the</a:t>
            </a:r>
            <a:r>
              <a:rPr spc="-200" dirty="0"/>
              <a:t> </a:t>
            </a:r>
            <a:r>
              <a:rPr spc="-10" dirty="0"/>
              <a:t>Better</a:t>
            </a:r>
          </a:p>
          <a:p>
            <a:pPr marL="426084">
              <a:lnSpc>
                <a:spcPct val="100000"/>
              </a:lnSpc>
              <a:spcBef>
                <a:spcPts val="455"/>
              </a:spcBef>
            </a:pPr>
            <a:r>
              <a:rPr sz="1800" b="0" spc="70" dirty="0">
                <a:solidFill>
                  <a:srgbClr val="FFFFE6"/>
                </a:solidFill>
                <a:latin typeface="Calibri"/>
                <a:cs typeface="Calibri"/>
              </a:rPr>
              <a:t>New</a:t>
            </a:r>
            <a:r>
              <a:rPr sz="1800" b="0" spc="100" dirty="0">
                <a:solidFill>
                  <a:srgbClr val="FFFFE6"/>
                </a:solidFill>
                <a:latin typeface="Calibri"/>
                <a:cs typeface="Calibri"/>
              </a:rPr>
              <a:t> </a:t>
            </a:r>
            <a:r>
              <a:rPr sz="1800" b="0" spc="65" dirty="0">
                <a:solidFill>
                  <a:srgbClr val="FFFFE6"/>
                </a:solidFill>
                <a:latin typeface="Calibri"/>
                <a:cs typeface="Calibri"/>
              </a:rPr>
              <a:t>home,</a:t>
            </a:r>
            <a:r>
              <a:rPr sz="1800" b="0" spc="100" dirty="0">
                <a:solidFill>
                  <a:srgbClr val="FFFFE6"/>
                </a:solidFill>
                <a:latin typeface="Calibri"/>
                <a:cs typeface="Calibri"/>
              </a:rPr>
              <a:t> </a:t>
            </a:r>
            <a:r>
              <a:rPr sz="1800" b="0" spc="70" dirty="0">
                <a:solidFill>
                  <a:srgbClr val="FFFFE6"/>
                </a:solidFill>
                <a:latin typeface="Calibri"/>
                <a:cs typeface="Calibri"/>
              </a:rPr>
              <a:t>new</a:t>
            </a:r>
            <a:r>
              <a:rPr sz="1800" b="0" spc="100" dirty="0">
                <a:solidFill>
                  <a:srgbClr val="FFFFE6"/>
                </a:solidFill>
                <a:latin typeface="Calibri"/>
                <a:cs typeface="Calibri"/>
              </a:rPr>
              <a:t> </a:t>
            </a:r>
            <a:r>
              <a:rPr sz="1800" b="0" dirty="0">
                <a:solidFill>
                  <a:srgbClr val="FFFFE6"/>
                </a:solidFill>
                <a:latin typeface="Calibri"/>
                <a:cs typeface="Calibri"/>
              </a:rPr>
              <a:t>roof,</a:t>
            </a:r>
            <a:r>
              <a:rPr sz="1800" b="0" spc="100" dirty="0">
                <a:solidFill>
                  <a:srgbClr val="FFFFE6"/>
                </a:solidFill>
                <a:latin typeface="Calibri"/>
                <a:cs typeface="Calibri"/>
              </a:rPr>
              <a:t> </a:t>
            </a:r>
            <a:r>
              <a:rPr sz="1800" b="0" spc="70" dirty="0">
                <a:solidFill>
                  <a:srgbClr val="FFFFE6"/>
                </a:solidFill>
                <a:latin typeface="Calibri"/>
                <a:cs typeface="Calibri"/>
              </a:rPr>
              <a:t>new</a:t>
            </a:r>
            <a:r>
              <a:rPr sz="1800" b="0" spc="100" dirty="0">
                <a:solidFill>
                  <a:srgbClr val="FFFFE6"/>
                </a:solidFill>
                <a:latin typeface="Calibri"/>
                <a:cs typeface="Calibri"/>
              </a:rPr>
              <a:t> </a:t>
            </a:r>
            <a:r>
              <a:rPr sz="1800" b="0" spc="140" dirty="0">
                <a:solidFill>
                  <a:srgbClr val="FFFFE6"/>
                </a:solidFill>
                <a:latin typeface="Calibri"/>
                <a:cs typeface="Calibri"/>
              </a:rPr>
              <a:t>systems</a:t>
            </a:r>
            <a:r>
              <a:rPr sz="1800" b="0" spc="100" dirty="0">
                <a:solidFill>
                  <a:srgbClr val="FFFFE6"/>
                </a:solidFill>
                <a:latin typeface="Calibri"/>
                <a:cs typeface="Calibri"/>
              </a:rPr>
              <a:t> </a:t>
            </a:r>
            <a:r>
              <a:rPr sz="1800" b="0" dirty="0">
                <a:solidFill>
                  <a:srgbClr val="FFFFE6"/>
                </a:solidFill>
                <a:latin typeface="Calibri"/>
                <a:cs typeface="Calibri"/>
              </a:rPr>
              <a:t>=</a:t>
            </a:r>
            <a:r>
              <a:rPr sz="1800" b="0" spc="100" dirty="0">
                <a:solidFill>
                  <a:srgbClr val="FFFFE6"/>
                </a:solidFill>
                <a:latin typeface="Calibri"/>
                <a:cs typeface="Calibri"/>
              </a:rPr>
              <a:t> </a:t>
            </a:r>
            <a:r>
              <a:rPr sz="1800" b="0" spc="120" dirty="0">
                <a:solidFill>
                  <a:srgbClr val="FFFFE6"/>
                </a:solidFill>
                <a:latin typeface="Calibri"/>
                <a:cs typeface="Calibri"/>
              </a:rPr>
              <a:t>less</a:t>
            </a:r>
            <a:r>
              <a:rPr sz="1800" b="0" spc="100" dirty="0">
                <a:solidFill>
                  <a:srgbClr val="FFFFE6"/>
                </a:solidFill>
                <a:latin typeface="Calibri"/>
                <a:cs typeface="Calibri"/>
              </a:rPr>
              <a:t> </a:t>
            </a:r>
            <a:r>
              <a:rPr sz="1800" b="0" spc="60" dirty="0">
                <a:solidFill>
                  <a:srgbClr val="FFFFE6"/>
                </a:solidFill>
                <a:latin typeface="Calibri"/>
                <a:cs typeface="Calibri"/>
              </a:rPr>
              <a:t>risk</a:t>
            </a:r>
            <a:endParaRPr sz="1800">
              <a:latin typeface="Calibri"/>
              <a:cs typeface="Calibri"/>
            </a:endParaRPr>
          </a:p>
          <a:p>
            <a:pPr marL="12700">
              <a:lnSpc>
                <a:spcPct val="100000"/>
              </a:lnSpc>
              <a:spcBef>
                <a:spcPts val="735"/>
              </a:spcBef>
            </a:pPr>
            <a:r>
              <a:rPr spc="-10" dirty="0"/>
              <a:t>Bundles</a:t>
            </a:r>
          </a:p>
          <a:p>
            <a:pPr marL="400685">
              <a:lnSpc>
                <a:spcPct val="100000"/>
              </a:lnSpc>
              <a:spcBef>
                <a:spcPts val="420"/>
              </a:spcBef>
            </a:pPr>
            <a:r>
              <a:rPr sz="1800" b="0" spc="150" dirty="0">
                <a:solidFill>
                  <a:srgbClr val="FFFFE6"/>
                </a:solidFill>
                <a:latin typeface="Calibri"/>
                <a:cs typeface="Calibri"/>
              </a:rPr>
              <a:t>Same</a:t>
            </a:r>
            <a:r>
              <a:rPr sz="1800" b="0" spc="120" dirty="0">
                <a:solidFill>
                  <a:srgbClr val="FFFFE6"/>
                </a:solidFill>
                <a:latin typeface="Calibri"/>
                <a:cs typeface="Calibri"/>
              </a:rPr>
              <a:t> </a:t>
            </a:r>
            <a:r>
              <a:rPr sz="1800" b="0" spc="95" dirty="0">
                <a:solidFill>
                  <a:srgbClr val="FFFFE6"/>
                </a:solidFill>
                <a:latin typeface="Calibri"/>
                <a:cs typeface="Calibri"/>
              </a:rPr>
              <a:t>carriers</a:t>
            </a:r>
            <a:r>
              <a:rPr sz="1800" b="0" spc="125" dirty="0">
                <a:solidFill>
                  <a:srgbClr val="FFFFE6"/>
                </a:solidFill>
                <a:latin typeface="Calibri"/>
                <a:cs typeface="Calibri"/>
              </a:rPr>
              <a:t> </a:t>
            </a:r>
            <a:r>
              <a:rPr sz="1800" b="0" dirty="0">
                <a:solidFill>
                  <a:srgbClr val="FFFFE6"/>
                </a:solidFill>
                <a:latin typeface="Calibri"/>
                <a:cs typeface="Calibri"/>
              </a:rPr>
              <a:t>for</a:t>
            </a:r>
            <a:r>
              <a:rPr sz="1800" b="0" spc="125" dirty="0">
                <a:solidFill>
                  <a:srgbClr val="FFFFE6"/>
                </a:solidFill>
                <a:latin typeface="Calibri"/>
                <a:cs typeface="Calibri"/>
              </a:rPr>
              <a:t> </a:t>
            </a:r>
            <a:r>
              <a:rPr sz="1800" b="0" spc="70" dirty="0">
                <a:solidFill>
                  <a:srgbClr val="FFFFE6"/>
                </a:solidFill>
                <a:latin typeface="Calibri"/>
                <a:cs typeface="Calibri"/>
              </a:rPr>
              <a:t>home/auto/umbrella</a:t>
            </a:r>
            <a:r>
              <a:rPr sz="1800" b="0" spc="125" dirty="0">
                <a:solidFill>
                  <a:srgbClr val="FFFFE6"/>
                </a:solidFill>
                <a:latin typeface="Calibri"/>
                <a:cs typeface="Calibri"/>
              </a:rPr>
              <a:t> </a:t>
            </a:r>
            <a:r>
              <a:rPr sz="1800" b="0" spc="110" dirty="0">
                <a:solidFill>
                  <a:srgbClr val="FFFFE6"/>
                </a:solidFill>
                <a:latin typeface="Calibri"/>
                <a:cs typeface="Calibri"/>
              </a:rPr>
              <a:t>etc</a:t>
            </a:r>
            <a:endParaRPr sz="1800">
              <a:latin typeface="Calibri"/>
              <a:cs typeface="Calibri"/>
            </a:endParaRPr>
          </a:p>
          <a:p>
            <a:pPr marL="400685" marR="5080">
              <a:lnSpc>
                <a:spcPct val="114599"/>
              </a:lnSpc>
            </a:pPr>
            <a:r>
              <a:rPr sz="1800" b="0" spc="75" dirty="0">
                <a:solidFill>
                  <a:srgbClr val="FFFFE6"/>
                </a:solidFill>
                <a:latin typeface="Calibri"/>
                <a:cs typeface="Calibri"/>
              </a:rPr>
              <a:t>With</a:t>
            </a:r>
            <a:r>
              <a:rPr sz="1800" b="0" spc="95" dirty="0">
                <a:solidFill>
                  <a:srgbClr val="FFFFE6"/>
                </a:solidFill>
                <a:latin typeface="Calibri"/>
                <a:cs typeface="Calibri"/>
              </a:rPr>
              <a:t> </a:t>
            </a:r>
            <a:r>
              <a:rPr sz="1800" b="0" spc="105" dirty="0">
                <a:solidFill>
                  <a:srgbClr val="FFFFE6"/>
                </a:solidFill>
                <a:latin typeface="Calibri"/>
                <a:cs typeface="Calibri"/>
              </a:rPr>
              <a:t>independent</a:t>
            </a:r>
            <a:r>
              <a:rPr sz="1800" b="0" spc="100" dirty="0">
                <a:solidFill>
                  <a:srgbClr val="FFFFE6"/>
                </a:solidFill>
                <a:latin typeface="Calibri"/>
                <a:cs typeface="Calibri"/>
              </a:rPr>
              <a:t> </a:t>
            </a:r>
            <a:r>
              <a:rPr sz="1800" b="0" spc="75" dirty="0">
                <a:solidFill>
                  <a:srgbClr val="FFFFE6"/>
                </a:solidFill>
                <a:latin typeface="Calibri"/>
                <a:cs typeface="Calibri"/>
              </a:rPr>
              <a:t>agents,</a:t>
            </a:r>
            <a:r>
              <a:rPr sz="1800" b="0" spc="95" dirty="0">
                <a:solidFill>
                  <a:srgbClr val="FFFFE6"/>
                </a:solidFill>
                <a:latin typeface="Calibri"/>
                <a:cs typeface="Calibri"/>
              </a:rPr>
              <a:t> </a:t>
            </a:r>
            <a:r>
              <a:rPr sz="1800" b="0" spc="80" dirty="0">
                <a:solidFill>
                  <a:srgbClr val="FFFFE6"/>
                </a:solidFill>
                <a:latin typeface="Calibri"/>
                <a:cs typeface="Calibri"/>
              </a:rPr>
              <a:t>often</a:t>
            </a:r>
            <a:r>
              <a:rPr sz="1800" b="0" spc="100" dirty="0">
                <a:solidFill>
                  <a:srgbClr val="FFFFE6"/>
                </a:solidFill>
                <a:latin typeface="Calibri"/>
                <a:cs typeface="Calibri"/>
              </a:rPr>
              <a:t> </a:t>
            </a:r>
            <a:r>
              <a:rPr sz="1800" b="0" spc="114" dirty="0">
                <a:solidFill>
                  <a:srgbClr val="FFFFE6"/>
                </a:solidFill>
                <a:latin typeface="Calibri"/>
                <a:cs typeface="Calibri"/>
              </a:rPr>
              <a:t>times</a:t>
            </a:r>
            <a:r>
              <a:rPr sz="1800" b="0" spc="100" dirty="0">
                <a:solidFill>
                  <a:srgbClr val="FFFFE6"/>
                </a:solidFill>
                <a:latin typeface="Calibri"/>
                <a:cs typeface="Calibri"/>
              </a:rPr>
              <a:t> </a:t>
            </a:r>
            <a:r>
              <a:rPr sz="1800" b="0" spc="75" dirty="0">
                <a:solidFill>
                  <a:srgbClr val="FFFFE6"/>
                </a:solidFill>
                <a:latin typeface="Calibri"/>
                <a:cs typeface="Calibri"/>
              </a:rPr>
              <a:t>there</a:t>
            </a:r>
            <a:r>
              <a:rPr sz="1800" b="0" spc="95" dirty="0">
                <a:solidFill>
                  <a:srgbClr val="FFFFE6"/>
                </a:solidFill>
                <a:latin typeface="Calibri"/>
                <a:cs typeface="Calibri"/>
              </a:rPr>
              <a:t> </a:t>
            </a:r>
            <a:r>
              <a:rPr sz="1800" b="0" spc="105" dirty="0">
                <a:solidFill>
                  <a:srgbClr val="FFFFE6"/>
                </a:solidFill>
                <a:latin typeface="Calibri"/>
                <a:cs typeface="Calibri"/>
              </a:rPr>
              <a:t>is</a:t>
            </a:r>
            <a:r>
              <a:rPr sz="1800" b="0" spc="100" dirty="0">
                <a:solidFill>
                  <a:srgbClr val="FFFFE6"/>
                </a:solidFill>
                <a:latin typeface="Calibri"/>
                <a:cs typeface="Calibri"/>
              </a:rPr>
              <a:t> a</a:t>
            </a:r>
            <a:r>
              <a:rPr sz="1800" b="0" spc="95" dirty="0">
                <a:solidFill>
                  <a:srgbClr val="FFFFE6"/>
                </a:solidFill>
                <a:latin typeface="Calibri"/>
                <a:cs typeface="Calibri"/>
              </a:rPr>
              <a:t> </a:t>
            </a:r>
            <a:r>
              <a:rPr sz="1800" b="0" spc="50" dirty="0">
                <a:solidFill>
                  <a:srgbClr val="FFFFE6"/>
                </a:solidFill>
                <a:latin typeface="Calibri"/>
                <a:cs typeface="Calibri"/>
              </a:rPr>
              <a:t>“bundle”</a:t>
            </a:r>
            <a:r>
              <a:rPr sz="1800" b="0" spc="100" dirty="0">
                <a:solidFill>
                  <a:srgbClr val="FFFFE6"/>
                </a:solidFill>
                <a:latin typeface="Calibri"/>
                <a:cs typeface="Calibri"/>
              </a:rPr>
              <a:t> </a:t>
            </a:r>
            <a:r>
              <a:rPr sz="1800" b="0" spc="125" dirty="0">
                <a:solidFill>
                  <a:srgbClr val="FFFFE6"/>
                </a:solidFill>
                <a:latin typeface="Calibri"/>
                <a:cs typeface="Calibri"/>
              </a:rPr>
              <a:t>discount</a:t>
            </a:r>
            <a:r>
              <a:rPr sz="1800" b="0" spc="100" dirty="0">
                <a:solidFill>
                  <a:srgbClr val="FFFFE6"/>
                </a:solidFill>
                <a:latin typeface="Calibri"/>
                <a:cs typeface="Calibri"/>
              </a:rPr>
              <a:t> </a:t>
            </a:r>
            <a:r>
              <a:rPr sz="1800" b="0" dirty="0">
                <a:solidFill>
                  <a:srgbClr val="FFFFE6"/>
                </a:solidFill>
                <a:latin typeface="Calibri"/>
                <a:cs typeface="Calibri"/>
              </a:rPr>
              <a:t>for</a:t>
            </a:r>
            <a:r>
              <a:rPr sz="1800" b="0" spc="95" dirty="0">
                <a:solidFill>
                  <a:srgbClr val="FFFFE6"/>
                </a:solidFill>
                <a:latin typeface="Calibri"/>
                <a:cs typeface="Calibri"/>
              </a:rPr>
              <a:t> </a:t>
            </a:r>
            <a:r>
              <a:rPr sz="1800" b="0" spc="80" dirty="0">
                <a:solidFill>
                  <a:srgbClr val="FFFFE6"/>
                </a:solidFill>
                <a:latin typeface="Calibri"/>
                <a:cs typeface="Calibri"/>
              </a:rPr>
              <a:t>having</a:t>
            </a:r>
            <a:r>
              <a:rPr sz="1800" b="0" spc="100" dirty="0">
                <a:solidFill>
                  <a:srgbClr val="FFFFE6"/>
                </a:solidFill>
                <a:latin typeface="Calibri"/>
                <a:cs typeface="Calibri"/>
              </a:rPr>
              <a:t> </a:t>
            </a:r>
            <a:r>
              <a:rPr sz="1800" b="0" spc="30" dirty="0">
                <a:solidFill>
                  <a:srgbClr val="FFFFE6"/>
                </a:solidFill>
                <a:latin typeface="Calibri"/>
                <a:cs typeface="Calibri"/>
              </a:rPr>
              <a:t>your </a:t>
            </a:r>
            <a:r>
              <a:rPr sz="1800" b="0" spc="114" dirty="0">
                <a:solidFill>
                  <a:srgbClr val="FFFFE6"/>
                </a:solidFill>
                <a:latin typeface="Calibri"/>
                <a:cs typeface="Calibri"/>
              </a:rPr>
              <a:t>home</a:t>
            </a:r>
            <a:r>
              <a:rPr sz="1800" b="0" spc="80" dirty="0">
                <a:solidFill>
                  <a:srgbClr val="FFFFE6"/>
                </a:solidFill>
                <a:latin typeface="Calibri"/>
                <a:cs typeface="Calibri"/>
              </a:rPr>
              <a:t> </a:t>
            </a:r>
            <a:r>
              <a:rPr sz="1800" b="0" spc="114" dirty="0">
                <a:solidFill>
                  <a:srgbClr val="FFFFE6"/>
                </a:solidFill>
                <a:latin typeface="Calibri"/>
                <a:cs typeface="Calibri"/>
              </a:rPr>
              <a:t>and</a:t>
            </a:r>
            <a:r>
              <a:rPr sz="1800" b="0" spc="85" dirty="0">
                <a:solidFill>
                  <a:srgbClr val="FFFFE6"/>
                </a:solidFill>
                <a:latin typeface="Calibri"/>
                <a:cs typeface="Calibri"/>
              </a:rPr>
              <a:t> auto </a:t>
            </a:r>
            <a:r>
              <a:rPr sz="1800" b="0" spc="120" dirty="0">
                <a:solidFill>
                  <a:srgbClr val="FFFFE6"/>
                </a:solidFill>
                <a:latin typeface="Calibri"/>
                <a:cs typeface="Calibri"/>
              </a:rPr>
              <a:t>policy</a:t>
            </a:r>
            <a:r>
              <a:rPr sz="1800" b="0" spc="85" dirty="0">
                <a:solidFill>
                  <a:srgbClr val="FFFFE6"/>
                </a:solidFill>
                <a:latin typeface="Calibri"/>
                <a:cs typeface="Calibri"/>
              </a:rPr>
              <a:t> </a:t>
            </a:r>
            <a:r>
              <a:rPr sz="1800" b="0" spc="60" dirty="0">
                <a:solidFill>
                  <a:srgbClr val="FFFFE6"/>
                </a:solidFill>
                <a:latin typeface="Calibri"/>
                <a:cs typeface="Calibri"/>
              </a:rPr>
              <a:t>with</a:t>
            </a:r>
            <a:r>
              <a:rPr sz="1800" b="0" spc="80" dirty="0">
                <a:solidFill>
                  <a:srgbClr val="FFFFE6"/>
                </a:solidFill>
                <a:latin typeface="Calibri"/>
                <a:cs typeface="Calibri"/>
              </a:rPr>
              <a:t> </a:t>
            </a:r>
            <a:r>
              <a:rPr sz="1800" b="0" spc="95" dirty="0">
                <a:solidFill>
                  <a:srgbClr val="FFFFE6"/>
                </a:solidFill>
                <a:latin typeface="Calibri"/>
                <a:cs typeface="Calibri"/>
              </a:rPr>
              <a:t>the</a:t>
            </a:r>
            <a:r>
              <a:rPr sz="1800" b="0" spc="85" dirty="0">
                <a:solidFill>
                  <a:srgbClr val="FFFFE6"/>
                </a:solidFill>
                <a:latin typeface="Calibri"/>
                <a:cs typeface="Calibri"/>
              </a:rPr>
              <a:t> </a:t>
            </a:r>
            <a:r>
              <a:rPr sz="1800" b="0" spc="145" dirty="0">
                <a:solidFill>
                  <a:srgbClr val="FFFFE6"/>
                </a:solidFill>
                <a:latin typeface="Calibri"/>
                <a:cs typeface="Calibri"/>
              </a:rPr>
              <a:t>same</a:t>
            </a:r>
            <a:r>
              <a:rPr sz="1800" b="0" spc="85" dirty="0">
                <a:solidFill>
                  <a:srgbClr val="FFFFE6"/>
                </a:solidFill>
                <a:latin typeface="Calibri"/>
                <a:cs typeface="Calibri"/>
              </a:rPr>
              <a:t> </a:t>
            </a:r>
            <a:r>
              <a:rPr sz="1800" b="0" spc="70" dirty="0">
                <a:solidFill>
                  <a:srgbClr val="FFFFE6"/>
                </a:solidFill>
                <a:latin typeface="Calibri"/>
                <a:cs typeface="Calibri"/>
              </a:rPr>
              <a:t>agent,</a:t>
            </a:r>
            <a:r>
              <a:rPr sz="1800" b="0" spc="85" dirty="0">
                <a:solidFill>
                  <a:srgbClr val="FFFFE6"/>
                </a:solidFill>
                <a:latin typeface="Calibri"/>
                <a:cs typeface="Calibri"/>
              </a:rPr>
              <a:t> </a:t>
            </a:r>
            <a:r>
              <a:rPr sz="1800" b="0" spc="120" dirty="0">
                <a:solidFill>
                  <a:srgbClr val="FFFFE6"/>
                </a:solidFill>
                <a:latin typeface="Calibri"/>
                <a:cs typeface="Calibri"/>
              </a:rPr>
              <a:t>despite</a:t>
            </a:r>
            <a:r>
              <a:rPr sz="1800" b="0" spc="80" dirty="0">
                <a:solidFill>
                  <a:srgbClr val="FFFFE6"/>
                </a:solidFill>
                <a:latin typeface="Calibri"/>
                <a:cs typeface="Calibri"/>
              </a:rPr>
              <a:t> </a:t>
            </a:r>
            <a:r>
              <a:rPr sz="1800" b="0" spc="70" dirty="0">
                <a:solidFill>
                  <a:srgbClr val="FFFFE6"/>
                </a:solidFill>
                <a:latin typeface="Calibri"/>
                <a:cs typeface="Calibri"/>
              </a:rPr>
              <a:t>different</a:t>
            </a:r>
            <a:r>
              <a:rPr sz="1800" b="0" spc="85" dirty="0">
                <a:solidFill>
                  <a:srgbClr val="FFFFE6"/>
                </a:solidFill>
                <a:latin typeface="Calibri"/>
                <a:cs typeface="Calibri"/>
              </a:rPr>
              <a:t> </a:t>
            </a:r>
            <a:r>
              <a:rPr sz="1800" b="0" spc="60" dirty="0">
                <a:solidFill>
                  <a:srgbClr val="FFFFE6"/>
                </a:solidFill>
                <a:latin typeface="Calibri"/>
                <a:cs typeface="Calibri"/>
              </a:rPr>
              <a:t>carriers.</a:t>
            </a:r>
            <a:endParaRPr sz="1800">
              <a:latin typeface="Calibri"/>
              <a:cs typeface="Calibri"/>
            </a:endParaRPr>
          </a:p>
          <a:p>
            <a:pPr marL="12700">
              <a:lnSpc>
                <a:spcPct val="100000"/>
              </a:lnSpc>
              <a:spcBef>
                <a:spcPts val="1150"/>
              </a:spcBef>
            </a:pPr>
            <a:r>
              <a:rPr spc="-95" dirty="0"/>
              <a:t>Preventative</a:t>
            </a:r>
            <a:r>
              <a:rPr spc="-240" dirty="0"/>
              <a:t> </a:t>
            </a:r>
            <a:r>
              <a:rPr spc="-20" dirty="0"/>
              <a:t>Tech</a:t>
            </a:r>
          </a:p>
          <a:p>
            <a:pPr marL="400685" marR="1200150">
              <a:lnSpc>
                <a:spcPct val="114599"/>
              </a:lnSpc>
              <a:spcBef>
                <a:spcPts val="105"/>
              </a:spcBef>
            </a:pPr>
            <a:r>
              <a:rPr sz="1800" b="0" spc="120" dirty="0">
                <a:solidFill>
                  <a:srgbClr val="FFFFE6"/>
                </a:solidFill>
                <a:latin typeface="Calibri"/>
                <a:cs typeface="Calibri"/>
              </a:rPr>
              <a:t>Security</a:t>
            </a:r>
            <a:r>
              <a:rPr sz="1800" b="0" spc="85" dirty="0">
                <a:solidFill>
                  <a:srgbClr val="FFFFE6"/>
                </a:solidFill>
                <a:latin typeface="Calibri"/>
                <a:cs typeface="Calibri"/>
              </a:rPr>
              <a:t> </a:t>
            </a:r>
            <a:r>
              <a:rPr sz="1800" b="0" spc="140" dirty="0">
                <a:solidFill>
                  <a:srgbClr val="FFFFE6"/>
                </a:solidFill>
                <a:latin typeface="Calibri"/>
                <a:cs typeface="Calibri"/>
              </a:rPr>
              <a:t>systems</a:t>
            </a:r>
            <a:r>
              <a:rPr sz="1800" b="0" spc="90" dirty="0">
                <a:solidFill>
                  <a:srgbClr val="FFFFE6"/>
                </a:solidFill>
                <a:latin typeface="Calibri"/>
                <a:cs typeface="Calibri"/>
              </a:rPr>
              <a:t> </a:t>
            </a:r>
            <a:r>
              <a:rPr sz="1800" b="0" spc="60" dirty="0">
                <a:solidFill>
                  <a:srgbClr val="FFFFE6"/>
                </a:solidFill>
                <a:latin typeface="Calibri"/>
                <a:cs typeface="Calibri"/>
              </a:rPr>
              <a:t>with</a:t>
            </a:r>
            <a:r>
              <a:rPr sz="1800" b="0" spc="85" dirty="0">
                <a:solidFill>
                  <a:srgbClr val="FFFFE6"/>
                </a:solidFill>
                <a:latin typeface="Calibri"/>
                <a:cs typeface="Calibri"/>
              </a:rPr>
              <a:t> </a:t>
            </a:r>
            <a:r>
              <a:rPr sz="1800" b="0" spc="125" dirty="0">
                <a:solidFill>
                  <a:srgbClr val="FFFFE6"/>
                </a:solidFill>
                <a:latin typeface="Calibri"/>
                <a:cs typeface="Calibri"/>
              </a:rPr>
              <a:t>dispatch</a:t>
            </a:r>
            <a:r>
              <a:rPr sz="1800" b="0" spc="90" dirty="0">
                <a:solidFill>
                  <a:srgbClr val="FFFFE6"/>
                </a:solidFill>
                <a:latin typeface="Calibri"/>
                <a:cs typeface="Calibri"/>
              </a:rPr>
              <a:t> to</a:t>
            </a:r>
            <a:r>
              <a:rPr sz="1800" b="0" spc="85" dirty="0">
                <a:solidFill>
                  <a:srgbClr val="FFFFE6"/>
                </a:solidFill>
                <a:latin typeface="Calibri"/>
                <a:cs typeface="Calibri"/>
              </a:rPr>
              <a:t> </a:t>
            </a:r>
            <a:r>
              <a:rPr sz="1800" b="0" spc="65" dirty="0">
                <a:solidFill>
                  <a:srgbClr val="FFFFE6"/>
                </a:solidFill>
                <a:latin typeface="Calibri"/>
                <a:cs typeface="Calibri"/>
              </a:rPr>
              <a:t>authorities,</a:t>
            </a:r>
            <a:r>
              <a:rPr sz="1800" b="0" spc="90" dirty="0">
                <a:solidFill>
                  <a:srgbClr val="FFFFE6"/>
                </a:solidFill>
                <a:latin typeface="Calibri"/>
                <a:cs typeface="Calibri"/>
              </a:rPr>
              <a:t> </a:t>
            </a:r>
            <a:r>
              <a:rPr sz="1800" b="0" spc="85" dirty="0">
                <a:solidFill>
                  <a:srgbClr val="FFFFE6"/>
                </a:solidFill>
                <a:latin typeface="Calibri"/>
                <a:cs typeface="Calibri"/>
              </a:rPr>
              <a:t>even </a:t>
            </a:r>
            <a:r>
              <a:rPr sz="1800" b="0" spc="100" dirty="0">
                <a:solidFill>
                  <a:srgbClr val="FFFFE6"/>
                </a:solidFill>
                <a:latin typeface="Calibri"/>
                <a:cs typeface="Calibri"/>
              </a:rPr>
              <a:t>a</a:t>
            </a:r>
            <a:r>
              <a:rPr sz="1800" b="0" spc="90" dirty="0">
                <a:solidFill>
                  <a:srgbClr val="FFFFE6"/>
                </a:solidFill>
                <a:latin typeface="Calibri"/>
                <a:cs typeface="Calibri"/>
              </a:rPr>
              <a:t> </a:t>
            </a:r>
            <a:r>
              <a:rPr sz="1800" b="0" spc="80" dirty="0">
                <a:solidFill>
                  <a:srgbClr val="FFFFE6"/>
                </a:solidFill>
                <a:latin typeface="Calibri"/>
                <a:cs typeface="Calibri"/>
              </a:rPr>
              <a:t>doorbell</a:t>
            </a:r>
            <a:r>
              <a:rPr sz="1800" b="0" spc="90" dirty="0">
                <a:solidFill>
                  <a:srgbClr val="FFFFE6"/>
                </a:solidFill>
                <a:latin typeface="Calibri"/>
                <a:cs typeface="Calibri"/>
              </a:rPr>
              <a:t> </a:t>
            </a:r>
            <a:r>
              <a:rPr sz="1800" b="0" spc="75" dirty="0">
                <a:solidFill>
                  <a:srgbClr val="FFFFE6"/>
                </a:solidFill>
                <a:latin typeface="Calibri"/>
                <a:cs typeface="Calibri"/>
              </a:rPr>
              <a:t>camera. </a:t>
            </a:r>
            <a:r>
              <a:rPr sz="1800" b="0" spc="60" dirty="0">
                <a:solidFill>
                  <a:srgbClr val="FFFFE6"/>
                </a:solidFill>
                <a:latin typeface="Calibri"/>
                <a:cs typeface="Calibri"/>
              </a:rPr>
              <a:t>Water</a:t>
            </a:r>
            <a:r>
              <a:rPr sz="1800" b="0" spc="80" dirty="0">
                <a:solidFill>
                  <a:srgbClr val="FFFFE6"/>
                </a:solidFill>
                <a:latin typeface="Calibri"/>
                <a:cs typeface="Calibri"/>
              </a:rPr>
              <a:t> </a:t>
            </a:r>
            <a:r>
              <a:rPr sz="1800" b="0" spc="130" dirty="0">
                <a:solidFill>
                  <a:srgbClr val="FFFFE6"/>
                </a:solidFill>
                <a:latin typeface="Calibri"/>
                <a:cs typeface="Calibri"/>
              </a:rPr>
              <a:t>sensors</a:t>
            </a:r>
            <a:r>
              <a:rPr sz="1800" b="0" spc="85" dirty="0">
                <a:solidFill>
                  <a:srgbClr val="FFFFE6"/>
                </a:solidFill>
                <a:latin typeface="Calibri"/>
                <a:cs typeface="Calibri"/>
              </a:rPr>
              <a:t> </a:t>
            </a:r>
            <a:r>
              <a:rPr sz="1800" b="0" spc="114" dirty="0">
                <a:solidFill>
                  <a:srgbClr val="FFFFE6"/>
                </a:solidFill>
                <a:latin typeface="Calibri"/>
                <a:cs typeface="Calibri"/>
              </a:rPr>
              <a:t>and</a:t>
            </a:r>
            <a:r>
              <a:rPr sz="1800" b="0" spc="85" dirty="0">
                <a:solidFill>
                  <a:srgbClr val="FFFFE6"/>
                </a:solidFill>
                <a:latin typeface="Calibri"/>
                <a:cs typeface="Calibri"/>
              </a:rPr>
              <a:t> </a:t>
            </a:r>
            <a:r>
              <a:rPr sz="1800" b="0" spc="105" dirty="0">
                <a:solidFill>
                  <a:srgbClr val="FFFFE6"/>
                </a:solidFill>
                <a:latin typeface="Calibri"/>
                <a:cs typeface="Calibri"/>
              </a:rPr>
              <a:t>automatic</a:t>
            </a:r>
            <a:r>
              <a:rPr sz="1800" b="0" spc="85" dirty="0">
                <a:solidFill>
                  <a:srgbClr val="FFFFE6"/>
                </a:solidFill>
                <a:latin typeface="Calibri"/>
                <a:cs typeface="Calibri"/>
              </a:rPr>
              <a:t> </a:t>
            </a:r>
            <a:r>
              <a:rPr sz="1800" b="0" spc="60" dirty="0">
                <a:solidFill>
                  <a:srgbClr val="FFFFE6"/>
                </a:solidFill>
                <a:latin typeface="Calibri"/>
                <a:cs typeface="Calibri"/>
              </a:rPr>
              <a:t>water</a:t>
            </a:r>
            <a:r>
              <a:rPr sz="1800" b="0" spc="85" dirty="0">
                <a:solidFill>
                  <a:srgbClr val="FFFFE6"/>
                </a:solidFill>
                <a:latin typeface="Calibri"/>
                <a:cs typeface="Calibri"/>
              </a:rPr>
              <a:t> </a:t>
            </a:r>
            <a:r>
              <a:rPr sz="1800" b="0" spc="105" dirty="0">
                <a:solidFill>
                  <a:srgbClr val="FFFFE6"/>
                </a:solidFill>
                <a:latin typeface="Calibri"/>
                <a:cs typeface="Calibri"/>
              </a:rPr>
              <a:t>shut</a:t>
            </a:r>
            <a:r>
              <a:rPr sz="1800" b="0" spc="85" dirty="0">
                <a:solidFill>
                  <a:srgbClr val="FFFFE6"/>
                </a:solidFill>
                <a:latin typeface="Calibri"/>
                <a:cs typeface="Calibri"/>
              </a:rPr>
              <a:t> </a:t>
            </a:r>
            <a:r>
              <a:rPr sz="1800" b="0" spc="65" dirty="0">
                <a:solidFill>
                  <a:srgbClr val="FFFFE6"/>
                </a:solidFill>
                <a:latin typeface="Calibri"/>
                <a:cs typeface="Calibri"/>
              </a:rPr>
              <a:t>off</a:t>
            </a:r>
            <a:r>
              <a:rPr sz="1800" b="0" spc="85" dirty="0">
                <a:solidFill>
                  <a:srgbClr val="FFFFE6"/>
                </a:solidFill>
                <a:latin typeface="Calibri"/>
                <a:cs typeface="Calibri"/>
              </a:rPr>
              <a:t> </a:t>
            </a:r>
            <a:r>
              <a:rPr sz="1800" b="0" spc="80" dirty="0">
                <a:solidFill>
                  <a:srgbClr val="FFFFE6"/>
                </a:solidFill>
                <a:latin typeface="Calibri"/>
                <a:cs typeface="Calibri"/>
              </a:rPr>
              <a:t>valves</a:t>
            </a:r>
            <a:endParaRPr sz="1800">
              <a:latin typeface="Calibri"/>
              <a:cs typeface="Calibri"/>
            </a:endParaRPr>
          </a:p>
          <a:p>
            <a:pPr marL="37465">
              <a:lnSpc>
                <a:spcPct val="100000"/>
              </a:lnSpc>
              <a:spcBef>
                <a:spcPts val="1825"/>
              </a:spcBef>
            </a:pPr>
            <a:r>
              <a:rPr spc="-130" dirty="0"/>
              <a:t>Coverage</a:t>
            </a:r>
            <a:r>
              <a:rPr spc="-170" dirty="0"/>
              <a:t> </a:t>
            </a:r>
            <a:r>
              <a:rPr spc="-10" dirty="0"/>
              <a:t>Shopping</a:t>
            </a:r>
          </a:p>
          <a:p>
            <a:pPr marL="400685">
              <a:lnSpc>
                <a:spcPct val="100000"/>
              </a:lnSpc>
              <a:spcBef>
                <a:spcPts val="420"/>
              </a:spcBef>
            </a:pPr>
            <a:r>
              <a:rPr sz="1800" b="0" spc="55" dirty="0">
                <a:solidFill>
                  <a:srgbClr val="FFFFE6"/>
                </a:solidFill>
                <a:latin typeface="Calibri"/>
                <a:cs typeface="Calibri"/>
              </a:rPr>
              <a:t>Your</a:t>
            </a:r>
            <a:r>
              <a:rPr sz="1800" b="0" spc="85" dirty="0">
                <a:solidFill>
                  <a:srgbClr val="FFFFE6"/>
                </a:solidFill>
                <a:latin typeface="Calibri"/>
                <a:cs typeface="Calibri"/>
              </a:rPr>
              <a:t> </a:t>
            </a:r>
            <a:r>
              <a:rPr sz="1800" b="0" spc="95" dirty="0">
                <a:solidFill>
                  <a:srgbClr val="FFFFE6"/>
                </a:solidFill>
                <a:latin typeface="Calibri"/>
                <a:cs typeface="Calibri"/>
              </a:rPr>
              <a:t>agent</a:t>
            </a:r>
            <a:r>
              <a:rPr sz="1800" b="0" spc="85" dirty="0">
                <a:solidFill>
                  <a:srgbClr val="FFFFE6"/>
                </a:solidFill>
                <a:latin typeface="Calibri"/>
                <a:cs typeface="Calibri"/>
              </a:rPr>
              <a:t> </a:t>
            </a:r>
            <a:r>
              <a:rPr sz="1800" b="0" spc="100" dirty="0">
                <a:solidFill>
                  <a:srgbClr val="FFFFE6"/>
                </a:solidFill>
                <a:latin typeface="Calibri"/>
                <a:cs typeface="Calibri"/>
              </a:rPr>
              <a:t>should</a:t>
            </a:r>
            <a:r>
              <a:rPr sz="1800" b="0" spc="85" dirty="0">
                <a:solidFill>
                  <a:srgbClr val="FFFFE6"/>
                </a:solidFill>
                <a:latin typeface="Calibri"/>
                <a:cs typeface="Calibri"/>
              </a:rPr>
              <a:t> </a:t>
            </a:r>
            <a:r>
              <a:rPr sz="1800" b="0" spc="140" dirty="0">
                <a:solidFill>
                  <a:srgbClr val="FFFFE6"/>
                </a:solidFill>
                <a:latin typeface="Calibri"/>
                <a:cs typeface="Calibri"/>
              </a:rPr>
              <a:t>be</a:t>
            </a:r>
            <a:r>
              <a:rPr sz="1800" b="0" spc="85" dirty="0">
                <a:solidFill>
                  <a:srgbClr val="FFFFE6"/>
                </a:solidFill>
                <a:latin typeface="Calibri"/>
                <a:cs typeface="Calibri"/>
              </a:rPr>
              <a:t> </a:t>
            </a:r>
            <a:r>
              <a:rPr sz="1800" b="0" spc="95" dirty="0">
                <a:solidFill>
                  <a:srgbClr val="FFFFE6"/>
                </a:solidFill>
                <a:latin typeface="Calibri"/>
                <a:cs typeface="Calibri"/>
              </a:rPr>
              <a:t>proactively</a:t>
            </a:r>
            <a:r>
              <a:rPr sz="1800" b="0" spc="85" dirty="0">
                <a:solidFill>
                  <a:srgbClr val="FFFFE6"/>
                </a:solidFill>
                <a:latin typeface="Calibri"/>
                <a:cs typeface="Calibri"/>
              </a:rPr>
              <a:t> </a:t>
            </a:r>
            <a:r>
              <a:rPr sz="1800" b="0" spc="114" dirty="0">
                <a:solidFill>
                  <a:srgbClr val="FFFFE6"/>
                </a:solidFill>
                <a:latin typeface="Calibri"/>
                <a:cs typeface="Calibri"/>
              </a:rPr>
              <a:t>shopping</a:t>
            </a:r>
            <a:r>
              <a:rPr sz="1800" b="0" spc="85" dirty="0">
                <a:solidFill>
                  <a:srgbClr val="FFFFE6"/>
                </a:solidFill>
                <a:latin typeface="Calibri"/>
                <a:cs typeface="Calibri"/>
              </a:rPr>
              <a:t> </a:t>
            </a:r>
            <a:r>
              <a:rPr sz="1800" b="0" spc="95" dirty="0">
                <a:solidFill>
                  <a:srgbClr val="FFFFE6"/>
                </a:solidFill>
                <a:latin typeface="Calibri"/>
                <a:cs typeface="Calibri"/>
              </a:rPr>
              <a:t>you</a:t>
            </a:r>
            <a:r>
              <a:rPr sz="1800" b="0" spc="85" dirty="0">
                <a:solidFill>
                  <a:srgbClr val="FFFFE6"/>
                </a:solidFill>
                <a:latin typeface="Calibri"/>
                <a:cs typeface="Calibri"/>
              </a:rPr>
              <a:t> </a:t>
            </a:r>
            <a:r>
              <a:rPr sz="1800" b="0" spc="95" dirty="0">
                <a:solidFill>
                  <a:srgbClr val="FFFFE6"/>
                </a:solidFill>
                <a:latin typeface="Calibri"/>
                <a:cs typeface="Calibri"/>
              </a:rPr>
              <a:t>every</a:t>
            </a:r>
            <a:r>
              <a:rPr sz="1800" b="0" spc="85" dirty="0">
                <a:solidFill>
                  <a:srgbClr val="FFFFE6"/>
                </a:solidFill>
                <a:latin typeface="Calibri"/>
                <a:cs typeface="Calibri"/>
              </a:rPr>
              <a:t> </a:t>
            </a:r>
            <a:r>
              <a:rPr sz="1800" b="0" spc="65" dirty="0">
                <a:solidFill>
                  <a:srgbClr val="FFFFE6"/>
                </a:solidFill>
                <a:latin typeface="Calibri"/>
                <a:cs typeface="Calibri"/>
              </a:rPr>
              <a:t>year</a:t>
            </a:r>
            <a:endParaRPr sz="1800">
              <a:latin typeface="Calibri"/>
              <a:cs typeface="Calibri"/>
            </a:endParaRPr>
          </a:p>
          <a:p>
            <a:pPr marL="789305" marR="165100" indent="-388620">
              <a:lnSpc>
                <a:spcPct val="114599"/>
              </a:lnSpc>
            </a:pPr>
            <a:r>
              <a:rPr sz="1800" b="0" dirty="0">
                <a:solidFill>
                  <a:srgbClr val="FFFFE6"/>
                </a:solidFill>
                <a:latin typeface="Calibri"/>
                <a:cs typeface="Calibri"/>
              </a:rPr>
              <a:t>It’s</a:t>
            </a:r>
            <a:r>
              <a:rPr sz="1800" b="0" spc="95" dirty="0">
                <a:solidFill>
                  <a:srgbClr val="FFFFE6"/>
                </a:solidFill>
                <a:latin typeface="Calibri"/>
                <a:cs typeface="Calibri"/>
              </a:rPr>
              <a:t> </a:t>
            </a:r>
            <a:r>
              <a:rPr sz="1800" b="0" spc="135" dirty="0">
                <a:solidFill>
                  <a:srgbClr val="FFFFE6"/>
                </a:solidFill>
                <a:latin typeface="Calibri"/>
                <a:cs typeface="Calibri"/>
              </a:rPr>
              <a:t>best</a:t>
            </a:r>
            <a:r>
              <a:rPr sz="1800" b="0" spc="95" dirty="0">
                <a:solidFill>
                  <a:srgbClr val="FFFFE6"/>
                </a:solidFill>
                <a:latin typeface="Calibri"/>
                <a:cs typeface="Calibri"/>
              </a:rPr>
              <a:t> </a:t>
            </a:r>
            <a:r>
              <a:rPr sz="1800" b="0" spc="90" dirty="0">
                <a:solidFill>
                  <a:srgbClr val="FFFFE6"/>
                </a:solidFill>
                <a:latin typeface="Calibri"/>
                <a:cs typeface="Calibri"/>
              </a:rPr>
              <a:t>to</a:t>
            </a:r>
            <a:r>
              <a:rPr sz="1800" b="0" spc="95" dirty="0">
                <a:solidFill>
                  <a:srgbClr val="FFFFE6"/>
                </a:solidFill>
                <a:latin typeface="Calibri"/>
                <a:cs typeface="Calibri"/>
              </a:rPr>
              <a:t> </a:t>
            </a:r>
            <a:r>
              <a:rPr sz="1800" b="0" spc="60" dirty="0">
                <a:solidFill>
                  <a:srgbClr val="FFFFE6"/>
                </a:solidFill>
                <a:latin typeface="Calibri"/>
                <a:cs typeface="Calibri"/>
              </a:rPr>
              <a:t>renew</a:t>
            </a:r>
            <a:r>
              <a:rPr sz="1800" b="0" spc="95" dirty="0">
                <a:solidFill>
                  <a:srgbClr val="FFFFE6"/>
                </a:solidFill>
                <a:latin typeface="Calibri"/>
                <a:cs typeface="Calibri"/>
              </a:rPr>
              <a:t> </a:t>
            </a:r>
            <a:r>
              <a:rPr sz="1800" b="0" dirty="0">
                <a:solidFill>
                  <a:srgbClr val="FFFFE6"/>
                </a:solidFill>
                <a:latin typeface="Calibri"/>
                <a:cs typeface="Calibri"/>
              </a:rPr>
              <a:t>for</a:t>
            </a:r>
            <a:r>
              <a:rPr sz="1800" b="0" spc="95" dirty="0">
                <a:solidFill>
                  <a:srgbClr val="FFFFE6"/>
                </a:solidFill>
                <a:latin typeface="Calibri"/>
                <a:cs typeface="Calibri"/>
              </a:rPr>
              <a:t> </a:t>
            </a:r>
            <a:r>
              <a:rPr sz="1800" b="0" spc="235" dirty="0">
                <a:solidFill>
                  <a:srgbClr val="FFFFE6"/>
                </a:solidFill>
                <a:latin typeface="Calibri"/>
                <a:cs typeface="Calibri"/>
              </a:rPr>
              <a:t>2-</a:t>
            </a:r>
            <a:r>
              <a:rPr sz="1800" b="0" spc="135" dirty="0">
                <a:solidFill>
                  <a:srgbClr val="FFFFE6"/>
                </a:solidFill>
                <a:latin typeface="Calibri"/>
                <a:cs typeface="Calibri"/>
              </a:rPr>
              <a:t>3</a:t>
            </a:r>
            <a:r>
              <a:rPr sz="1800" b="0" spc="100" dirty="0">
                <a:solidFill>
                  <a:srgbClr val="FFFFE6"/>
                </a:solidFill>
                <a:latin typeface="Calibri"/>
                <a:cs typeface="Calibri"/>
              </a:rPr>
              <a:t> </a:t>
            </a:r>
            <a:r>
              <a:rPr sz="1800" b="0" spc="105" dirty="0">
                <a:solidFill>
                  <a:srgbClr val="FFFFE6"/>
                </a:solidFill>
                <a:latin typeface="Calibri"/>
                <a:cs typeface="Calibri"/>
              </a:rPr>
              <a:t>years</a:t>
            </a:r>
            <a:r>
              <a:rPr sz="1800" b="0" spc="95" dirty="0">
                <a:solidFill>
                  <a:srgbClr val="FFFFE6"/>
                </a:solidFill>
                <a:latin typeface="Calibri"/>
                <a:cs typeface="Calibri"/>
              </a:rPr>
              <a:t> </a:t>
            </a:r>
            <a:r>
              <a:rPr sz="1800" b="0" spc="60" dirty="0">
                <a:solidFill>
                  <a:srgbClr val="FFFFE6"/>
                </a:solidFill>
                <a:latin typeface="Calibri"/>
                <a:cs typeface="Calibri"/>
              </a:rPr>
              <a:t>with</a:t>
            </a:r>
            <a:r>
              <a:rPr sz="1800" b="0" spc="95" dirty="0">
                <a:solidFill>
                  <a:srgbClr val="FFFFE6"/>
                </a:solidFill>
                <a:latin typeface="Calibri"/>
                <a:cs typeface="Calibri"/>
              </a:rPr>
              <a:t> the </a:t>
            </a:r>
            <a:r>
              <a:rPr sz="1800" b="0" spc="145" dirty="0">
                <a:solidFill>
                  <a:srgbClr val="FFFFE6"/>
                </a:solidFill>
                <a:latin typeface="Calibri"/>
                <a:cs typeface="Calibri"/>
              </a:rPr>
              <a:t>same</a:t>
            </a:r>
            <a:r>
              <a:rPr sz="1800" b="0" spc="95" dirty="0">
                <a:solidFill>
                  <a:srgbClr val="FFFFE6"/>
                </a:solidFill>
                <a:latin typeface="Calibri"/>
                <a:cs typeface="Calibri"/>
              </a:rPr>
              <a:t> </a:t>
            </a:r>
            <a:r>
              <a:rPr sz="1800" b="0" spc="80" dirty="0">
                <a:solidFill>
                  <a:srgbClr val="FFFFE6"/>
                </a:solidFill>
                <a:latin typeface="Calibri"/>
                <a:cs typeface="Calibri"/>
              </a:rPr>
              <a:t>carrier</a:t>
            </a:r>
            <a:r>
              <a:rPr sz="1800" b="0" spc="100" dirty="0">
                <a:solidFill>
                  <a:srgbClr val="FFFFE6"/>
                </a:solidFill>
                <a:latin typeface="Calibri"/>
                <a:cs typeface="Calibri"/>
              </a:rPr>
              <a:t> </a:t>
            </a:r>
            <a:r>
              <a:rPr sz="1800" b="0" spc="114" dirty="0">
                <a:solidFill>
                  <a:srgbClr val="FFFFE6"/>
                </a:solidFill>
                <a:latin typeface="Calibri"/>
                <a:cs typeface="Calibri"/>
              </a:rPr>
              <a:t>and</a:t>
            </a:r>
            <a:r>
              <a:rPr sz="1800" b="0" spc="95" dirty="0">
                <a:solidFill>
                  <a:srgbClr val="FFFFE6"/>
                </a:solidFill>
                <a:latin typeface="Calibri"/>
                <a:cs typeface="Calibri"/>
              </a:rPr>
              <a:t> </a:t>
            </a:r>
            <a:r>
              <a:rPr sz="1800" b="0" spc="105" dirty="0">
                <a:solidFill>
                  <a:srgbClr val="FFFFE6"/>
                </a:solidFill>
                <a:latin typeface="Calibri"/>
                <a:cs typeface="Calibri"/>
              </a:rPr>
              <a:t>THEN</a:t>
            </a:r>
            <a:r>
              <a:rPr sz="1800" b="0" spc="95" dirty="0">
                <a:solidFill>
                  <a:srgbClr val="FFFFE6"/>
                </a:solidFill>
                <a:latin typeface="Calibri"/>
                <a:cs typeface="Calibri"/>
              </a:rPr>
              <a:t> </a:t>
            </a:r>
            <a:r>
              <a:rPr sz="1800" b="0" spc="120" dirty="0">
                <a:solidFill>
                  <a:srgbClr val="FFFFE6"/>
                </a:solidFill>
                <a:latin typeface="Calibri"/>
                <a:cs typeface="Calibri"/>
              </a:rPr>
              <a:t>change</a:t>
            </a:r>
            <a:r>
              <a:rPr sz="1800" b="0" spc="95" dirty="0">
                <a:solidFill>
                  <a:srgbClr val="FFFFE6"/>
                </a:solidFill>
                <a:latin typeface="Calibri"/>
                <a:cs typeface="Calibri"/>
              </a:rPr>
              <a:t> </a:t>
            </a:r>
            <a:r>
              <a:rPr sz="1800" b="0" spc="85" dirty="0">
                <a:solidFill>
                  <a:srgbClr val="FFFFE6"/>
                </a:solidFill>
                <a:latin typeface="Calibri"/>
                <a:cs typeface="Calibri"/>
              </a:rPr>
              <a:t>carriers </a:t>
            </a:r>
            <a:r>
              <a:rPr sz="1800" b="0" spc="95" dirty="0">
                <a:solidFill>
                  <a:srgbClr val="FFFFE6"/>
                </a:solidFill>
                <a:latin typeface="Calibri"/>
                <a:cs typeface="Calibri"/>
              </a:rPr>
              <a:t>Ensure</a:t>
            </a:r>
            <a:r>
              <a:rPr sz="1800" b="0" spc="80" dirty="0">
                <a:solidFill>
                  <a:srgbClr val="FFFFE6"/>
                </a:solidFill>
                <a:latin typeface="Calibri"/>
                <a:cs typeface="Calibri"/>
              </a:rPr>
              <a:t> </a:t>
            </a:r>
            <a:r>
              <a:rPr sz="1800" b="0" spc="105" dirty="0">
                <a:solidFill>
                  <a:srgbClr val="FFFFE6"/>
                </a:solidFill>
                <a:latin typeface="Calibri"/>
                <a:cs typeface="Calibri"/>
              </a:rPr>
              <a:t>coverage</a:t>
            </a:r>
            <a:r>
              <a:rPr sz="1800" b="0" spc="85" dirty="0">
                <a:solidFill>
                  <a:srgbClr val="FFFFE6"/>
                </a:solidFill>
                <a:latin typeface="Calibri"/>
                <a:cs typeface="Calibri"/>
              </a:rPr>
              <a:t> </a:t>
            </a:r>
            <a:r>
              <a:rPr sz="1800" b="0" spc="105" dirty="0">
                <a:solidFill>
                  <a:srgbClr val="FFFFE6"/>
                </a:solidFill>
                <a:latin typeface="Calibri"/>
                <a:cs typeface="Calibri"/>
              </a:rPr>
              <a:t>is</a:t>
            </a:r>
            <a:r>
              <a:rPr sz="1800" b="0" spc="85" dirty="0">
                <a:solidFill>
                  <a:srgbClr val="FFFFE6"/>
                </a:solidFill>
                <a:latin typeface="Calibri"/>
                <a:cs typeface="Calibri"/>
              </a:rPr>
              <a:t> </a:t>
            </a:r>
            <a:r>
              <a:rPr sz="1800" b="0" spc="120" dirty="0">
                <a:solidFill>
                  <a:srgbClr val="FFFFE6"/>
                </a:solidFill>
                <a:latin typeface="Calibri"/>
                <a:cs typeface="Calibri"/>
              </a:rPr>
              <a:t>accurate</a:t>
            </a:r>
            <a:r>
              <a:rPr sz="1800" b="0" spc="85" dirty="0">
                <a:solidFill>
                  <a:srgbClr val="FFFFE6"/>
                </a:solidFill>
                <a:latin typeface="Calibri"/>
                <a:cs typeface="Calibri"/>
              </a:rPr>
              <a:t> </a:t>
            </a:r>
            <a:r>
              <a:rPr sz="1800" b="0" spc="114" dirty="0">
                <a:solidFill>
                  <a:srgbClr val="FFFFE6"/>
                </a:solidFill>
                <a:latin typeface="Calibri"/>
                <a:cs typeface="Calibri"/>
              </a:rPr>
              <a:t>and</a:t>
            </a:r>
            <a:r>
              <a:rPr sz="1800" b="0" spc="85" dirty="0">
                <a:solidFill>
                  <a:srgbClr val="FFFFE6"/>
                </a:solidFill>
                <a:latin typeface="Calibri"/>
                <a:cs typeface="Calibri"/>
              </a:rPr>
              <a:t> </a:t>
            </a:r>
            <a:r>
              <a:rPr sz="1800" b="0" spc="120" dirty="0">
                <a:solidFill>
                  <a:srgbClr val="FFFFE6"/>
                </a:solidFill>
                <a:latin typeface="Calibri"/>
                <a:cs typeface="Calibri"/>
              </a:rPr>
              <a:t>up</a:t>
            </a:r>
            <a:r>
              <a:rPr sz="1800" b="0" spc="85" dirty="0">
                <a:solidFill>
                  <a:srgbClr val="FFFFE6"/>
                </a:solidFill>
                <a:latin typeface="Calibri"/>
                <a:cs typeface="Calibri"/>
              </a:rPr>
              <a:t> </a:t>
            </a:r>
            <a:r>
              <a:rPr sz="1800" b="0" spc="90" dirty="0">
                <a:solidFill>
                  <a:srgbClr val="FFFFE6"/>
                </a:solidFill>
                <a:latin typeface="Calibri"/>
                <a:cs typeface="Calibri"/>
              </a:rPr>
              <a:t>to</a:t>
            </a:r>
            <a:r>
              <a:rPr sz="1800" b="0" spc="80" dirty="0">
                <a:solidFill>
                  <a:srgbClr val="FFFFE6"/>
                </a:solidFill>
                <a:latin typeface="Calibri"/>
                <a:cs typeface="Calibri"/>
              </a:rPr>
              <a:t> </a:t>
            </a:r>
            <a:r>
              <a:rPr sz="1800" b="0" spc="105" dirty="0">
                <a:solidFill>
                  <a:srgbClr val="FFFFE6"/>
                </a:solidFill>
                <a:latin typeface="Calibri"/>
                <a:cs typeface="Calibri"/>
              </a:rPr>
              <a:t>date</a:t>
            </a:r>
            <a:r>
              <a:rPr sz="1800" b="0" spc="85" dirty="0">
                <a:solidFill>
                  <a:srgbClr val="FFFFE6"/>
                </a:solidFill>
                <a:latin typeface="Calibri"/>
                <a:cs typeface="Calibri"/>
              </a:rPr>
              <a:t> </a:t>
            </a:r>
            <a:r>
              <a:rPr sz="1800" b="0" spc="60" dirty="0">
                <a:solidFill>
                  <a:srgbClr val="FFFFE6"/>
                </a:solidFill>
                <a:latin typeface="Calibri"/>
                <a:cs typeface="Calibri"/>
              </a:rPr>
              <a:t>with</a:t>
            </a:r>
            <a:r>
              <a:rPr sz="1800" b="0" spc="85" dirty="0">
                <a:solidFill>
                  <a:srgbClr val="FFFFE6"/>
                </a:solidFill>
                <a:latin typeface="Calibri"/>
                <a:cs typeface="Calibri"/>
              </a:rPr>
              <a:t> </a:t>
            </a:r>
            <a:r>
              <a:rPr sz="1800" b="0" spc="105" dirty="0">
                <a:solidFill>
                  <a:srgbClr val="FFFFE6"/>
                </a:solidFill>
                <a:latin typeface="Calibri"/>
                <a:cs typeface="Calibri"/>
              </a:rPr>
              <a:t>replacement</a:t>
            </a:r>
            <a:r>
              <a:rPr sz="1800" b="0" spc="85" dirty="0">
                <a:solidFill>
                  <a:srgbClr val="FFFFE6"/>
                </a:solidFill>
                <a:latin typeface="Calibri"/>
                <a:cs typeface="Calibri"/>
              </a:rPr>
              <a:t> </a:t>
            </a:r>
            <a:r>
              <a:rPr sz="1800" b="0" spc="114" dirty="0">
                <a:solidFill>
                  <a:srgbClr val="FFFFE6"/>
                </a:solidFill>
                <a:latin typeface="Calibri"/>
                <a:cs typeface="Calibri"/>
              </a:rPr>
              <a:t>estiamtes</a:t>
            </a:r>
            <a:r>
              <a:rPr sz="1800" b="0" spc="85" dirty="0">
                <a:solidFill>
                  <a:srgbClr val="FFFFE6"/>
                </a:solidFill>
                <a:latin typeface="Calibri"/>
                <a:cs typeface="Calibri"/>
              </a:rPr>
              <a:t> </a:t>
            </a:r>
            <a:r>
              <a:rPr sz="1800" b="0" spc="65" dirty="0">
                <a:solidFill>
                  <a:srgbClr val="FFFFE6"/>
                </a:solidFill>
                <a:latin typeface="Calibri"/>
                <a:cs typeface="Calibri"/>
              </a:rPr>
              <a:t>and </a:t>
            </a:r>
            <a:r>
              <a:rPr sz="1800" b="0" spc="100" dirty="0">
                <a:solidFill>
                  <a:srgbClr val="FFFFE6"/>
                </a:solidFill>
                <a:latin typeface="Calibri"/>
                <a:cs typeface="Calibri"/>
              </a:rPr>
              <a:t>premiums</a:t>
            </a:r>
            <a:endParaRPr sz="1800">
              <a:latin typeface="Calibri"/>
              <a:cs typeface="Calibri"/>
            </a:endParaRPr>
          </a:p>
        </p:txBody>
      </p:sp>
    </p:spTree>
    <p:extLst>
      <p:ext uri="{BB962C8B-B14F-4D97-AF65-F5344CB8AC3E}">
        <p14:creationId xmlns:p14="http://schemas.microsoft.com/office/powerpoint/2010/main" val="14653608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F025-6D62-92A0-1C59-A0338608EBA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F87BE5D-5B4C-CD8C-A24A-56AFE9A25329}"/>
              </a:ext>
            </a:extLst>
          </p:cNvPr>
          <p:cNvSpPr txBox="1"/>
          <p:nvPr/>
        </p:nvSpPr>
        <p:spPr>
          <a:xfrm>
            <a:off x="7368707" y="103533"/>
            <a:ext cx="9890593" cy="2154436"/>
          </a:xfrm>
          <a:prstGeom prst="rect">
            <a:avLst/>
          </a:prstGeom>
        </p:spPr>
        <p:txBody>
          <a:bodyPr lIns="0" tIns="0" rIns="0" bIns="0" rtlCol="0" anchor="t">
            <a:spAutoFit/>
          </a:bodyPr>
          <a:lstStyle/>
          <a:p>
            <a:pPr>
              <a:lnSpc>
                <a:spcPts val="8400"/>
              </a:lnSpc>
            </a:pPr>
            <a:r>
              <a:rPr lang="en-US" sz="7000" spc="210" dirty="0">
                <a:solidFill>
                  <a:srgbClr val="002060"/>
                </a:solidFill>
                <a:latin typeface="Saira Black"/>
              </a:rPr>
              <a:t>Reviewing the LOAN ESTIMATE (LE)</a:t>
            </a:r>
          </a:p>
        </p:txBody>
      </p:sp>
      <p:grpSp>
        <p:nvGrpSpPr>
          <p:cNvPr id="3" name="Group 3">
            <a:extLst>
              <a:ext uri="{FF2B5EF4-FFF2-40B4-BE49-F238E27FC236}">
                <a16:creationId xmlns:a16="http://schemas.microsoft.com/office/drawing/2014/main" id="{8362580D-5FD9-C6AA-9CF8-6FFB99235A16}"/>
              </a:ext>
            </a:extLst>
          </p:cNvPr>
          <p:cNvGrpSpPr/>
          <p:nvPr/>
        </p:nvGrpSpPr>
        <p:grpSpPr>
          <a:xfrm>
            <a:off x="-13384696" y="0"/>
            <a:ext cx="19078043" cy="2567029"/>
            <a:chOff x="0" y="0"/>
            <a:chExt cx="25437391" cy="3422705"/>
          </a:xfrm>
        </p:grpSpPr>
        <p:sp>
          <p:nvSpPr>
            <p:cNvPr id="4" name="AutoShape 4">
              <a:extLst>
                <a:ext uri="{FF2B5EF4-FFF2-40B4-BE49-F238E27FC236}">
                  <a16:creationId xmlns:a16="http://schemas.microsoft.com/office/drawing/2014/main" id="{8BC30F66-1C87-0F2B-0A3F-AB3F5ED2BB9B}"/>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a:extLst>
                <a:ext uri="{FF2B5EF4-FFF2-40B4-BE49-F238E27FC236}">
                  <a16:creationId xmlns:a16="http://schemas.microsoft.com/office/drawing/2014/main" id="{A1FB5570-BAFB-A4EA-BC36-3F3FA977084E}"/>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6" name="AutoShape 6">
              <a:extLst>
                <a:ext uri="{FF2B5EF4-FFF2-40B4-BE49-F238E27FC236}">
                  <a16:creationId xmlns:a16="http://schemas.microsoft.com/office/drawing/2014/main" id="{FFD18B6B-4D7B-7E6E-7E0D-9DA7E3E2AFD1}"/>
                </a:ext>
              </a:extLst>
            </p:cNvPr>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grpSp>
        <p:nvGrpSpPr>
          <p:cNvPr id="7" name="Group 7">
            <a:extLst>
              <a:ext uri="{FF2B5EF4-FFF2-40B4-BE49-F238E27FC236}">
                <a16:creationId xmlns:a16="http://schemas.microsoft.com/office/drawing/2014/main" id="{4E51DC52-C0FD-4CCD-170A-6BDAEF949105}"/>
              </a:ext>
            </a:extLst>
          </p:cNvPr>
          <p:cNvGrpSpPr>
            <a:grpSpLocks noChangeAspect="1"/>
          </p:cNvGrpSpPr>
          <p:nvPr/>
        </p:nvGrpSpPr>
        <p:grpSpPr>
          <a:xfrm>
            <a:off x="531743" y="3408100"/>
            <a:ext cx="7053878" cy="3967757"/>
            <a:chOff x="0" y="0"/>
            <a:chExt cx="11289030" cy="6350000"/>
          </a:xfrm>
        </p:grpSpPr>
        <p:sp>
          <p:nvSpPr>
            <p:cNvPr id="8" name="Freeform 8">
              <a:extLst>
                <a:ext uri="{FF2B5EF4-FFF2-40B4-BE49-F238E27FC236}">
                  <a16:creationId xmlns:a16="http://schemas.microsoft.com/office/drawing/2014/main" id="{6FEE3E28-BDB9-F7DF-0644-F633374F1721}"/>
                </a:ext>
              </a:extLst>
            </p:cNvPr>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265" b="-9265"/>
              </a:stretch>
            </a:blipFill>
          </p:spPr>
          <p:txBody>
            <a:bodyPr/>
            <a:lstStyle/>
            <a:p>
              <a:endParaRPr lang="en-US"/>
            </a:p>
          </p:txBody>
        </p:sp>
      </p:grpSp>
      <p:sp>
        <p:nvSpPr>
          <p:cNvPr id="9" name="TextBox 9">
            <a:extLst>
              <a:ext uri="{FF2B5EF4-FFF2-40B4-BE49-F238E27FC236}">
                <a16:creationId xmlns:a16="http://schemas.microsoft.com/office/drawing/2014/main" id="{2F2BF665-6449-04FB-07B5-07B08BF54A7F}"/>
              </a:ext>
            </a:extLst>
          </p:cNvPr>
          <p:cNvSpPr txBox="1"/>
          <p:nvPr/>
        </p:nvSpPr>
        <p:spPr>
          <a:xfrm>
            <a:off x="8503044" y="4071620"/>
            <a:ext cx="9422911" cy="5984331"/>
          </a:xfrm>
          <a:prstGeom prst="rect">
            <a:avLst/>
          </a:prstGeom>
        </p:spPr>
        <p:txBody>
          <a:bodyPr lIns="0" tIns="0" rIns="0" bIns="0" rtlCol="0" anchor="t">
            <a:spAutoFit/>
          </a:bodyPr>
          <a:lstStyle/>
          <a:p>
            <a:pPr>
              <a:lnSpc>
                <a:spcPts val="3920"/>
              </a:lnSpc>
            </a:pPr>
            <a:r>
              <a:rPr lang="en-US" sz="2800" b="1" spc="140" dirty="0">
                <a:solidFill>
                  <a:srgbClr val="002060"/>
                </a:solidFill>
                <a:latin typeface="Saira Medium"/>
              </a:rPr>
              <a:t>What is the Loan Estimate and When is it Used?</a:t>
            </a:r>
          </a:p>
          <a:p>
            <a:pPr marL="604523" lvl="1" indent="-302261">
              <a:lnSpc>
                <a:spcPts val="3920"/>
              </a:lnSpc>
              <a:buFont typeface="Arial"/>
              <a:buChar char="•"/>
            </a:pPr>
            <a:r>
              <a:rPr lang="en-US" sz="2800" spc="140" dirty="0">
                <a:solidFill>
                  <a:srgbClr val="002060"/>
                </a:solidFill>
                <a:latin typeface="Saira Medium"/>
              </a:rPr>
              <a:t>A document provided by lenders within three business days of receiving your mortgage application. </a:t>
            </a:r>
          </a:p>
          <a:p>
            <a:pPr marL="604523" lvl="1" indent="-302261">
              <a:lnSpc>
                <a:spcPts val="3920"/>
              </a:lnSpc>
              <a:buFont typeface="Arial"/>
              <a:buChar char="•"/>
            </a:pPr>
            <a:r>
              <a:rPr lang="en-US" sz="2800" spc="140" dirty="0">
                <a:solidFill>
                  <a:srgbClr val="002060"/>
                </a:solidFill>
                <a:highlight>
                  <a:srgbClr val="FFFF00"/>
                </a:highlight>
                <a:latin typeface="Saira Medium Bold"/>
              </a:rPr>
              <a:t>It details loan terms: Interest rate, Monthly payments, Total closing costs, Taxes and Insurance.</a:t>
            </a:r>
            <a:endParaRPr lang="en-US" sz="2800" spc="140" dirty="0">
              <a:solidFill>
                <a:srgbClr val="002060"/>
              </a:solidFill>
              <a:highlight>
                <a:srgbClr val="FFFF00"/>
              </a:highlight>
              <a:latin typeface="Saira Medium"/>
            </a:endParaRPr>
          </a:p>
          <a:p>
            <a:pPr marL="604523" lvl="1" indent="-302261">
              <a:lnSpc>
                <a:spcPts val="3920"/>
              </a:lnSpc>
              <a:buFont typeface="Arial"/>
              <a:buChar char="•"/>
            </a:pPr>
            <a:r>
              <a:rPr lang="en-US" sz="2800" spc="140" dirty="0">
                <a:solidFill>
                  <a:srgbClr val="002060"/>
                </a:solidFill>
                <a:latin typeface="Saira Medium"/>
              </a:rPr>
              <a:t>Lenders may issue a revised Loan Estimate if changes occur to the loan</a:t>
            </a:r>
            <a:r>
              <a:rPr lang="en-US" sz="2800" spc="140" dirty="0">
                <a:solidFill>
                  <a:srgbClr val="002060"/>
                </a:solidFill>
                <a:latin typeface="Saira Medium Bold"/>
              </a:rPr>
              <a:t>.</a:t>
            </a:r>
          </a:p>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p:txBody>
      </p:sp>
      <p:grpSp>
        <p:nvGrpSpPr>
          <p:cNvPr id="10" name="Group 10">
            <a:extLst>
              <a:ext uri="{FF2B5EF4-FFF2-40B4-BE49-F238E27FC236}">
                <a16:creationId xmlns:a16="http://schemas.microsoft.com/office/drawing/2014/main" id="{DE06C3EB-048B-B167-DAD9-AAFF13722AB7}"/>
              </a:ext>
            </a:extLst>
          </p:cNvPr>
          <p:cNvGrpSpPr/>
          <p:nvPr/>
        </p:nvGrpSpPr>
        <p:grpSpPr>
          <a:xfrm rot="-10800000">
            <a:off x="5693347" y="7727136"/>
            <a:ext cx="19078043" cy="2567029"/>
            <a:chOff x="0" y="0"/>
            <a:chExt cx="25437391" cy="3422705"/>
          </a:xfrm>
        </p:grpSpPr>
        <p:sp>
          <p:nvSpPr>
            <p:cNvPr id="11" name="AutoShape 11">
              <a:extLst>
                <a:ext uri="{FF2B5EF4-FFF2-40B4-BE49-F238E27FC236}">
                  <a16:creationId xmlns:a16="http://schemas.microsoft.com/office/drawing/2014/main" id="{A3B387CE-6071-F8A5-853B-7FF4A3551A24}"/>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a:extLst>
                <a:ext uri="{FF2B5EF4-FFF2-40B4-BE49-F238E27FC236}">
                  <a16:creationId xmlns:a16="http://schemas.microsoft.com/office/drawing/2014/main" id="{DF73D1A2-2611-544D-36EF-74C4D244608C}"/>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a:extLst>
                <a:ext uri="{FF2B5EF4-FFF2-40B4-BE49-F238E27FC236}">
                  <a16:creationId xmlns:a16="http://schemas.microsoft.com/office/drawing/2014/main" id="{91C2A4B0-880F-E586-8D0F-763944AEA07D}"/>
                </a:ext>
              </a:extLst>
            </p:cNvPr>
            <p:cNvSpPr/>
            <p:nvPr/>
          </p:nvSpPr>
          <p:spPr>
            <a:xfrm rot="5400000">
              <a:off x="12148245" y="-9866441"/>
              <a:ext cx="1140902" cy="25437391"/>
            </a:xfrm>
            <a:prstGeom prst="rect">
              <a:avLst/>
            </a:prstGeom>
            <a:solidFill>
              <a:srgbClr val="69A9B2">
                <a:alpha val="9804"/>
              </a:srgbClr>
            </a:solidFill>
          </p:spPr>
          <p:txBody>
            <a:bodyPr/>
            <a:lstStyle/>
            <a:p>
              <a:endParaRPr lang="en-US" dirty="0"/>
            </a:p>
          </p:txBody>
        </p:sp>
      </p:grpSp>
    </p:spTree>
    <p:extLst>
      <p:ext uri="{BB962C8B-B14F-4D97-AF65-F5344CB8AC3E}">
        <p14:creationId xmlns:p14="http://schemas.microsoft.com/office/powerpoint/2010/main" val="2211675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6323738" y="-44049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1" name="TextBox 11"/>
          <p:cNvSpPr txBox="1"/>
          <p:nvPr/>
        </p:nvSpPr>
        <p:spPr>
          <a:xfrm rot="5400000">
            <a:off x="14549618" y="4643184"/>
            <a:ext cx="5633088" cy="349250"/>
          </a:xfrm>
          <a:prstGeom prst="rect">
            <a:avLst/>
          </a:prstGeom>
        </p:spPr>
        <p:txBody>
          <a:bodyPr lIns="0" tIns="0" rIns="0" bIns="0" rtlCol="0" anchor="t">
            <a:spAutoFit/>
          </a:bodyPr>
          <a:lstStyle/>
          <a:p>
            <a:pPr algn="r">
              <a:lnSpc>
                <a:spcPts val="2800"/>
              </a:lnSpc>
            </a:pPr>
            <a:r>
              <a:rPr lang="en-US" sz="2000" spc="160">
                <a:solidFill>
                  <a:srgbClr val="49403C"/>
                </a:solidFill>
                <a:latin typeface="Saira Medium Bold"/>
              </a:rPr>
              <a:t>HOMEBUYER  EDUCATION CLASS</a:t>
            </a:r>
          </a:p>
        </p:txBody>
      </p:sp>
      <p:grpSp>
        <p:nvGrpSpPr>
          <p:cNvPr id="12" name="Group 12"/>
          <p:cNvGrpSpPr/>
          <p:nvPr/>
        </p:nvGrpSpPr>
        <p:grpSpPr>
          <a:xfrm rot="-2294101">
            <a:off x="-138775" y="4328208"/>
            <a:ext cx="2567029" cy="10905593"/>
            <a:chOff x="0" y="0"/>
            <a:chExt cx="3422705" cy="14540791"/>
          </a:xfrm>
        </p:grpSpPr>
        <p:sp>
          <p:nvSpPr>
            <p:cNvPr id="13" name="AutoShape 13"/>
            <p:cNvSpPr/>
            <p:nvPr/>
          </p:nvSpPr>
          <p:spPr>
            <a:xfrm>
              <a:off x="0" y="0"/>
              <a:ext cx="1140902" cy="14540791"/>
            </a:xfrm>
            <a:prstGeom prst="rect">
              <a:avLst/>
            </a:prstGeom>
            <a:solidFill>
              <a:srgbClr val="69A9B2">
                <a:alpha val="69804"/>
              </a:srgbClr>
            </a:solidFill>
          </p:spPr>
          <p:txBody>
            <a:bodyPr/>
            <a:lstStyle/>
            <a:p>
              <a:endParaRPr lang="en-US"/>
            </a:p>
          </p:txBody>
        </p:sp>
        <p:sp>
          <p:nvSpPr>
            <p:cNvPr id="14" name="AutoShape 1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5" name="AutoShape 1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10" name="Picture 9">
            <a:extLst>
              <a:ext uri="{FF2B5EF4-FFF2-40B4-BE49-F238E27FC236}">
                <a16:creationId xmlns:a16="http://schemas.microsoft.com/office/drawing/2014/main" id="{F5FFD9F5-AEE9-A9F6-E0BF-F9A488BE99AE}"/>
              </a:ext>
            </a:extLst>
          </p:cNvPr>
          <p:cNvPicPr>
            <a:picLocks noChangeAspect="1"/>
          </p:cNvPicPr>
          <p:nvPr/>
        </p:nvPicPr>
        <p:blipFill>
          <a:blip r:embed="rId3"/>
          <a:stretch>
            <a:fillRect/>
          </a:stretch>
        </p:blipFill>
        <p:spPr>
          <a:xfrm>
            <a:off x="1550641" y="-34607"/>
            <a:ext cx="15438936" cy="10321607"/>
          </a:xfrm>
          <a:prstGeom prst="rect">
            <a:avLst/>
          </a:prstGeom>
        </p:spPr>
      </p:pic>
    </p:spTree>
    <p:extLst>
      <p:ext uri="{BB962C8B-B14F-4D97-AF65-F5344CB8AC3E}">
        <p14:creationId xmlns:p14="http://schemas.microsoft.com/office/powerpoint/2010/main" val="29244572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44163-9827-2759-9D1C-2BB50B7B27B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47D20FD-7593-DF5D-CB12-A89623C27CE0}"/>
              </a:ext>
            </a:extLst>
          </p:cNvPr>
          <p:cNvGrpSpPr/>
          <p:nvPr/>
        </p:nvGrpSpPr>
        <p:grpSpPr>
          <a:xfrm rot="2620083">
            <a:off x="-1656522" y="-3224775"/>
            <a:ext cx="2567029" cy="10905593"/>
            <a:chOff x="0" y="0"/>
            <a:chExt cx="3422705" cy="14540791"/>
          </a:xfrm>
        </p:grpSpPr>
        <p:sp>
          <p:nvSpPr>
            <p:cNvPr id="3" name="AutoShape 3">
              <a:extLst>
                <a:ext uri="{FF2B5EF4-FFF2-40B4-BE49-F238E27FC236}">
                  <a16:creationId xmlns:a16="http://schemas.microsoft.com/office/drawing/2014/main" id="{957C6308-35F7-D80B-A307-B0A828FCDD07}"/>
                </a:ext>
              </a:extLst>
            </p:cNvPr>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a:extLst>
                <a:ext uri="{FF2B5EF4-FFF2-40B4-BE49-F238E27FC236}">
                  <a16:creationId xmlns:a16="http://schemas.microsoft.com/office/drawing/2014/main" id="{5EF0CD57-C5CD-ED3A-0112-DF9E863DF411}"/>
                </a:ext>
              </a:extLst>
            </p:cNvPr>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a:extLst>
                <a:ext uri="{FF2B5EF4-FFF2-40B4-BE49-F238E27FC236}">
                  <a16:creationId xmlns:a16="http://schemas.microsoft.com/office/drawing/2014/main" id="{E7D516FE-514A-1EF0-ECF8-151B89AB7EB9}"/>
                </a:ext>
              </a:extLst>
            </p:cNvPr>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a:extLst>
              <a:ext uri="{FF2B5EF4-FFF2-40B4-BE49-F238E27FC236}">
                <a16:creationId xmlns:a16="http://schemas.microsoft.com/office/drawing/2014/main" id="{5B4852B0-C370-CF3F-C3E5-3F44BE5C3E70}"/>
              </a:ext>
            </a:extLst>
          </p:cNvPr>
          <p:cNvGrpSpPr/>
          <p:nvPr/>
        </p:nvGrpSpPr>
        <p:grpSpPr>
          <a:xfrm rot="-5400000">
            <a:off x="7030499" y="-492398"/>
            <a:ext cx="4328681" cy="18389680"/>
            <a:chOff x="0" y="0"/>
            <a:chExt cx="5771575" cy="24519573"/>
          </a:xfrm>
        </p:grpSpPr>
        <p:sp>
          <p:nvSpPr>
            <p:cNvPr id="7" name="AutoShape 7">
              <a:extLst>
                <a:ext uri="{FF2B5EF4-FFF2-40B4-BE49-F238E27FC236}">
                  <a16:creationId xmlns:a16="http://schemas.microsoft.com/office/drawing/2014/main" id="{DFF15913-2C99-D231-3A37-ADFBD421E9F9}"/>
                </a:ext>
              </a:extLst>
            </p:cNvPr>
            <p:cNvSpPr/>
            <p:nvPr/>
          </p:nvSpPr>
          <p:spPr>
            <a:xfrm>
              <a:off x="0" y="0"/>
              <a:ext cx="1923858" cy="24519573"/>
            </a:xfrm>
            <a:prstGeom prst="rect">
              <a:avLst/>
            </a:prstGeom>
            <a:solidFill>
              <a:srgbClr val="69A9B2">
                <a:alpha val="69804"/>
              </a:srgbClr>
            </a:solidFill>
          </p:spPr>
          <p:txBody>
            <a:bodyPr/>
            <a:lstStyle/>
            <a:p>
              <a:endParaRPr lang="en-US"/>
            </a:p>
          </p:txBody>
        </p:sp>
        <p:sp>
          <p:nvSpPr>
            <p:cNvPr id="8" name="AutoShape 8">
              <a:extLst>
                <a:ext uri="{FF2B5EF4-FFF2-40B4-BE49-F238E27FC236}">
                  <a16:creationId xmlns:a16="http://schemas.microsoft.com/office/drawing/2014/main" id="{50D7069E-D46B-671B-5362-B06F81CE7A88}"/>
                </a:ext>
              </a:extLst>
            </p:cNvPr>
            <p:cNvSpPr/>
            <p:nvPr/>
          </p:nvSpPr>
          <p:spPr>
            <a:xfrm>
              <a:off x="1923858" y="0"/>
              <a:ext cx="1923858" cy="24519573"/>
            </a:xfrm>
            <a:prstGeom prst="rect">
              <a:avLst/>
            </a:prstGeom>
            <a:solidFill>
              <a:srgbClr val="69A9B2">
                <a:alpha val="40000"/>
              </a:srgbClr>
            </a:solidFill>
          </p:spPr>
          <p:txBody>
            <a:bodyPr/>
            <a:lstStyle/>
            <a:p>
              <a:endParaRPr lang="en-US"/>
            </a:p>
          </p:txBody>
        </p:sp>
        <p:sp>
          <p:nvSpPr>
            <p:cNvPr id="9" name="AutoShape 9">
              <a:extLst>
                <a:ext uri="{FF2B5EF4-FFF2-40B4-BE49-F238E27FC236}">
                  <a16:creationId xmlns:a16="http://schemas.microsoft.com/office/drawing/2014/main" id="{AD11E1C0-6820-1866-01E3-4718452788B3}"/>
                </a:ext>
              </a:extLst>
            </p:cNvPr>
            <p:cNvSpPr/>
            <p:nvPr/>
          </p:nvSpPr>
          <p:spPr>
            <a:xfrm>
              <a:off x="3847717" y="0"/>
              <a:ext cx="1923858" cy="24519573"/>
            </a:xfrm>
            <a:prstGeom prst="rect">
              <a:avLst/>
            </a:prstGeom>
            <a:solidFill>
              <a:srgbClr val="69A9B2">
                <a:alpha val="9804"/>
              </a:srgbClr>
            </a:solidFill>
          </p:spPr>
          <p:txBody>
            <a:bodyPr/>
            <a:lstStyle/>
            <a:p>
              <a:endParaRPr lang="en-US"/>
            </a:p>
          </p:txBody>
        </p:sp>
      </p:grpSp>
      <p:sp>
        <p:nvSpPr>
          <p:cNvPr id="13" name="TextBox 13">
            <a:extLst>
              <a:ext uri="{FF2B5EF4-FFF2-40B4-BE49-F238E27FC236}">
                <a16:creationId xmlns:a16="http://schemas.microsoft.com/office/drawing/2014/main" id="{3BBBD6CB-5219-5876-3E0B-9DDD377419E3}"/>
              </a:ext>
            </a:extLst>
          </p:cNvPr>
          <p:cNvSpPr txBox="1"/>
          <p:nvPr/>
        </p:nvSpPr>
        <p:spPr>
          <a:xfrm>
            <a:off x="2514600" y="-359226"/>
            <a:ext cx="13411200" cy="1240724"/>
          </a:xfrm>
          <a:prstGeom prst="rect">
            <a:avLst/>
          </a:prstGeom>
        </p:spPr>
        <p:txBody>
          <a:bodyPr wrap="square" lIns="0" tIns="0" rIns="0" bIns="0" rtlCol="0" anchor="t">
            <a:spAutoFit/>
          </a:bodyPr>
          <a:lstStyle/>
          <a:p>
            <a:pPr marL="0" marR="0" lvl="0" indent="0" algn="ctr" defTabSz="914400" rtl="0" eaLnBrk="1" fontAlgn="auto" latinLnBrk="0" hangingPunct="1">
              <a:lnSpc>
                <a:spcPts val="1049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Saira Black Bold"/>
                <a:ea typeface="+mn-ea"/>
                <a:cs typeface="+mn-cs"/>
              </a:rPr>
              <a:t>Reviewing the Loan Estimate (LE)</a:t>
            </a:r>
          </a:p>
        </p:txBody>
      </p:sp>
      <p:sp>
        <p:nvSpPr>
          <p:cNvPr id="14" name="TextBox 14">
            <a:extLst>
              <a:ext uri="{FF2B5EF4-FFF2-40B4-BE49-F238E27FC236}">
                <a16:creationId xmlns:a16="http://schemas.microsoft.com/office/drawing/2014/main" id="{F2E28F4E-AB53-23A8-5D77-81CC1FE96312}"/>
              </a:ext>
            </a:extLst>
          </p:cNvPr>
          <p:cNvSpPr txBox="1"/>
          <p:nvPr/>
        </p:nvSpPr>
        <p:spPr>
          <a:xfrm>
            <a:off x="1452202" y="2843105"/>
            <a:ext cx="9681172" cy="1231106"/>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Bold"/>
              <a:ea typeface="+mn-ea"/>
              <a:cs typeface="+mn-cs"/>
            </a:endParaRP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Bold"/>
              <a:ea typeface="+mn-ea"/>
              <a:cs typeface="+mn-cs"/>
            </a:endParaRPr>
          </a:p>
        </p:txBody>
      </p:sp>
      <p:pic>
        <p:nvPicPr>
          <p:cNvPr id="11" name="Picture 10">
            <a:extLst>
              <a:ext uri="{FF2B5EF4-FFF2-40B4-BE49-F238E27FC236}">
                <a16:creationId xmlns:a16="http://schemas.microsoft.com/office/drawing/2014/main" id="{832A2A93-30F8-9FAC-AC83-CDB600F5EA7B}"/>
              </a:ext>
            </a:extLst>
          </p:cNvPr>
          <p:cNvPicPr>
            <a:picLocks noChangeAspect="1"/>
          </p:cNvPicPr>
          <p:nvPr/>
        </p:nvPicPr>
        <p:blipFill>
          <a:blip r:embed="rId3"/>
          <a:stretch>
            <a:fillRect/>
          </a:stretch>
        </p:blipFill>
        <p:spPr>
          <a:xfrm>
            <a:off x="827321" y="1268036"/>
            <a:ext cx="7124700" cy="8877300"/>
          </a:xfrm>
          <a:prstGeom prst="rect">
            <a:avLst/>
          </a:prstGeom>
        </p:spPr>
      </p:pic>
      <p:pic>
        <p:nvPicPr>
          <p:cNvPr id="15" name="Picture 14">
            <a:extLst>
              <a:ext uri="{FF2B5EF4-FFF2-40B4-BE49-F238E27FC236}">
                <a16:creationId xmlns:a16="http://schemas.microsoft.com/office/drawing/2014/main" id="{5A7AB1AE-3EFA-BAD0-38DF-6ACC95C6FA7D}"/>
              </a:ext>
            </a:extLst>
          </p:cNvPr>
          <p:cNvPicPr>
            <a:picLocks noChangeAspect="1"/>
          </p:cNvPicPr>
          <p:nvPr/>
        </p:nvPicPr>
        <p:blipFill>
          <a:blip r:embed="rId4"/>
          <a:stretch>
            <a:fillRect/>
          </a:stretch>
        </p:blipFill>
        <p:spPr>
          <a:xfrm>
            <a:off x="9041152" y="1409700"/>
            <a:ext cx="7305675" cy="8735636"/>
          </a:xfrm>
          <a:prstGeom prst="rect">
            <a:avLst/>
          </a:prstGeom>
        </p:spPr>
      </p:pic>
    </p:spTree>
    <p:extLst>
      <p:ext uri="{BB962C8B-B14F-4D97-AF65-F5344CB8AC3E}">
        <p14:creationId xmlns:p14="http://schemas.microsoft.com/office/powerpoint/2010/main" val="27717370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696FD-D950-2BA0-DD47-03BF7514967F}"/>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6F20E367-EAFF-7248-BE83-81A11B5D80A8}"/>
              </a:ext>
            </a:extLst>
          </p:cNvPr>
          <p:cNvGrpSpPr/>
          <p:nvPr/>
        </p:nvGrpSpPr>
        <p:grpSpPr>
          <a:xfrm>
            <a:off x="-13384696" y="0"/>
            <a:ext cx="19078043" cy="2567029"/>
            <a:chOff x="0" y="0"/>
            <a:chExt cx="25437391" cy="3422705"/>
          </a:xfrm>
        </p:grpSpPr>
        <p:sp>
          <p:nvSpPr>
            <p:cNvPr id="4" name="AutoShape 4">
              <a:extLst>
                <a:ext uri="{FF2B5EF4-FFF2-40B4-BE49-F238E27FC236}">
                  <a16:creationId xmlns:a16="http://schemas.microsoft.com/office/drawing/2014/main" id="{A5E81F27-B44E-DB78-4A21-0A81E5B3522F}"/>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a:extLst>
                <a:ext uri="{FF2B5EF4-FFF2-40B4-BE49-F238E27FC236}">
                  <a16:creationId xmlns:a16="http://schemas.microsoft.com/office/drawing/2014/main" id="{99986708-7812-1665-7F04-7F003925F3C9}"/>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6" name="AutoShape 6">
              <a:extLst>
                <a:ext uri="{FF2B5EF4-FFF2-40B4-BE49-F238E27FC236}">
                  <a16:creationId xmlns:a16="http://schemas.microsoft.com/office/drawing/2014/main" id="{9EEA0D84-673D-7CDF-6004-58CD9C6C0E75}"/>
                </a:ext>
              </a:extLst>
            </p:cNvPr>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
        <p:nvSpPr>
          <p:cNvPr id="9" name="TextBox 9">
            <a:extLst>
              <a:ext uri="{FF2B5EF4-FFF2-40B4-BE49-F238E27FC236}">
                <a16:creationId xmlns:a16="http://schemas.microsoft.com/office/drawing/2014/main" id="{7E2DB9E2-9436-C5CD-1BEE-5D65F69C32E6}"/>
              </a:ext>
            </a:extLst>
          </p:cNvPr>
          <p:cNvSpPr txBox="1"/>
          <p:nvPr/>
        </p:nvSpPr>
        <p:spPr>
          <a:xfrm>
            <a:off x="8503044" y="4071620"/>
            <a:ext cx="9422911" cy="1483098"/>
          </a:xfrm>
          <a:prstGeom prst="rect">
            <a:avLst/>
          </a:prstGeom>
        </p:spPr>
        <p:txBody>
          <a:bodyPr lIns="0" tIns="0" rIns="0" bIns="0" rtlCol="0" anchor="t">
            <a:spAutoFit/>
          </a:bodyPr>
          <a:lstStyle/>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p:txBody>
      </p:sp>
      <p:grpSp>
        <p:nvGrpSpPr>
          <p:cNvPr id="10" name="Group 10">
            <a:extLst>
              <a:ext uri="{FF2B5EF4-FFF2-40B4-BE49-F238E27FC236}">
                <a16:creationId xmlns:a16="http://schemas.microsoft.com/office/drawing/2014/main" id="{9F50BF17-4D37-5F6C-3571-5E9B13F2E610}"/>
              </a:ext>
            </a:extLst>
          </p:cNvPr>
          <p:cNvGrpSpPr/>
          <p:nvPr/>
        </p:nvGrpSpPr>
        <p:grpSpPr>
          <a:xfrm rot="-10800000">
            <a:off x="5693347" y="7727136"/>
            <a:ext cx="19078043" cy="2567029"/>
            <a:chOff x="0" y="0"/>
            <a:chExt cx="25437391" cy="3422705"/>
          </a:xfrm>
        </p:grpSpPr>
        <p:sp>
          <p:nvSpPr>
            <p:cNvPr id="11" name="AutoShape 11">
              <a:extLst>
                <a:ext uri="{FF2B5EF4-FFF2-40B4-BE49-F238E27FC236}">
                  <a16:creationId xmlns:a16="http://schemas.microsoft.com/office/drawing/2014/main" id="{5AB4CD58-217F-9169-A1B6-40DEF6428F15}"/>
                </a:ext>
              </a:extLst>
            </p:cNvPr>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a:extLst>
                <a:ext uri="{FF2B5EF4-FFF2-40B4-BE49-F238E27FC236}">
                  <a16:creationId xmlns:a16="http://schemas.microsoft.com/office/drawing/2014/main" id="{C2989845-B36B-1A05-2986-9E423817CED9}"/>
                </a:ext>
              </a:extLst>
            </p:cNvPr>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a:extLst>
                <a:ext uri="{FF2B5EF4-FFF2-40B4-BE49-F238E27FC236}">
                  <a16:creationId xmlns:a16="http://schemas.microsoft.com/office/drawing/2014/main" id="{0DBAF4F7-18D8-6262-DAE3-ABC395689906}"/>
                </a:ext>
              </a:extLst>
            </p:cNvPr>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pic>
        <p:nvPicPr>
          <p:cNvPr id="15" name="Picture 14">
            <a:extLst>
              <a:ext uri="{FF2B5EF4-FFF2-40B4-BE49-F238E27FC236}">
                <a16:creationId xmlns:a16="http://schemas.microsoft.com/office/drawing/2014/main" id="{9113E40F-1CE3-B2FE-64E5-CB244C4F5782}"/>
              </a:ext>
            </a:extLst>
          </p:cNvPr>
          <p:cNvPicPr>
            <a:picLocks noChangeAspect="1"/>
          </p:cNvPicPr>
          <p:nvPr/>
        </p:nvPicPr>
        <p:blipFill>
          <a:blip r:embed="rId3"/>
          <a:stretch>
            <a:fillRect/>
          </a:stretch>
        </p:blipFill>
        <p:spPr>
          <a:xfrm>
            <a:off x="4267200" y="-2"/>
            <a:ext cx="9422911" cy="10294167"/>
          </a:xfrm>
          <a:prstGeom prst="rect">
            <a:avLst/>
          </a:prstGeom>
        </p:spPr>
      </p:pic>
    </p:spTree>
    <p:extLst>
      <p:ext uri="{BB962C8B-B14F-4D97-AF65-F5344CB8AC3E}">
        <p14:creationId xmlns:p14="http://schemas.microsoft.com/office/powerpoint/2010/main" val="29950980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7030499" y="-492398"/>
            <a:ext cx="4328681" cy="18389680"/>
            <a:chOff x="0" y="0"/>
            <a:chExt cx="5771575" cy="24519573"/>
          </a:xfrm>
        </p:grpSpPr>
        <p:sp>
          <p:nvSpPr>
            <p:cNvPr id="7" name="AutoShape 7"/>
            <p:cNvSpPr/>
            <p:nvPr/>
          </p:nvSpPr>
          <p:spPr>
            <a:xfrm>
              <a:off x="0" y="0"/>
              <a:ext cx="1923858" cy="24519573"/>
            </a:xfrm>
            <a:prstGeom prst="rect">
              <a:avLst/>
            </a:prstGeom>
            <a:solidFill>
              <a:srgbClr val="69A9B2">
                <a:alpha val="69804"/>
              </a:srgbClr>
            </a:solidFill>
          </p:spPr>
          <p:txBody>
            <a:bodyPr/>
            <a:lstStyle/>
            <a:p>
              <a:endParaRPr lang="en-US"/>
            </a:p>
          </p:txBody>
        </p:sp>
        <p:sp>
          <p:nvSpPr>
            <p:cNvPr id="8" name="AutoShape 8"/>
            <p:cNvSpPr/>
            <p:nvPr/>
          </p:nvSpPr>
          <p:spPr>
            <a:xfrm>
              <a:off x="1923858" y="0"/>
              <a:ext cx="1923858" cy="24519573"/>
            </a:xfrm>
            <a:prstGeom prst="rect">
              <a:avLst/>
            </a:prstGeom>
            <a:solidFill>
              <a:srgbClr val="69A9B2">
                <a:alpha val="40000"/>
              </a:srgbClr>
            </a:solidFill>
          </p:spPr>
          <p:txBody>
            <a:bodyPr/>
            <a:lstStyle/>
            <a:p>
              <a:endParaRPr lang="en-US"/>
            </a:p>
          </p:txBody>
        </p:sp>
        <p:sp>
          <p:nvSpPr>
            <p:cNvPr id="9" name="AutoShape 9"/>
            <p:cNvSpPr/>
            <p:nvPr/>
          </p:nvSpPr>
          <p:spPr>
            <a:xfrm>
              <a:off x="3847717" y="0"/>
              <a:ext cx="1923858" cy="24519573"/>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7053833" y="5348297"/>
            <a:ext cx="4282015" cy="4422465"/>
            <a:chOff x="0" y="0"/>
            <a:chExt cx="6350000" cy="6558280"/>
          </a:xfrm>
        </p:grpSpPr>
        <p:sp>
          <p:nvSpPr>
            <p:cNvPr id="11" name="Freeform 1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7519" r="-27519"/>
              </a:stretch>
            </a:blipFill>
          </p:spPr>
          <p:txBody>
            <a:bodyPr/>
            <a:lstStyle/>
            <a:p>
              <a:endParaRPr lang="en-US"/>
            </a:p>
          </p:txBody>
        </p:sp>
        <p:sp>
          <p:nvSpPr>
            <p:cNvPr id="12" name="Freeform 1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39B99"/>
            </a:solidFill>
          </p:spPr>
          <p:txBody>
            <a:bodyPr/>
            <a:lstStyle/>
            <a:p>
              <a:endParaRPr lang="en-US"/>
            </a:p>
          </p:txBody>
        </p:sp>
      </p:grpSp>
      <p:sp>
        <p:nvSpPr>
          <p:cNvPr id="13" name="TextBox 13"/>
          <p:cNvSpPr txBox="1"/>
          <p:nvPr/>
        </p:nvSpPr>
        <p:spPr>
          <a:xfrm>
            <a:off x="3005212" y="629050"/>
            <a:ext cx="12277576" cy="1276352"/>
          </a:xfrm>
          <a:prstGeom prst="rect">
            <a:avLst/>
          </a:prstGeom>
        </p:spPr>
        <p:txBody>
          <a:bodyPr lIns="0" tIns="0" rIns="0" bIns="0" rtlCol="0" anchor="t">
            <a:spAutoFit/>
          </a:bodyPr>
          <a:lstStyle/>
          <a:p>
            <a:pPr algn="ctr">
              <a:lnSpc>
                <a:spcPts val="10499"/>
              </a:lnSpc>
            </a:pPr>
            <a:r>
              <a:rPr lang="en-US" sz="7499">
                <a:solidFill>
                  <a:srgbClr val="49403C"/>
                </a:solidFill>
                <a:latin typeface="Saira Black"/>
              </a:rPr>
              <a:t>TYPICAL BUYER EXPENSES</a:t>
            </a:r>
          </a:p>
        </p:txBody>
      </p:sp>
      <p:sp>
        <p:nvSpPr>
          <p:cNvPr id="14" name="TextBox 14"/>
          <p:cNvSpPr txBox="1"/>
          <p:nvPr/>
        </p:nvSpPr>
        <p:spPr>
          <a:xfrm>
            <a:off x="2453479" y="2931875"/>
            <a:ext cx="6877448" cy="4930775"/>
          </a:xfrm>
          <a:prstGeom prst="rect">
            <a:avLst/>
          </a:prstGeom>
        </p:spPr>
        <p:txBody>
          <a:bodyPr lIns="0" tIns="0" rIns="0" bIns="0" rtlCol="0" anchor="t">
            <a:spAutoFit/>
          </a:bodyPr>
          <a:lstStyle/>
          <a:p>
            <a:pPr marL="755649" lvl="1" indent="-377824">
              <a:lnSpc>
                <a:spcPts val="4899"/>
              </a:lnSpc>
              <a:buFont typeface="Arial"/>
              <a:buChar char="•"/>
            </a:pPr>
            <a:r>
              <a:rPr lang="en-US" sz="3499" dirty="0">
                <a:solidFill>
                  <a:srgbClr val="000000"/>
                </a:solidFill>
                <a:latin typeface="Saira Medium"/>
              </a:rPr>
              <a:t>Home inspections </a:t>
            </a:r>
          </a:p>
          <a:p>
            <a:pPr marL="755649" lvl="1" indent="-377824">
              <a:lnSpc>
                <a:spcPts val="4899"/>
              </a:lnSpc>
              <a:buFont typeface="Arial"/>
              <a:buChar char="•"/>
            </a:pPr>
            <a:r>
              <a:rPr lang="en-US" sz="3499" dirty="0">
                <a:solidFill>
                  <a:srgbClr val="000000"/>
                </a:solidFill>
                <a:latin typeface="Saira Medium"/>
              </a:rPr>
              <a:t>Surveys </a:t>
            </a:r>
          </a:p>
          <a:p>
            <a:pPr marL="755649" lvl="1" indent="-377824">
              <a:lnSpc>
                <a:spcPts val="4899"/>
              </a:lnSpc>
              <a:buFont typeface="Arial"/>
              <a:buChar char="•"/>
            </a:pPr>
            <a:r>
              <a:rPr lang="en-US" sz="3499" dirty="0">
                <a:solidFill>
                  <a:srgbClr val="000000"/>
                </a:solidFill>
                <a:latin typeface="Saira Medium"/>
              </a:rPr>
              <a:t>Property taxes</a:t>
            </a:r>
          </a:p>
          <a:p>
            <a:pPr marL="755649" lvl="1" indent="-377824">
              <a:lnSpc>
                <a:spcPts val="4899"/>
              </a:lnSpc>
              <a:buFont typeface="Arial"/>
              <a:buChar char="•"/>
            </a:pPr>
            <a:r>
              <a:rPr lang="en-US" sz="3499" dirty="0">
                <a:solidFill>
                  <a:srgbClr val="000000"/>
                </a:solidFill>
                <a:latin typeface="Saira Medium"/>
              </a:rPr>
              <a:t>Property Association Dues</a:t>
            </a:r>
          </a:p>
          <a:p>
            <a:pPr marL="755649" lvl="1" indent="-377824">
              <a:lnSpc>
                <a:spcPts val="4899"/>
              </a:lnSpc>
              <a:buFont typeface="Arial"/>
              <a:buChar char="•"/>
            </a:pPr>
            <a:r>
              <a:rPr lang="en-US" sz="3499" dirty="0">
                <a:solidFill>
                  <a:srgbClr val="000000"/>
                </a:solidFill>
                <a:latin typeface="Saira Medium"/>
              </a:rPr>
              <a:t>Title Search</a:t>
            </a:r>
          </a:p>
          <a:p>
            <a:pPr>
              <a:lnSpc>
                <a:spcPts val="4899"/>
              </a:lnSpc>
            </a:pPr>
            <a:endParaRPr lang="en-US" sz="3499" dirty="0">
              <a:solidFill>
                <a:srgbClr val="000000"/>
              </a:solidFill>
              <a:latin typeface="Saira Medium"/>
            </a:endParaRPr>
          </a:p>
          <a:p>
            <a:pPr>
              <a:lnSpc>
                <a:spcPts val="4899"/>
              </a:lnSpc>
            </a:pPr>
            <a:endParaRPr lang="en-US" sz="3499" dirty="0">
              <a:solidFill>
                <a:srgbClr val="000000"/>
              </a:solidFill>
              <a:latin typeface="Saira Medium"/>
            </a:endParaRPr>
          </a:p>
          <a:p>
            <a:pPr>
              <a:lnSpc>
                <a:spcPts val="4899"/>
              </a:lnSpc>
            </a:pPr>
            <a:endParaRPr lang="en-US" sz="3499" dirty="0">
              <a:solidFill>
                <a:srgbClr val="000000"/>
              </a:solidFill>
              <a:latin typeface="Saira Medium"/>
            </a:endParaRPr>
          </a:p>
        </p:txBody>
      </p:sp>
      <p:sp>
        <p:nvSpPr>
          <p:cNvPr id="15" name="TextBox 15"/>
          <p:cNvSpPr txBox="1"/>
          <p:nvPr/>
        </p:nvSpPr>
        <p:spPr>
          <a:xfrm>
            <a:off x="10936216" y="2931875"/>
            <a:ext cx="4446564" cy="5549900"/>
          </a:xfrm>
          <a:prstGeom prst="rect">
            <a:avLst/>
          </a:prstGeom>
        </p:spPr>
        <p:txBody>
          <a:bodyPr lIns="0" tIns="0" rIns="0" bIns="0" rtlCol="0" anchor="t">
            <a:spAutoFit/>
          </a:bodyPr>
          <a:lstStyle/>
          <a:p>
            <a:pPr marL="755649" lvl="1" indent="-377824" algn="just">
              <a:lnSpc>
                <a:spcPts val="4899"/>
              </a:lnSpc>
              <a:buFont typeface="Arial"/>
              <a:buChar char="•"/>
            </a:pPr>
            <a:r>
              <a:rPr lang="en-US" sz="3499" dirty="0">
                <a:solidFill>
                  <a:srgbClr val="000000"/>
                </a:solidFill>
                <a:latin typeface="Saira Medium"/>
              </a:rPr>
              <a:t>Title Insurance </a:t>
            </a:r>
          </a:p>
          <a:p>
            <a:pPr marL="755649" lvl="1" indent="-377824" algn="just">
              <a:lnSpc>
                <a:spcPts val="4899"/>
              </a:lnSpc>
              <a:buFont typeface="Arial"/>
              <a:buChar char="•"/>
            </a:pPr>
            <a:r>
              <a:rPr lang="en-US" sz="3499" dirty="0">
                <a:solidFill>
                  <a:srgbClr val="000000"/>
                </a:solidFill>
                <a:latin typeface="Saira Medium"/>
              </a:rPr>
              <a:t>Hazard Insurance </a:t>
            </a:r>
          </a:p>
          <a:p>
            <a:pPr marL="755649" lvl="1" indent="-377824" algn="just">
              <a:lnSpc>
                <a:spcPts val="4899"/>
              </a:lnSpc>
              <a:buFont typeface="Arial"/>
              <a:buChar char="•"/>
            </a:pPr>
            <a:r>
              <a:rPr lang="en-US" sz="3499" dirty="0">
                <a:solidFill>
                  <a:srgbClr val="000000"/>
                </a:solidFill>
                <a:latin typeface="Saira Medium"/>
              </a:rPr>
              <a:t>Down payment </a:t>
            </a:r>
          </a:p>
          <a:p>
            <a:pPr marL="755649" lvl="1" indent="-377824" algn="just">
              <a:lnSpc>
                <a:spcPts val="4899"/>
              </a:lnSpc>
              <a:buFont typeface="Arial"/>
              <a:buChar char="•"/>
            </a:pPr>
            <a:r>
              <a:rPr lang="en-US" sz="3499" dirty="0">
                <a:solidFill>
                  <a:srgbClr val="000000"/>
                </a:solidFill>
                <a:latin typeface="Saira Medium"/>
              </a:rPr>
              <a:t>Lender fees</a:t>
            </a:r>
          </a:p>
          <a:p>
            <a:pPr marL="755649" lvl="1" indent="-377824" algn="just">
              <a:lnSpc>
                <a:spcPts val="4899"/>
              </a:lnSpc>
              <a:buFont typeface="Arial"/>
              <a:buChar char="•"/>
            </a:pPr>
            <a:r>
              <a:rPr lang="en-US" sz="3499" dirty="0">
                <a:solidFill>
                  <a:srgbClr val="000000"/>
                </a:solidFill>
                <a:latin typeface="Saira Medium"/>
              </a:rPr>
              <a:t>Deed Recording</a:t>
            </a: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68707" y="103533"/>
            <a:ext cx="9890593" cy="3181350"/>
          </a:xfrm>
          <a:prstGeom prst="rect">
            <a:avLst/>
          </a:prstGeom>
        </p:spPr>
        <p:txBody>
          <a:bodyPr lIns="0" tIns="0" rIns="0" bIns="0" rtlCol="0" anchor="t">
            <a:spAutoFit/>
          </a:bodyPr>
          <a:lstStyle/>
          <a:p>
            <a:pPr>
              <a:lnSpc>
                <a:spcPts val="8400"/>
              </a:lnSpc>
            </a:pPr>
            <a:r>
              <a:rPr lang="en-US" sz="7000" spc="210" dirty="0">
                <a:solidFill>
                  <a:srgbClr val="49403C"/>
                </a:solidFill>
                <a:latin typeface="Saira Black"/>
              </a:rPr>
              <a:t>UNDERSTANDING THE CLOSING DISCLOSURE (CD)</a:t>
            </a:r>
          </a:p>
        </p:txBody>
      </p:sp>
      <p:grpSp>
        <p:nvGrpSpPr>
          <p:cNvPr id="3" name="Group 3"/>
          <p:cNvGrpSpPr/>
          <p:nvPr/>
        </p:nvGrpSpPr>
        <p:grpSpPr>
          <a:xfrm>
            <a:off x="-13384696" y="0"/>
            <a:ext cx="19078043" cy="2567029"/>
            <a:chOff x="0" y="0"/>
            <a:chExt cx="25437391" cy="3422705"/>
          </a:xfrm>
        </p:grpSpPr>
        <p:sp>
          <p:nvSpPr>
            <p:cNvPr id="4" name="AutoShape 4"/>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6" name="AutoShape 6"/>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grpSp>
        <p:nvGrpSpPr>
          <p:cNvPr id="7" name="Group 7"/>
          <p:cNvGrpSpPr>
            <a:grpSpLocks noChangeAspect="1"/>
          </p:cNvGrpSpPr>
          <p:nvPr/>
        </p:nvGrpSpPr>
        <p:grpSpPr>
          <a:xfrm>
            <a:off x="531743" y="3408100"/>
            <a:ext cx="7053878" cy="3967757"/>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265" b="-9265"/>
              </a:stretch>
            </a:blipFill>
          </p:spPr>
          <p:txBody>
            <a:bodyPr/>
            <a:lstStyle/>
            <a:p>
              <a:endParaRPr lang="en-US"/>
            </a:p>
          </p:txBody>
        </p:sp>
      </p:grpSp>
      <p:sp>
        <p:nvSpPr>
          <p:cNvPr id="9" name="TextBox 9"/>
          <p:cNvSpPr txBox="1"/>
          <p:nvPr/>
        </p:nvSpPr>
        <p:spPr>
          <a:xfrm>
            <a:off x="8503044" y="4071620"/>
            <a:ext cx="9422911" cy="4443730"/>
          </a:xfrm>
          <a:prstGeom prst="rect">
            <a:avLst/>
          </a:prstGeom>
        </p:spPr>
        <p:txBody>
          <a:bodyPr lIns="0" tIns="0" rIns="0" bIns="0" rtlCol="0" anchor="t">
            <a:spAutoFit/>
          </a:bodyPr>
          <a:lstStyle/>
          <a:p>
            <a:pPr>
              <a:lnSpc>
                <a:spcPts val="3920"/>
              </a:lnSpc>
            </a:pPr>
            <a:r>
              <a:rPr lang="en-US" sz="2800" spc="140" dirty="0">
                <a:solidFill>
                  <a:srgbClr val="49403C"/>
                </a:solidFill>
                <a:latin typeface="Saira Medium"/>
              </a:rPr>
              <a:t>What is the Closing Disclosure and When is it Used?</a:t>
            </a:r>
          </a:p>
          <a:p>
            <a:pPr marL="604523" lvl="1" indent="-302261">
              <a:lnSpc>
                <a:spcPts val="3920"/>
              </a:lnSpc>
              <a:buFont typeface="Arial"/>
              <a:buChar char="•"/>
            </a:pPr>
            <a:r>
              <a:rPr lang="en-US" sz="2800" spc="140" dirty="0">
                <a:solidFill>
                  <a:srgbClr val="49403C"/>
                </a:solidFill>
                <a:latin typeface="Saira Medium"/>
              </a:rPr>
              <a:t>A form used by the attorney at closing </a:t>
            </a:r>
          </a:p>
          <a:p>
            <a:pPr marL="604523" lvl="1" indent="-302261">
              <a:lnSpc>
                <a:spcPts val="3920"/>
              </a:lnSpc>
              <a:buFont typeface="Arial"/>
              <a:buChar char="•"/>
            </a:pPr>
            <a:r>
              <a:rPr lang="en-US" sz="2800" spc="140" dirty="0">
                <a:solidFill>
                  <a:srgbClr val="49403C"/>
                </a:solidFill>
                <a:latin typeface="Saira Medium Bold"/>
              </a:rPr>
              <a:t>Itemizes all charges</a:t>
            </a:r>
            <a:r>
              <a:rPr lang="en-US" sz="2800" spc="140" dirty="0">
                <a:solidFill>
                  <a:srgbClr val="49403C"/>
                </a:solidFill>
                <a:latin typeface="Saira Medium"/>
              </a:rPr>
              <a:t> paid by a </a:t>
            </a:r>
            <a:r>
              <a:rPr lang="en-US" sz="2800" u="sng" spc="140" dirty="0">
                <a:solidFill>
                  <a:srgbClr val="49403C"/>
                </a:solidFill>
                <a:latin typeface="Saira Medium"/>
              </a:rPr>
              <a:t>borrower</a:t>
            </a:r>
            <a:r>
              <a:rPr lang="en-US" sz="2800" spc="140" dirty="0">
                <a:solidFill>
                  <a:srgbClr val="49403C"/>
                </a:solidFill>
                <a:latin typeface="Saira Medium"/>
              </a:rPr>
              <a:t> and </a:t>
            </a:r>
            <a:r>
              <a:rPr lang="en-US" sz="2800" u="sng" spc="140" dirty="0">
                <a:solidFill>
                  <a:srgbClr val="49403C"/>
                </a:solidFill>
                <a:latin typeface="Saira Medium"/>
              </a:rPr>
              <a:t>seller</a:t>
            </a:r>
            <a:r>
              <a:rPr lang="en-US" sz="2800" spc="140" dirty="0">
                <a:solidFill>
                  <a:srgbClr val="49403C"/>
                </a:solidFill>
                <a:latin typeface="Saira Medium"/>
              </a:rPr>
              <a:t> for a real estate transaction</a:t>
            </a:r>
          </a:p>
          <a:p>
            <a:pPr marL="604523" lvl="1" indent="-302261">
              <a:lnSpc>
                <a:spcPts val="3920"/>
              </a:lnSpc>
              <a:buFont typeface="Arial"/>
              <a:buChar char="•"/>
            </a:pPr>
            <a:r>
              <a:rPr lang="en-US" sz="2800" spc="140" dirty="0">
                <a:solidFill>
                  <a:srgbClr val="49403C"/>
                </a:solidFill>
                <a:latin typeface="Saira Medium"/>
              </a:rPr>
              <a:t>Gives each party a complete </a:t>
            </a:r>
            <a:r>
              <a:rPr lang="en-US" sz="2800" spc="140" dirty="0">
                <a:solidFill>
                  <a:srgbClr val="49403C"/>
                </a:solidFill>
                <a:latin typeface="Saira Medium Bold"/>
              </a:rPr>
              <a:t>list of incoming and outgoing funds.</a:t>
            </a:r>
          </a:p>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a:p>
            <a:pPr>
              <a:lnSpc>
                <a:spcPts val="3920"/>
              </a:lnSpc>
            </a:pPr>
            <a:endParaRPr lang="en-US" sz="2800" spc="140" dirty="0">
              <a:solidFill>
                <a:srgbClr val="49403C"/>
              </a:solidFill>
              <a:latin typeface="Saira Medium Bold"/>
            </a:endParaRPr>
          </a:p>
        </p:txBody>
      </p:sp>
      <p:grpSp>
        <p:nvGrpSpPr>
          <p:cNvPr id="10" name="Group 10"/>
          <p:cNvGrpSpPr/>
          <p:nvPr/>
        </p:nvGrpSpPr>
        <p:grpSpPr>
          <a:xfrm rot="-10800000">
            <a:off x="5693347" y="7727136"/>
            <a:ext cx="19078043" cy="2567029"/>
            <a:chOff x="0" y="0"/>
            <a:chExt cx="25437391" cy="3422705"/>
          </a:xfrm>
        </p:grpSpPr>
        <p:sp>
          <p:nvSpPr>
            <p:cNvPr id="11" name="AutoShape 11"/>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527" y="-6969"/>
            <a:ext cx="17106901" cy="2154436"/>
          </a:xfrm>
          <a:prstGeom prst="rect">
            <a:avLst/>
          </a:prstGeom>
        </p:spPr>
        <p:txBody>
          <a:bodyPr wrap="square"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600" b="0" i="0" u="none" strike="noStrike" kern="1200" cap="none" spc="210" normalizeH="0" baseline="0" noProof="0" dirty="0">
                <a:ln>
                  <a:noFill/>
                </a:ln>
                <a:solidFill>
                  <a:srgbClr val="49403C"/>
                </a:solidFill>
                <a:effectLst/>
                <a:uLnTx/>
                <a:uFillTx/>
                <a:latin typeface="Saira Black"/>
                <a:ea typeface="+mn-ea"/>
                <a:cs typeface="+mn-cs"/>
              </a:rPr>
              <a:t>UNDERSTANDING THE CLOSING DISCLOSURE (CD)</a:t>
            </a:r>
          </a:p>
        </p:txBody>
      </p:sp>
      <p:grpSp>
        <p:nvGrpSpPr>
          <p:cNvPr id="3" name="Group 3"/>
          <p:cNvGrpSpPr/>
          <p:nvPr/>
        </p:nvGrpSpPr>
        <p:grpSpPr>
          <a:xfrm>
            <a:off x="-13384695" y="2201145"/>
            <a:ext cx="20395095" cy="365883"/>
            <a:chOff x="0" y="0"/>
            <a:chExt cx="25437391" cy="3422705"/>
          </a:xfrm>
        </p:grpSpPr>
        <p:sp>
          <p:nvSpPr>
            <p:cNvPr id="4" name="AutoShape 4"/>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5" name="AutoShape 5"/>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6" name="AutoShape 6"/>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grpSp>
        <p:nvGrpSpPr>
          <p:cNvPr id="7" name="Group 7"/>
          <p:cNvGrpSpPr>
            <a:grpSpLocks noChangeAspect="1"/>
          </p:cNvGrpSpPr>
          <p:nvPr/>
        </p:nvGrpSpPr>
        <p:grpSpPr>
          <a:xfrm>
            <a:off x="531743" y="3408100"/>
            <a:ext cx="7053878" cy="3967757"/>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265" b="-9265"/>
              </a:stretch>
            </a:blipFill>
          </p:spPr>
          <p:txBody>
            <a:bodyPr/>
            <a:lstStyle/>
            <a:p>
              <a:endParaRPr lang="en-US"/>
            </a:p>
          </p:txBody>
        </p:sp>
      </p:grpSp>
      <p:sp>
        <p:nvSpPr>
          <p:cNvPr id="9" name="TextBox 9"/>
          <p:cNvSpPr txBox="1"/>
          <p:nvPr/>
        </p:nvSpPr>
        <p:spPr>
          <a:xfrm>
            <a:off x="8503044" y="4071620"/>
            <a:ext cx="9422911" cy="1483098"/>
          </a:xfrm>
          <a:prstGeom prst="rect">
            <a:avLst/>
          </a:prstGeom>
        </p:spPr>
        <p:txBody>
          <a:bodyPr lIns="0" tIns="0" rIns="0" bIns="0" rtlCol="0" anchor="t">
            <a:spAutoFit/>
          </a:bodyPr>
          <a:lstStyle/>
          <a:p>
            <a:pPr marL="0" marR="0" lvl="0" indent="0" algn="l" defTabSz="914400" rtl="0" eaLnBrk="1" fontAlgn="auto" latinLnBrk="0" hangingPunct="1">
              <a:lnSpc>
                <a:spcPts val="3920"/>
              </a:lnSpc>
              <a:spcBef>
                <a:spcPts val="0"/>
              </a:spcBef>
              <a:spcAft>
                <a:spcPts val="0"/>
              </a:spcAft>
              <a:buClrTx/>
              <a:buSzTx/>
              <a:buFontTx/>
              <a:buNone/>
              <a:tabLst/>
              <a:defRPr/>
            </a:pPr>
            <a:endParaRPr kumimoji="0" lang="en-US" sz="2800" b="0" i="0" u="none" strike="noStrike" kern="1200" cap="none" spc="140" normalizeH="0" baseline="0" noProof="0" dirty="0">
              <a:ln>
                <a:noFill/>
              </a:ln>
              <a:solidFill>
                <a:srgbClr val="49403C"/>
              </a:solidFill>
              <a:effectLst/>
              <a:uLnTx/>
              <a:uFillTx/>
              <a:latin typeface="Saira Medium Bold"/>
              <a:ea typeface="+mn-ea"/>
              <a:cs typeface="+mn-cs"/>
            </a:endParaRPr>
          </a:p>
          <a:p>
            <a:pPr marL="0" marR="0" lvl="0" indent="0" algn="l" defTabSz="914400" rtl="0" eaLnBrk="1" fontAlgn="auto" latinLnBrk="0" hangingPunct="1">
              <a:lnSpc>
                <a:spcPts val="3920"/>
              </a:lnSpc>
              <a:spcBef>
                <a:spcPts val="0"/>
              </a:spcBef>
              <a:spcAft>
                <a:spcPts val="0"/>
              </a:spcAft>
              <a:buClrTx/>
              <a:buSzTx/>
              <a:buFontTx/>
              <a:buNone/>
              <a:tabLst/>
              <a:defRPr/>
            </a:pPr>
            <a:endParaRPr kumimoji="0" lang="en-US" sz="2800" b="0" i="0" u="none" strike="noStrike" kern="1200" cap="none" spc="140" normalizeH="0" baseline="0" noProof="0" dirty="0">
              <a:ln>
                <a:noFill/>
              </a:ln>
              <a:solidFill>
                <a:srgbClr val="49403C"/>
              </a:solidFill>
              <a:effectLst/>
              <a:uLnTx/>
              <a:uFillTx/>
              <a:latin typeface="Saira Medium Bold"/>
              <a:ea typeface="+mn-ea"/>
              <a:cs typeface="+mn-cs"/>
            </a:endParaRPr>
          </a:p>
          <a:p>
            <a:pPr marL="0" marR="0" lvl="0" indent="0" algn="l" defTabSz="914400" rtl="0" eaLnBrk="1" fontAlgn="auto" latinLnBrk="0" hangingPunct="1">
              <a:lnSpc>
                <a:spcPts val="3920"/>
              </a:lnSpc>
              <a:spcBef>
                <a:spcPts val="0"/>
              </a:spcBef>
              <a:spcAft>
                <a:spcPts val="0"/>
              </a:spcAft>
              <a:buClrTx/>
              <a:buSzTx/>
              <a:buFontTx/>
              <a:buNone/>
              <a:tabLst/>
              <a:defRPr/>
            </a:pPr>
            <a:endParaRPr kumimoji="0" lang="en-US" sz="2800" b="0" i="0" u="none" strike="noStrike" kern="1200" cap="none" spc="140" normalizeH="0" baseline="0" noProof="0" dirty="0">
              <a:ln>
                <a:noFill/>
              </a:ln>
              <a:solidFill>
                <a:srgbClr val="49403C"/>
              </a:solidFill>
              <a:effectLst/>
              <a:uLnTx/>
              <a:uFillTx/>
              <a:latin typeface="Saira Medium Bold"/>
              <a:ea typeface="+mn-ea"/>
              <a:cs typeface="+mn-cs"/>
            </a:endParaRPr>
          </a:p>
        </p:txBody>
      </p:sp>
      <p:grpSp>
        <p:nvGrpSpPr>
          <p:cNvPr id="10" name="Group 10"/>
          <p:cNvGrpSpPr/>
          <p:nvPr/>
        </p:nvGrpSpPr>
        <p:grpSpPr>
          <a:xfrm rot="-10800000">
            <a:off x="5693347" y="7727136"/>
            <a:ext cx="19078043" cy="2567029"/>
            <a:chOff x="0" y="0"/>
            <a:chExt cx="25437391" cy="3422705"/>
          </a:xfrm>
        </p:grpSpPr>
        <p:sp>
          <p:nvSpPr>
            <p:cNvPr id="11" name="AutoShape 11"/>
            <p:cNvSpPr/>
            <p:nvPr/>
          </p:nvSpPr>
          <p:spPr>
            <a:xfrm rot="5400000">
              <a:off x="12148245" y="-12148245"/>
              <a:ext cx="1140902" cy="25437391"/>
            </a:xfrm>
            <a:prstGeom prst="rect">
              <a:avLst/>
            </a:prstGeom>
            <a:solidFill>
              <a:srgbClr val="69A9B2">
                <a:alpha val="69804"/>
              </a:srgbClr>
            </a:solidFill>
          </p:spPr>
          <p:txBody>
            <a:bodyPr/>
            <a:lstStyle/>
            <a:p>
              <a:endParaRPr lang="en-US"/>
            </a:p>
          </p:txBody>
        </p:sp>
        <p:sp>
          <p:nvSpPr>
            <p:cNvPr id="12" name="AutoShape 12"/>
            <p:cNvSpPr/>
            <p:nvPr/>
          </p:nvSpPr>
          <p:spPr>
            <a:xfrm rot="5400000">
              <a:off x="12148245" y="-11007343"/>
              <a:ext cx="1140902" cy="25437391"/>
            </a:xfrm>
            <a:prstGeom prst="rect">
              <a:avLst/>
            </a:prstGeom>
            <a:solidFill>
              <a:srgbClr val="69A9B2">
                <a:alpha val="40000"/>
              </a:srgbClr>
            </a:solidFill>
          </p:spPr>
          <p:txBody>
            <a:bodyPr/>
            <a:lstStyle/>
            <a:p>
              <a:endParaRPr lang="en-US"/>
            </a:p>
          </p:txBody>
        </p:sp>
        <p:sp>
          <p:nvSpPr>
            <p:cNvPr id="13" name="AutoShape 13"/>
            <p:cNvSpPr/>
            <p:nvPr/>
          </p:nvSpPr>
          <p:spPr>
            <a:xfrm rot="5400000">
              <a:off x="12148245" y="-9866441"/>
              <a:ext cx="1140902" cy="25437391"/>
            </a:xfrm>
            <a:prstGeom prst="rect">
              <a:avLst/>
            </a:prstGeom>
            <a:solidFill>
              <a:srgbClr val="69A9B2">
                <a:alpha val="9804"/>
              </a:srgbClr>
            </a:solidFill>
          </p:spPr>
          <p:txBody>
            <a:bodyPr/>
            <a:lstStyle/>
            <a:p>
              <a:endParaRPr lang="en-US"/>
            </a:p>
          </p:txBody>
        </p:sp>
      </p:grpSp>
      <p:pic>
        <p:nvPicPr>
          <p:cNvPr id="15" name="Picture 14"/>
          <p:cNvPicPr>
            <a:picLocks noChangeAspect="1"/>
          </p:cNvPicPr>
          <p:nvPr/>
        </p:nvPicPr>
        <p:blipFill>
          <a:blip r:embed="rId4"/>
          <a:stretch>
            <a:fillRect/>
          </a:stretch>
        </p:blipFill>
        <p:spPr>
          <a:xfrm>
            <a:off x="7928616" y="876300"/>
            <a:ext cx="8127601" cy="10368726"/>
          </a:xfrm>
          <a:prstGeom prst="rect">
            <a:avLst/>
          </a:prstGeom>
        </p:spPr>
      </p:pic>
    </p:spTree>
    <p:extLst>
      <p:ext uri="{BB962C8B-B14F-4D97-AF65-F5344CB8AC3E}">
        <p14:creationId xmlns:p14="http://schemas.microsoft.com/office/powerpoint/2010/main" val="25016394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7030499" y="-492398"/>
            <a:ext cx="4328681" cy="18389680"/>
            <a:chOff x="0" y="0"/>
            <a:chExt cx="5771575" cy="24519573"/>
          </a:xfrm>
        </p:grpSpPr>
        <p:sp>
          <p:nvSpPr>
            <p:cNvPr id="7" name="AutoShape 7"/>
            <p:cNvSpPr/>
            <p:nvPr/>
          </p:nvSpPr>
          <p:spPr>
            <a:xfrm>
              <a:off x="0" y="0"/>
              <a:ext cx="1923858" cy="24519573"/>
            </a:xfrm>
            <a:prstGeom prst="rect">
              <a:avLst/>
            </a:prstGeom>
            <a:solidFill>
              <a:srgbClr val="69A9B2">
                <a:alpha val="69804"/>
              </a:srgbClr>
            </a:solidFill>
          </p:spPr>
          <p:txBody>
            <a:bodyPr/>
            <a:lstStyle/>
            <a:p>
              <a:endParaRPr lang="en-US"/>
            </a:p>
          </p:txBody>
        </p:sp>
        <p:sp>
          <p:nvSpPr>
            <p:cNvPr id="8" name="AutoShape 8"/>
            <p:cNvSpPr/>
            <p:nvPr/>
          </p:nvSpPr>
          <p:spPr>
            <a:xfrm>
              <a:off x="1923858" y="0"/>
              <a:ext cx="1923858" cy="24519573"/>
            </a:xfrm>
            <a:prstGeom prst="rect">
              <a:avLst/>
            </a:prstGeom>
            <a:solidFill>
              <a:srgbClr val="69A9B2">
                <a:alpha val="40000"/>
              </a:srgbClr>
            </a:solidFill>
          </p:spPr>
          <p:txBody>
            <a:bodyPr/>
            <a:lstStyle/>
            <a:p>
              <a:endParaRPr lang="en-US"/>
            </a:p>
          </p:txBody>
        </p:sp>
        <p:sp>
          <p:nvSpPr>
            <p:cNvPr id="9" name="AutoShape 9"/>
            <p:cNvSpPr/>
            <p:nvPr/>
          </p:nvSpPr>
          <p:spPr>
            <a:xfrm>
              <a:off x="3847717" y="0"/>
              <a:ext cx="1923858" cy="24519573"/>
            </a:xfrm>
            <a:prstGeom prst="rect">
              <a:avLst/>
            </a:prstGeom>
            <a:solidFill>
              <a:srgbClr val="69A9B2">
                <a:alpha val="9804"/>
              </a:srgbClr>
            </a:solidFill>
          </p:spPr>
          <p:txBody>
            <a:bodyPr/>
            <a:lstStyle/>
            <a:p>
              <a:endParaRPr lang="en-US"/>
            </a:p>
          </p:txBody>
        </p:sp>
      </p:grpSp>
      <p:sp>
        <p:nvSpPr>
          <p:cNvPr id="13" name="TextBox 13"/>
          <p:cNvSpPr txBox="1"/>
          <p:nvPr/>
        </p:nvSpPr>
        <p:spPr>
          <a:xfrm>
            <a:off x="3199005" y="190500"/>
            <a:ext cx="12117196" cy="1240724"/>
          </a:xfrm>
          <a:prstGeom prst="rect">
            <a:avLst/>
          </a:prstGeom>
        </p:spPr>
        <p:txBody>
          <a:bodyPr wrap="square" lIns="0" tIns="0" rIns="0" bIns="0" rtlCol="0" anchor="t">
            <a:spAutoFit/>
          </a:bodyPr>
          <a:lstStyle/>
          <a:p>
            <a:pPr marL="0" marR="0" lvl="0" indent="0" algn="ctr" defTabSz="914400" rtl="0" eaLnBrk="1" fontAlgn="auto" latinLnBrk="0" hangingPunct="1">
              <a:lnSpc>
                <a:spcPts val="1049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403C"/>
                </a:solidFill>
                <a:effectLst/>
                <a:uLnTx/>
                <a:uFillTx/>
                <a:latin typeface="Saira Black Bold"/>
                <a:ea typeface="+mn-ea"/>
                <a:cs typeface="+mn-cs"/>
              </a:rPr>
              <a:t>CLOSING DISCLOSURE</a:t>
            </a:r>
          </a:p>
        </p:txBody>
      </p:sp>
      <p:sp>
        <p:nvSpPr>
          <p:cNvPr id="14" name="TextBox 14"/>
          <p:cNvSpPr txBox="1"/>
          <p:nvPr/>
        </p:nvSpPr>
        <p:spPr>
          <a:xfrm>
            <a:off x="1452202" y="2843105"/>
            <a:ext cx="9681172" cy="1231106"/>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Bold"/>
              <a:ea typeface="+mn-ea"/>
              <a:cs typeface="+mn-cs"/>
            </a:endParaRP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Bold"/>
              <a:ea typeface="+mn-ea"/>
              <a:cs typeface="+mn-cs"/>
            </a:endParaRPr>
          </a:p>
        </p:txBody>
      </p:sp>
      <p:pic>
        <p:nvPicPr>
          <p:cNvPr id="16" name="Picture 15"/>
          <p:cNvPicPr>
            <a:picLocks noChangeAspect="1"/>
          </p:cNvPicPr>
          <p:nvPr/>
        </p:nvPicPr>
        <p:blipFill>
          <a:blip r:embed="rId3"/>
          <a:stretch>
            <a:fillRect/>
          </a:stretch>
        </p:blipFill>
        <p:spPr>
          <a:xfrm>
            <a:off x="116446" y="1866901"/>
            <a:ext cx="7610475" cy="9448799"/>
          </a:xfrm>
          <a:prstGeom prst="rect">
            <a:avLst/>
          </a:prstGeom>
        </p:spPr>
      </p:pic>
      <p:pic>
        <p:nvPicPr>
          <p:cNvPr id="18" name="Picture 17"/>
          <p:cNvPicPr>
            <a:picLocks noChangeAspect="1"/>
          </p:cNvPicPr>
          <p:nvPr/>
        </p:nvPicPr>
        <p:blipFill>
          <a:blip r:embed="rId4"/>
          <a:stretch>
            <a:fillRect/>
          </a:stretch>
        </p:blipFill>
        <p:spPr>
          <a:xfrm>
            <a:off x="8716280" y="1889503"/>
            <a:ext cx="7505700" cy="9426197"/>
          </a:xfrm>
          <a:prstGeom prst="rect">
            <a:avLst/>
          </a:prstGeom>
        </p:spPr>
      </p:pic>
    </p:spTree>
    <p:extLst>
      <p:ext uri="{BB962C8B-B14F-4D97-AF65-F5344CB8AC3E}">
        <p14:creationId xmlns:p14="http://schemas.microsoft.com/office/powerpoint/2010/main" val="41204310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454918">
            <a:off x="17004486" y="2739813"/>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2017139" y="3118848"/>
            <a:ext cx="5606673" cy="5790572"/>
            <a:chOff x="0" y="0"/>
            <a:chExt cx="6350000" cy="6558280"/>
          </a:xfrm>
        </p:grpSpPr>
        <p:sp>
          <p:nvSpPr>
            <p:cNvPr id="11" name="Freeform 1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8007" r="-28007"/>
              </a:stretch>
            </a:blipFill>
          </p:spPr>
          <p:txBody>
            <a:bodyPr/>
            <a:lstStyle/>
            <a:p>
              <a:endParaRPr lang="en-US"/>
            </a:p>
          </p:txBody>
        </p:sp>
        <p:sp>
          <p:nvSpPr>
            <p:cNvPr id="12" name="Freeform 1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39B99"/>
            </a:solidFill>
          </p:spPr>
          <p:txBody>
            <a:bodyPr/>
            <a:lstStyle/>
            <a:p>
              <a:endParaRPr lang="en-US"/>
            </a:p>
          </p:txBody>
        </p:sp>
      </p:grpSp>
      <p:sp>
        <p:nvSpPr>
          <p:cNvPr id="13" name="TextBox 13"/>
          <p:cNvSpPr txBox="1"/>
          <p:nvPr/>
        </p:nvSpPr>
        <p:spPr>
          <a:xfrm>
            <a:off x="4707657" y="629050"/>
            <a:ext cx="8872686" cy="1276352"/>
          </a:xfrm>
          <a:prstGeom prst="rect">
            <a:avLst/>
          </a:prstGeom>
        </p:spPr>
        <p:txBody>
          <a:bodyPr lIns="0" tIns="0" rIns="0" bIns="0" rtlCol="0" anchor="t">
            <a:spAutoFit/>
          </a:bodyPr>
          <a:lstStyle/>
          <a:p>
            <a:pPr marL="0" marR="0" lvl="0" indent="0" algn="ctr" defTabSz="914400" rtl="0" eaLnBrk="1" fontAlgn="auto" latinLnBrk="0" hangingPunct="1">
              <a:lnSpc>
                <a:spcPts val="10499"/>
              </a:lnSpc>
              <a:spcBef>
                <a:spcPts val="0"/>
              </a:spcBef>
              <a:spcAft>
                <a:spcPts val="0"/>
              </a:spcAft>
              <a:buClrTx/>
              <a:buSzTx/>
              <a:buFontTx/>
              <a:buNone/>
              <a:tabLst/>
              <a:defRPr/>
            </a:pPr>
            <a:r>
              <a:rPr kumimoji="0" lang="en-US" sz="7499" b="0" i="0" u="none" strike="noStrike" kern="1200" cap="none" spc="0" normalizeH="0" baseline="0" noProof="0">
                <a:ln>
                  <a:noFill/>
                </a:ln>
                <a:solidFill>
                  <a:srgbClr val="49403C"/>
                </a:solidFill>
                <a:effectLst/>
                <a:uLnTx/>
                <a:uFillTx/>
                <a:latin typeface="Saira Black Bold"/>
                <a:ea typeface="+mn-ea"/>
                <a:cs typeface="+mn-cs"/>
              </a:rPr>
              <a:t>LEGAL DOCUMENTS</a:t>
            </a:r>
          </a:p>
        </p:txBody>
      </p:sp>
      <p:sp>
        <p:nvSpPr>
          <p:cNvPr id="14" name="TextBox 14"/>
          <p:cNvSpPr txBox="1"/>
          <p:nvPr/>
        </p:nvSpPr>
        <p:spPr>
          <a:xfrm>
            <a:off x="1185488" y="3180649"/>
            <a:ext cx="10061550" cy="8335615"/>
          </a:xfrm>
          <a:prstGeom prst="rect">
            <a:avLst/>
          </a:prstGeom>
        </p:spPr>
        <p:txBody>
          <a:bodyPr lIns="0" tIns="0" rIns="0" bIns="0" rtlCol="0" anchor="t">
            <a:spAutoFit/>
          </a:bodyPr>
          <a:lstStyle/>
          <a:p>
            <a:pPr marL="734059" marR="0" lvl="1" indent="-367030" algn="l" defTabSz="914400" rtl="0" eaLnBrk="1" fontAlgn="auto" latinLnBrk="0" hangingPunct="1">
              <a:lnSpc>
                <a:spcPts val="3739"/>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Saira Medium Bold"/>
                <a:ea typeface="+mn-ea"/>
                <a:cs typeface="+mn-cs"/>
              </a:rPr>
              <a:t>Deed</a:t>
            </a:r>
            <a:r>
              <a:rPr kumimoji="0" lang="en-US" sz="3399" b="0" i="0" u="none" strike="noStrike" kern="1200" cap="none" spc="0" normalizeH="0" baseline="0" noProof="0" dirty="0">
                <a:ln>
                  <a:noFill/>
                </a:ln>
                <a:solidFill>
                  <a:srgbClr val="000000"/>
                </a:solidFill>
                <a:effectLst/>
                <a:uLnTx/>
                <a:uFillTx/>
                <a:latin typeface="Saira Medium"/>
                <a:ea typeface="+mn-ea"/>
                <a:cs typeface="+mn-cs"/>
              </a:rPr>
              <a:t> - The legal document conveying title to a property. The property is in your name; you own the property. </a:t>
            </a:r>
          </a:p>
          <a:p>
            <a:pPr marL="0" marR="0" lvl="0" indent="0" algn="l" defTabSz="914400" rtl="0" eaLnBrk="1" fontAlgn="auto" latinLnBrk="0" hangingPunct="1">
              <a:lnSpc>
                <a:spcPts val="373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a:ea typeface="+mn-ea"/>
              <a:cs typeface="+mn-cs"/>
            </a:endParaRPr>
          </a:p>
          <a:p>
            <a:pPr marL="734059" marR="0" lvl="1" indent="-367030" algn="l" defTabSz="914400" rtl="0" eaLnBrk="1" fontAlgn="auto" latinLnBrk="0" hangingPunct="1">
              <a:lnSpc>
                <a:spcPts val="4113"/>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Saira Medium Bold"/>
                <a:ea typeface="+mn-ea"/>
                <a:cs typeface="+mn-cs"/>
              </a:rPr>
              <a:t>Deed of Trust</a:t>
            </a:r>
            <a:r>
              <a:rPr kumimoji="0" lang="en-US" sz="3399" b="0" i="0" u="none" strike="noStrike" kern="1200" cap="none" spc="0" normalizeH="0" baseline="0" noProof="0" dirty="0">
                <a:ln>
                  <a:noFill/>
                </a:ln>
                <a:solidFill>
                  <a:srgbClr val="000000"/>
                </a:solidFill>
                <a:effectLst/>
                <a:uLnTx/>
                <a:uFillTx/>
                <a:latin typeface="Saira Medium"/>
                <a:ea typeface="+mn-ea"/>
                <a:cs typeface="+mn-cs"/>
              </a:rPr>
              <a:t> – The document used in NC to convey to a trustee rather than to the borrower. The lender has a security interest in the home until it’s paid in full. </a:t>
            </a:r>
          </a:p>
          <a:p>
            <a:pPr marL="367029" marR="0" lvl="1" indent="0" algn="l" defTabSz="914400" rtl="0" eaLnBrk="1" fontAlgn="auto" latinLnBrk="0" hangingPunct="1">
              <a:lnSpc>
                <a:spcPts val="4113"/>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000000"/>
                </a:solidFill>
                <a:effectLst/>
                <a:uLnTx/>
                <a:uFillTx/>
                <a:latin typeface="Saira Medium"/>
                <a:ea typeface="+mn-ea"/>
                <a:cs typeface="+mn-cs"/>
              </a:rPr>
              <a:t>   </a:t>
            </a:r>
            <a:r>
              <a:rPr kumimoji="0" lang="en-US" sz="3399" b="0" i="0" u="none" strike="noStrike" kern="1200" cap="none" spc="0" normalizeH="0" baseline="0" noProof="0" dirty="0">
                <a:ln>
                  <a:noFill/>
                </a:ln>
                <a:solidFill>
                  <a:srgbClr val="FF0000"/>
                </a:solidFill>
                <a:effectLst/>
                <a:uLnTx/>
                <a:uFillTx/>
                <a:latin typeface="Saira Medium"/>
                <a:ea typeface="+mn-ea"/>
                <a:cs typeface="+mn-cs"/>
              </a:rPr>
              <a:t>Don’t Pay, Don’t</a:t>
            </a:r>
            <a:r>
              <a:rPr kumimoji="0" lang="en-US" sz="3399" b="0" i="0" u="none" strike="noStrike" kern="1200" cap="none" spc="0" normalizeH="0" baseline="0" noProof="0" dirty="0">
                <a:ln>
                  <a:noFill/>
                </a:ln>
                <a:solidFill>
                  <a:srgbClr val="000000"/>
                </a:solidFill>
                <a:effectLst/>
                <a:uLnTx/>
                <a:uFillTx/>
                <a:latin typeface="Saira Medium"/>
                <a:ea typeface="+mn-ea"/>
                <a:cs typeface="+mn-cs"/>
              </a:rPr>
              <a:t>  </a:t>
            </a:r>
            <a:r>
              <a:rPr kumimoji="0" lang="en-US" sz="3399" b="0" i="0" u="none" strike="noStrike" kern="1200" cap="none" spc="0" normalizeH="0" baseline="0" noProof="0" dirty="0">
                <a:ln>
                  <a:noFill/>
                </a:ln>
                <a:solidFill>
                  <a:srgbClr val="FF0000"/>
                </a:solidFill>
                <a:effectLst/>
                <a:uLnTx/>
                <a:uFillTx/>
                <a:latin typeface="Saira Medium"/>
                <a:ea typeface="+mn-ea"/>
                <a:cs typeface="+mn-cs"/>
              </a:rPr>
              <a:t>Stay!</a:t>
            </a:r>
          </a:p>
          <a:p>
            <a:pPr marL="0" marR="0" lvl="0" indent="0" algn="l" defTabSz="914400" rtl="0" eaLnBrk="1" fontAlgn="auto" latinLnBrk="0" hangingPunct="1">
              <a:lnSpc>
                <a:spcPts val="4113"/>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a:ea typeface="+mn-ea"/>
              <a:cs typeface="+mn-cs"/>
            </a:endParaRPr>
          </a:p>
          <a:p>
            <a:pPr marL="734059" marR="0" lvl="1" indent="-367030" algn="l" defTabSz="914400" rtl="0" eaLnBrk="1" fontAlgn="auto" latinLnBrk="0" hangingPunct="1">
              <a:lnSpc>
                <a:spcPts val="4011"/>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Saira Medium Bold"/>
                <a:ea typeface="+mn-ea"/>
                <a:cs typeface="+mn-cs"/>
              </a:rPr>
              <a:t>Promissory Note</a:t>
            </a:r>
            <a:r>
              <a:rPr kumimoji="0" lang="en-US" sz="3399" b="0" i="0" u="none" strike="noStrike" kern="1200" cap="none" spc="0" normalizeH="0" baseline="0" noProof="0" dirty="0">
                <a:ln>
                  <a:noFill/>
                </a:ln>
                <a:solidFill>
                  <a:srgbClr val="000000"/>
                </a:solidFill>
                <a:effectLst/>
                <a:uLnTx/>
                <a:uFillTx/>
                <a:latin typeface="Saira Medium"/>
                <a:ea typeface="+mn-ea"/>
                <a:cs typeface="+mn-cs"/>
              </a:rPr>
              <a:t> – The legal document obligating a borrower to repay a loan at a stated interest rate for a specified period of time with a specific monthly payment date.</a:t>
            </a: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a:ea typeface="+mn-ea"/>
              <a:cs typeface="+mn-cs"/>
            </a:endParaRP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Saira Medium"/>
              <a:ea typeface="+mn-ea"/>
              <a:cs typeface="+mn-cs"/>
            </a:endParaRPr>
          </a:p>
        </p:txBody>
      </p:sp>
    </p:spTree>
    <p:extLst>
      <p:ext uri="{BB962C8B-B14F-4D97-AF65-F5344CB8AC3E}">
        <p14:creationId xmlns:p14="http://schemas.microsoft.com/office/powerpoint/2010/main" val="34316559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847837" y="-239513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454918">
            <a:off x="14594262" y="9646279"/>
            <a:ext cx="2567029" cy="8531727"/>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3" name="TextBox 13"/>
          <p:cNvSpPr txBox="1"/>
          <p:nvPr/>
        </p:nvSpPr>
        <p:spPr>
          <a:xfrm>
            <a:off x="2743200" y="190500"/>
            <a:ext cx="11110701" cy="1298432"/>
          </a:xfrm>
          <a:prstGeom prst="rect">
            <a:avLst/>
          </a:prstGeom>
        </p:spPr>
        <p:txBody>
          <a:bodyPr wrap="square" lIns="0" tIns="0" rIns="0" bIns="0" rtlCol="0" anchor="t">
            <a:spAutoFit/>
          </a:bodyPr>
          <a:lstStyle/>
          <a:p>
            <a:pPr marL="0" marR="0" lvl="0" indent="0" algn="ctr" defTabSz="914400" rtl="0" eaLnBrk="1" fontAlgn="auto" latinLnBrk="0" hangingPunct="1">
              <a:lnSpc>
                <a:spcPts val="10499"/>
              </a:lnSpc>
              <a:spcBef>
                <a:spcPts val="0"/>
              </a:spcBef>
              <a:spcAft>
                <a:spcPts val="0"/>
              </a:spcAft>
              <a:buClrTx/>
              <a:buSzTx/>
              <a:buFontTx/>
              <a:buNone/>
              <a:tabLst/>
              <a:defRPr/>
            </a:pPr>
            <a:r>
              <a:rPr kumimoji="0" lang="en-US" sz="7499" b="0" i="0" u="none" strike="noStrike" kern="1200" cap="none" spc="0" normalizeH="0" baseline="0" noProof="0" dirty="0">
                <a:ln>
                  <a:noFill/>
                </a:ln>
                <a:solidFill>
                  <a:srgbClr val="49403C"/>
                </a:solidFill>
                <a:effectLst/>
                <a:uLnTx/>
                <a:uFillTx/>
                <a:latin typeface="Saira Black Bold"/>
                <a:ea typeface="+mn-ea"/>
                <a:cs typeface="+mn-cs"/>
              </a:rPr>
              <a:t>LEGAL DOCUMENTS</a:t>
            </a:r>
          </a:p>
        </p:txBody>
      </p:sp>
      <p:pic>
        <p:nvPicPr>
          <p:cNvPr id="15" name="Picture 14"/>
          <p:cNvPicPr>
            <a:picLocks noChangeAspect="1"/>
          </p:cNvPicPr>
          <p:nvPr/>
        </p:nvPicPr>
        <p:blipFill>
          <a:blip r:embed="rId3"/>
          <a:stretch>
            <a:fillRect/>
          </a:stretch>
        </p:blipFill>
        <p:spPr>
          <a:xfrm>
            <a:off x="1066800" y="1940486"/>
            <a:ext cx="7100954" cy="11585013"/>
          </a:xfrm>
          <a:prstGeom prst="rect">
            <a:avLst/>
          </a:prstGeom>
        </p:spPr>
      </p:pic>
      <p:pic>
        <p:nvPicPr>
          <p:cNvPr id="16" name="Picture 15"/>
          <p:cNvPicPr>
            <a:picLocks noChangeAspect="1"/>
          </p:cNvPicPr>
          <p:nvPr/>
        </p:nvPicPr>
        <p:blipFill>
          <a:blip r:embed="rId4"/>
          <a:stretch>
            <a:fillRect/>
          </a:stretch>
        </p:blipFill>
        <p:spPr>
          <a:xfrm>
            <a:off x="9144000" y="1940487"/>
            <a:ext cx="7010400" cy="11620098"/>
          </a:xfrm>
          <a:prstGeom prst="rect">
            <a:avLst/>
          </a:prstGeom>
        </p:spPr>
      </p:pic>
      <p:sp>
        <p:nvSpPr>
          <p:cNvPr id="17" name="TextBox 16"/>
          <p:cNvSpPr txBox="1"/>
          <p:nvPr/>
        </p:nvSpPr>
        <p:spPr>
          <a:xfrm>
            <a:off x="1600200" y="8555891"/>
            <a:ext cx="1324402" cy="383784"/>
          </a:xfrm>
          <a:prstGeom prst="rect">
            <a:avLst/>
          </a:prstGeom>
          <a:noFill/>
        </p:spPr>
        <p:txBody>
          <a:bodyPr wrap="square" rtlCol="0">
            <a:spAutoFit/>
          </a:bodyPr>
          <a:lstStyle/>
          <a:p>
            <a:r>
              <a:rPr lang="en-US" dirty="0"/>
              <a:t>     Seller</a:t>
            </a:r>
          </a:p>
        </p:txBody>
      </p:sp>
      <p:sp>
        <p:nvSpPr>
          <p:cNvPr id="18" name="TextBox 17"/>
          <p:cNvSpPr txBox="1"/>
          <p:nvPr/>
        </p:nvSpPr>
        <p:spPr>
          <a:xfrm>
            <a:off x="4953000" y="8572283"/>
            <a:ext cx="914400" cy="367392"/>
          </a:xfrm>
          <a:prstGeom prst="rect">
            <a:avLst/>
          </a:prstGeom>
          <a:noFill/>
        </p:spPr>
        <p:txBody>
          <a:bodyPr wrap="square" rtlCol="0">
            <a:spAutoFit/>
          </a:bodyPr>
          <a:lstStyle/>
          <a:p>
            <a:r>
              <a:rPr lang="en-US" dirty="0"/>
              <a:t>Buyer</a:t>
            </a:r>
          </a:p>
        </p:txBody>
      </p:sp>
      <p:sp>
        <p:nvSpPr>
          <p:cNvPr id="19" name="TextBox 18"/>
          <p:cNvSpPr txBox="1"/>
          <p:nvPr/>
        </p:nvSpPr>
        <p:spPr>
          <a:xfrm>
            <a:off x="13182600" y="7535938"/>
            <a:ext cx="1280901" cy="369332"/>
          </a:xfrm>
          <a:prstGeom prst="rect">
            <a:avLst/>
          </a:prstGeom>
          <a:noFill/>
        </p:spPr>
        <p:txBody>
          <a:bodyPr wrap="square" rtlCol="0">
            <a:spAutoFit/>
          </a:bodyPr>
          <a:lstStyle/>
          <a:p>
            <a:r>
              <a:rPr lang="en-US" dirty="0"/>
              <a:t>Your Name</a:t>
            </a:r>
          </a:p>
        </p:txBody>
      </p:sp>
    </p:spTree>
    <p:extLst>
      <p:ext uri="{BB962C8B-B14F-4D97-AF65-F5344CB8AC3E}">
        <p14:creationId xmlns:p14="http://schemas.microsoft.com/office/powerpoint/2010/main" val="7220903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634980">
            <a:off x="16820612" y="-3547395"/>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3" name="TextBox 13"/>
          <p:cNvSpPr txBox="1"/>
          <p:nvPr/>
        </p:nvSpPr>
        <p:spPr>
          <a:xfrm>
            <a:off x="4559210" y="602960"/>
            <a:ext cx="10833190" cy="913648"/>
          </a:xfrm>
          <a:prstGeom prst="rect">
            <a:avLst/>
          </a:prstGeom>
        </p:spPr>
        <p:txBody>
          <a:bodyPr wrap="square" lIns="0" tIns="0" rIns="0" bIns="0" rtlCol="0" anchor="t">
            <a:spAutoFit/>
          </a:bodyPr>
          <a:lstStyle/>
          <a:p>
            <a:pPr algn="ctr">
              <a:lnSpc>
                <a:spcPts val="6524"/>
              </a:lnSpc>
            </a:pPr>
            <a:r>
              <a:rPr lang="en-US" sz="7499" dirty="0">
                <a:solidFill>
                  <a:srgbClr val="49403C"/>
                </a:solidFill>
                <a:latin typeface="Saira Black"/>
              </a:rPr>
              <a:t>The Final Process</a:t>
            </a:r>
          </a:p>
        </p:txBody>
      </p:sp>
      <p:grpSp>
        <p:nvGrpSpPr>
          <p:cNvPr id="14" name="Group 14"/>
          <p:cNvGrpSpPr/>
          <p:nvPr/>
        </p:nvGrpSpPr>
        <p:grpSpPr>
          <a:xfrm rot="-2469715">
            <a:off x="-443948" y="3805503"/>
            <a:ext cx="2567029" cy="10905593"/>
            <a:chOff x="0" y="0"/>
            <a:chExt cx="3422705" cy="14540791"/>
          </a:xfrm>
        </p:grpSpPr>
        <p:sp>
          <p:nvSpPr>
            <p:cNvPr id="15" name="AutoShape 15"/>
            <p:cNvSpPr/>
            <p:nvPr/>
          </p:nvSpPr>
          <p:spPr>
            <a:xfrm>
              <a:off x="0" y="0"/>
              <a:ext cx="1140902" cy="14540791"/>
            </a:xfrm>
            <a:prstGeom prst="rect">
              <a:avLst/>
            </a:prstGeom>
            <a:solidFill>
              <a:srgbClr val="69A9B2">
                <a:alpha val="69804"/>
              </a:srgbClr>
            </a:solidFill>
          </p:spPr>
          <p:txBody>
            <a:bodyPr/>
            <a:lstStyle/>
            <a:p>
              <a:endParaRPr lang="en-US"/>
            </a:p>
          </p:txBody>
        </p:sp>
        <p:sp>
          <p:nvSpPr>
            <p:cNvPr id="16" name="AutoShape 16"/>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7" name="AutoShape 17"/>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8" name="Group 18"/>
          <p:cNvGrpSpPr/>
          <p:nvPr/>
        </p:nvGrpSpPr>
        <p:grpSpPr>
          <a:xfrm rot="-7777331">
            <a:off x="15747186" y="4156721"/>
            <a:ext cx="2567029" cy="10905593"/>
            <a:chOff x="0" y="0"/>
            <a:chExt cx="3422705" cy="14540791"/>
          </a:xfrm>
        </p:grpSpPr>
        <p:sp>
          <p:nvSpPr>
            <p:cNvPr id="19" name="AutoShape 19"/>
            <p:cNvSpPr/>
            <p:nvPr/>
          </p:nvSpPr>
          <p:spPr>
            <a:xfrm>
              <a:off x="0" y="0"/>
              <a:ext cx="1140902" cy="14540791"/>
            </a:xfrm>
            <a:prstGeom prst="rect">
              <a:avLst/>
            </a:prstGeom>
            <a:solidFill>
              <a:srgbClr val="69A9B2">
                <a:alpha val="69804"/>
              </a:srgbClr>
            </a:solidFill>
          </p:spPr>
          <p:txBody>
            <a:bodyPr/>
            <a:lstStyle/>
            <a:p>
              <a:endParaRPr lang="en-US"/>
            </a:p>
          </p:txBody>
        </p:sp>
        <p:sp>
          <p:nvSpPr>
            <p:cNvPr id="20" name="AutoShape 20"/>
            <p:cNvSpPr/>
            <p:nvPr/>
          </p:nvSpPr>
          <p:spPr>
            <a:xfrm>
              <a:off x="1140902" y="0"/>
              <a:ext cx="1140902" cy="14540791"/>
            </a:xfrm>
            <a:prstGeom prst="rect">
              <a:avLst/>
            </a:prstGeom>
            <a:solidFill>
              <a:srgbClr val="69A9B2">
                <a:alpha val="40000"/>
              </a:srgbClr>
            </a:solidFill>
          </p:spPr>
          <p:txBody>
            <a:bodyPr/>
            <a:lstStyle/>
            <a:p>
              <a:endParaRPr lang="en-US"/>
            </a:p>
          </p:txBody>
        </p:sp>
        <p:sp>
          <p:nvSpPr>
            <p:cNvPr id="21" name="AutoShape 21"/>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22" name="TextBox 22"/>
          <p:cNvSpPr txBox="1"/>
          <p:nvPr/>
        </p:nvSpPr>
        <p:spPr>
          <a:xfrm>
            <a:off x="2514600" y="1918166"/>
            <a:ext cx="14236370" cy="4108817"/>
          </a:xfrm>
          <a:prstGeom prst="rect">
            <a:avLst/>
          </a:prstGeom>
        </p:spPr>
        <p:txBody>
          <a:bodyPr wrap="square" lIns="0" tIns="0" rIns="0" bIns="0" rtlCol="0" anchor="t">
            <a:spAutoFit/>
          </a:bodyPr>
          <a:lstStyle/>
          <a:p>
            <a:pPr>
              <a:lnSpc>
                <a:spcPts val="4620"/>
              </a:lnSpc>
            </a:pPr>
            <a:r>
              <a:rPr lang="en-US" sz="3300" dirty="0">
                <a:solidFill>
                  <a:srgbClr val="000000"/>
                </a:solidFill>
                <a:latin typeface="Saira Medium Bold"/>
              </a:rPr>
              <a:t>1. After all the documents have been reviewed, properly signed and dated by you, the seller, lawyer and the lender.</a:t>
            </a:r>
          </a:p>
          <a:p>
            <a:pPr>
              <a:lnSpc>
                <a:spcPts val="4620"/>
              </a:lnSpc>
            </a:pPr>
            <a:endParaRPr lang="en-US" sz="3300" dirty="0">
              <a:solidFill>
                <a:srgbClr val="000000"/>
              </a:solidFill>
              <a:latin typeface="Saira Medium Bold"/>
            </a:endParaRPr>
          </a:p>
          <a:p>
            <a:pPr>
              <a:lnSpc>
                <a:spcPts val="4620"/>
              </a:lnSpc>
            </a:pPr>
            <a:r>
              <a:rPr lang="en-US" sz="3300" dirty="0">
                <a:solidFill>
                  <a:srgbClr val="000000"/>
                </a:solidFill>
                <a:latin typeface="Saira Medium Bold"/>
              </a:rPr>
              <a:t>2. Lawyer goes to courthouse to record the Deed and Deed of Trust.</a:t>
            </a:r>
          </a:p>
          <a:p>
            <a:pPr>
              <a:lnSpc>
                <a:spcPts val="4620"/>
              </a:lnSpc>
            </a:pPr>
            <a:endParaRPr lang="en-US" sz="3300" dirty="0">
              <a:solidFill>
                <a:srgbClr val="000000"/>
              </a:solidFill>
              <a:latin typeface="Saira Medium Bold"/>
            </a:endParaRPr>
          </a:p>
          <a:p>
            <a:pPr>
              <a:lnSpc>
                <a:spcPts val="4620"/>
              </a:lnSpc>
            </a:pPr>
            <a:r>
              <a:rPr lang="en-US" sz="3300" dirty="0">
                <a:solidFill>
                  <a:srgbClr val="000000"/>
                </a:solidFill>
                <a:latin typeface="Saira Medium Bold"/>
              </a:rPr>
              <a:t>3. Then it’s officially yours!!!</a:t>
            </a:r>
          </a:p>
          <a:p>
            <a:pPr>
              <a:lnSpc>
                <a:spcPts val="4620"/>
              </a:lnSpc>
            </a:pPr>
            <a:endParaRPr lang="en-US" sz="3300" dirty="0">
              <a:solidFill>
                <a:srgbClr val="000000"/>
              </a:solidFill>
              <a:latin typeface="Saira Medium Bold"/>
            </a:endParaRPr>
          </a:p>
        </p:txBody>
      </p:sp>
      <p:pic>
        <p:nvPicPr>
          <p:cNvPr id="26" name="Picture 25">
            <a:extLst>
              <a:ext uri="{FF2B5EF4-FFF2-40B4-BE49-F238E27FC236}">
                <a16:creationId xmlns:a16="http://schemas.microsoft.com/office/drawing/2014/main" id="{3D7C5DBD-AE69-FABE-ED3D-7FA7CD2A643C}"/>
              </a:ext>
            </a:extLst>
          </p:cNvPr>
          <p:cNvPicPr>
            <a:picLocks noChangeAspect="1"/>
          </p:cNvPicPr>
          <p:nvPr/>
        </p:nvPicPr>
        <p:blipFill>
          <a:blip r:embed="rId3"/>
          <a:stretch>
            <a:fillRect/>
          </a:stretch>
        </p:blipFill>
        <p:spPr>
          <a:xfrm>
            <a:off x="5721734" y="5675041"/>
            <a:ext cx="5377138" cy="459357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620083">
            <a:off x="-1656522" y="-3224775"/>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634980">
            <a:off x="16820612" y="-3547395"/>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p:nvPr/>
        </p:nvGrpSpPr>
        <p:grpSpPr>
          <a:xfrm rot="-2469715">
            <a:off x="-443948" y="3805503"/>
            <a:ext cx="2567029" cy="10905593"/>
            <a:chOff x="0" y="0"/>
            <a:chExt cx="3422705" cy="14540791"/>
          </a:xfrm>
        </p:grpSpPr>
        <p:sp>
          <p:nvSpPr>
            <p:cNvPr id="11" name="AutoShape 11"/>
            <p:cNvSpPr/>
            <p:nvPr/>
          </p:nvSpPr>
          <p:spPr>
            <a:xfrm>
              <a:off x="0" y="0"/>
              <a:ext cx="1140902" cy="14540791"/>
            </a:xfrm>
            <a:prstGeom prst="rect">
              <a:avLst/>
            </a:prstGeom>
            <a:solidFill>
              <a:srgbClr val="69A9B2">
                <a:alpha val="69804"/>
              </a:srgbClr>
            </a:solidFill>
          </p:spPr>
          <p:txBody>
            <a:bodyPr/>
            <a:lstStyle/>
            <a:p>
              <a:endParaRPr lang="en-US"/>
            </a:p>
          </p:txBody>
        </p:sp>
        <p:sp>
          <p:nvSpPr>
            <p:cNvPr id="12" name="AutoShape 12"/>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3" name="AutoShape 13"/>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4" name="Group 14"/>
          <p:cNvGrpSpPr/>
          <p:nvPr/>
        </p:nvGrpSpPr>
        <p:grpSpPr>
          <a:xfrm rot="-7777331">
            <a:off x="15747186" y="4156721"/>
            <a:ext cx="2567029" cy="10905593"/>
            <a:chOff x="0" y="0"/>
            <a:chExt cx="3422705" cy="14540791"/>
          </a:xfrm>
        </p:grpSpPr>
        <p:sp>
          <p:nvSpPr>
            <p:cNvPr id="15" name="AutoShape 15"/>
            <p:cNvSpPr/>
            <p:nvPr/>
          </p:nvSpPr>
          <p:spPr>
            <a:xfrm>
              <a:off x="0" y="0"/>
              <a:ext cx="1140902" cy="14540791"/>
            </a:xfrm>
            <a:prstGeom prst="rect">
              <a:avLst/>
            </a:prstGeom>
            <a:solidFill>
              <a:srgbClr val="69A9B2">
                <a:alpha val="69804"/>
              </a:srgbClr>
            </a:solidFill>
          </p:spPr>
          <p:txBody>
            <a:bodyPr/>
            <a:lstStyle/>
            <a:p>
              <a:endParaRPr lang="en-US"/>
            </a:p>
          </p:txBody>
        </p:sp>
        <p:sp>
          <p:nvSpPr>
            <p:cNvPr id="16" name="AutoShape 16"/>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7" name="AutoShape 17"/>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8" name="TextBox 18"/>
          <p:cNvSpPr txBox="1"/>
          <p:nvPr/>
        </p:nvSpPr>
        <p:spPr>
          <a:xfrm>
            <a:off x="4495938" y="1387905"/>
            <a:ext cx="9296123" cy="2616037"/>
          </a:xfrm>
          <a:prstGeom prst="rect">
            <a:avLst/>
          </a:prstGeom>
        </p:spPr>
        <p:txBody>
          <a:bodyPr lIns="0" tIns="0" rIns="0" bIns="0" rtlCol="0" anchor="t">
            <a:spAutoFit/>
          </a:bodyPr>
          <a:lstStyle/>
          <a:p>
            <a:pPr algn="ctr">
              <a:lnSpc>
                <a:spcPts val="6599"/>
              </a:lnSpc>
            </a:pPr>
            <a:r>
              <a:rPr lang="en-US" sz="7499" dirty="0">
                <a:solidFill>
                  <a:srgbClr val="49403C"/>
                </a:solidFill>
                <a:latin typeface="Saira Black"/>
              </a:rPr>
              <a:t>Congratulations!!</a:t>
            </a:r>
          </a:p>
          <a:p>
            <a:pPr algn="ctr">
              <a:lnSpc>
                <a:spcPts val="6599"/>
              </a:lnSpc>
            </a:pPr>
            <a:r>
              <a:rPr lang="en-US" sz="7499" dirty="0">
                <a:solidFill>
                  <a:srgbClr val="49403C"/>
                </a:solidFill>
                <a:latin typeface="Saira Black"/>
              </a:rPr>
              <a:t>You are now a  homeowner!</a:t>
            </a:r>
          </a:p>
        </p:txBody>
      </p:sp>
      <p:sp>
        <p:nvSpPr>
          <p:cNvPr id="21" name="TextBox 21"/>
          <p:cNvSpPr txBox="1"/>
          <p:nvPr/>
        </p:nvSpPr>
        <p:spPr>
          <a:xfrm>
            <a:off x="4251201" y="6198031"/>
            <a:ext cx="9785598" cy="592470"/>
          </a:xfrm>
          <a:prstGeom prst="rect">
            <a:avLst/>
          </a:prstGeom>
        </p:spPr>
        <p:txBody>
          <a:bodyPr lIns="0" tIns="0" rIns="0" bIns="0" rtlCol="0" anchor="t">
            <a:spAutoFit/>
          </a:bodyPr>
          <a:lstStyle/>
          <a:p>
            <a:pPr algn="ctr">
              <a:lnSpc>
                <a:spcPts val="4759"/>
              </a:lnSpc>
            </a:pPr>
            <a:r>
              <a:rPr lang="en-US" sz="3399" dirty="0">
                <a:solidFill>
                  <a:srgbClr val="000000"/>
                </a:solidFill>
                <a:latin typeface="Saira Medium"/>
              </a:rPr>
              <a:t>Now you must live in and maintain your home!</a:t>
            </a:r>
          </a:p>
        </p:txBody>
      </p:sp>
      <p:pic>
        <p:nvPicPr>
          <p:cNvPr id="31" name="Picture 30">
            <a:extLst>
              <a:ext uri="{FF2B5EF4-FFF2-40B4-BE49-F238E27FC236}">
                <a16:creationId xmlns:a16="http://schemas.microsoft.com/office/drawing/2014/main" id="{D0C6AF0A-D128-5431-B856-52114A5857B3}"/>
              </a:ext>
            </a:extLst>
          </p:cNvPr>
          <p:cNvPicPr>
            <a:picLocks noChangeAspect="1"/>
          </p:cNvPicPr>
          <p:nvPr/>
        </p:nvPicPr>
        <p:blipFill>
          <a:blip r:embed="rId3"/>
          <a:stretch>
            <a:fillRect/>
          </a:stretch>
        </p:blipFill>
        <p:spPr>
          <a:xfrm>
            <a:off x="6482669" y="6790501"/>
            <a:ext cx="4786687" cy="317548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6209647" y="-44240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a:grpSpLocks noChangeAspect="1"/>
          </p:cNvGrpSpPr>
          <p:nvPr/>
        </p:nvGrpSpPr>
        <p:grpSpPr>
          <a:xfrm>
            <a:off x="4648200" y="6079216"/>
            <a:ext cx="9448800" cy="3961807"/>
            <a:chOff x="0" y="0"/>
            <a:chExt cx="4700016" cy="1996440"/>
          </a:xfrm>
        </p:grpSpPr>
        <p:sp>
          <p:nvSpPr>
            <p:cNvPr id="7" name="Freeform 7"/>
            <p:cNvSpPr/>
            <p:nvPr/>
          </p:nvSpPr>
          <p:spPr>
            <a:xfrm>
              <a:off x="146050" y="220980"/>
              <a:ext cx="2059178" cy="1640967"/>
            </a:xfrm>
            <a:custGeom>
              <a:avLst/>
              <a:gdLst/>
              <a:ahLst/>
              <a:cxnLst/>
              <a:rect l="l" t="t" r="r" b="b"/>
              <a:pathLst>
                <a:path w="2059178" h="1640967">
                  <a:moveTo>
                    <a:pt x="2059051" y="1640967"/>
                  </a:moveTo>
                  <a:lnTo>
                    <a:pt x="0" y="1640967"/>
                  </a:lnTo>
                  <a:lnTo>
                    <a:pt x="0" y="0"/>
                  </a:lnTo>
                  <a:lnTo>
                    <a:pt x="2059178" y="0"/>
                  </a:lnTo>
                  <a:lnTo>
                    <a:pt x="2059178" y="1640967"/>
                  </a:lnTo>
                  <a:close/>
                </a:path>
              </a:pathLst>
            </a:custGeom>
            <a:blipFill>
              <a:blip r:embed="rId3"/>
              <a:stretch>
                <a:fillRect l="-9805" r="-9805"/>
              </a:stretch>
            </a:blipFill>
          </p:spPr>
          <p:txBody>
            <a:bodyPr/>
            <a:lstStyle/>
            <a:p>
              <a:endParaRPr lang="en-US"/>
            </a:p>
          </p:txBody>
        </p:sp>
        <p:sp>
          <p:nvSpPr>
            <p:cNvPr id="8" name="Freeform 8"/>
            <p:cNvSpPr/>
            <p:nvPr/>
          </p:nvSpPr>
          <p:spPr>
            <a:xfrm>
              <a:off x="2421382" y="245872"/>
              <a:ext cx="2052066" cy="1633855"/>
            </a:xfrm>
            <a:custGeom>
              <a:avLst/>
              <a:gdLst/>
              <a:ahLst/>
              <a:cxnLst/>
              <a:rect l="l" t="t" r="r" b="b"/>
              <a:pathLst>
                <a:path w="2052066" h="1633855">
                  <a:moveTo>
                    <a:pt x="2052066" y="1633855"/>
                  </a:moveTo>
                  <a:lnTo>
                    <a:pt x="0" y="1633855"/>
                  </a:lnTo>
                  <a:lnTo>
                    <a:pt x="0" y="0"/>
                  </a:lnTo>
                  <a:lnTo>
                    <a:pt x="2052066" y="0"/>
                  </a:lnTo>
                  <a:lnTo>
                    <a:pt x="2052066" y="1633855"/>
                  </a:lnTo>
                  <a:close/>
                </a:path>
              </a:pathLst>
            </a:custGeom>
            <a:blipFill>
              <a:blip r:embed="rId4"/>
              <a:stretch>
                <a:fillRect l="-6070" r="-6070"/>
              </a:stretch>
            </a:blipFill>
          </p:spPr>
          <p:txBody>
            <a:bodyPr/>
            <a:lstStyle/>
            <a:p>
              <a:endParaRPr lang="en-US"/>
            </a:p>
          </p:txBody>
        </p:sp>
        <p:sp>
          <p:nvSpPr>
            <p:cNvPr id="9" name="Freeform 9"/>
            <p:cNvSpPr/>
            <p:nvPr/>
          </p:nvSpPr>
          <p:spPr>
            <a:xfrm>
              <a:off x="0" y="0"/>
              <a:ext cx="4700016" cy="1996440"/>
            </a:xfrm>
            <a:custGeom>
              <a:avLst/>
              <a:gdLst/>
              <a:ahLst/>
              <a:cxnLst/>
              <a:rect l="l" t="t" r="r" b="b"/>
              <a:pathLst>
                <a:path w="4700016" h="1996440">
                  <a:moveTo>
                    <a:pt x="4700016" y="1996440"/>
                  </a:moveTo>
                  <a:lnTo>
                    <a:pt x="0" y="1996440"/>
                  </a:lnTo>
                  <a:lnTo>
                    <a:pt x="0" y="0"/>
                  </a:lnTo>
                  <a:lnTo>
                    <a:pt x="4700016" y="0"/>
                  </a:lnTo>
                  <a:lnTo>
                    <a:pt x="4700016" y="1996440"/>
                  </a:lnTo>
                  <a:close/>
                </a:path>
              </a:pathLst>
            </a:custGeom>
            <a:blipFill>
              <a:blip r:embed="rId5"/>
              <a:stretch>
                <a:fillRect t="-26" b="-26"/>
              </a:stretch>
            </a:blipFill>
          </p:spPr>
          <p:txBody>
            <a:bodyPr/>
            <a:lstStyle/>
            <a:p>
              <a:endParaRPr lang="en-US"/>
            </a:p>
          </p:txBody>
        </p:sp>
      </p:grpSp>
      <p:sp>
        <p:nvSpPr>
          <p:cNvPr id="10" name="TextBox 10"/>
          <p:cNvSpPr txBox="1"/>
          <p:nvPr/>
        </p:nvSpPr>
        <p:spPr>
          <a:xfrm>
            <a:off x="1028700" y="587670"/>
            <a:ext cx="16464462" cy="1077218"/>
          </a:xfrm>
          <a:prstGeom prst="rect">
            <a:avLst/>
          </a:prstGeom>
        </p:spPr>
        <p:txBody>
          <a:bodyPr lIns="0" tIns="0" rIns="0" bIns="0" rtlCol="0" anchor="t">
            <a:spAutoFit/>
          </a:bodyPr>
          <a:lstStyle/>
          <a:p>
            <a:pPr algn="ctr">
              <a:lnSpc>
                <a:spcPts val="8400"/>
              </a:lnSpc>
            </a:pPr>
            <a:r>
              <a:rPr lang="en-US" sz="7000" spc="210" dirty="0">
                <a:solidFill>
                  <a:srgbClr val="49403C"/>
                </a:solidFill>
                <a:latin typeface="Saira Black"/>
              </a:rPr>
              <a:t>Getting organized</a:t>
            </a:r>
          </a:p>
        </p:txBody>
      </p:sp>
      <p:grpSp>
        <p:nvGrpSpPr>
          <p:cNvPr id="11" name="Group 11"/>
          <p:cNvGrpSpPr/>
          <p:nvPr/>
        </p:nvGrpSpPr>
        <p:grpSpPr>
          <a:xfrm>
            <a:off x="2743200" y="2175396"/>
            <a:ext cx="12420600" cy="4325016"/>
            <a:chOff x="-4978848" y="-38100"/>
            <a:chExt cx="16623961" cy="5766689"/>
          </a:xfrm>
        </p:grpSpPr>
        <p:sp>
          <p:nvSpPr>
            <p:cNvPr id="12" name="TextBox 12"/>
            <p:cNvSpPr txBox="1"/>
            <p:nvPr/>
          </p:nvSpPr>
          <p:spPr>
            <a:xfrm>
              <a:off x="-4978848" y="-38100"/>
              <a:ext cx="16623961" cy="803639"/>
            </a:xfrm>
            <a:prstGeom prst="rect">
              <a:avLst/>
            </a:prstGeom>
          </p:spPr>
          <p:txBody>
            <a:bodyPr wrap="square" lIns="0" tIns="0" rIns="0" bIns="0" rtlCol="0" anchor="t">
              <a:spAutoFit/>
            </a:bodyPr>
            <a:lstStyle/>
            <a:p>
              <a:pPr algn="ctr">
                <a:lnSpc>
                  <a:spcPts val="4680"/>
                </a:lnSpc>
              </a:pPr>
              <a:r>
                <a:rPr lang="en-US" sz="3600" spc="107" dirty="0">
                  <a:solidFill>
                    <a:srgbClr val="49403C"/>
                  </a:solidFill>
                  <a:latin typeface="Saira Bold Bold"/>
                </a:rPr>
                <a:t>File Maintenance</a:t>
              </a:r>
            </a:p>
          </p:txBody>
        </p:sp>
        <p:sp>
          <p:nvSpPr>
            <p:cNvPr id="13" name="TextBox 13"/>
            <p:cNvSpPr txBox="1"/>
            <p:nvPr/>
          </p:nvSpPr>
          <p:spPr>
            <a:xfrm>
              <a:off x="0" y="1150412"/>
              <a:ext cx="8663729" cy="4578177"/>
            </a:xfrm>
            <a:prstGeom prst="rect">
              <a:avLst/>
            </a:prstGeom>
          </p:spPr>
          <p:txBody>
            <a:bodyPr lIns="0" tIns="0" rIns="0" bIns="0" rtlCol="0" anchor="t">
              <a:spAutoFit/>
            </a:bodyPr>
            <a:lstStyle/>
            <a:p>
              <a:pPr>
                <a:lnSpc>
                  <a:spcPts val="4500"/>
                </a:lnSpc>
              </a:pPr>
              <a:r>
                <a:rPr lang="en-US" sz="3000" spc="30" dirty="0">
                  <a:solidFill>
                    <a:srgbClr val="49403C"/>
                  </a:solidFill>
                  <a:latin typeface="Saira Light Bold"/>
                </a:rPr>
                <a:t>•How can you get organized?</a:t>
              </a:r>
            </a:p>
            <a:p>
              <a:pPr>
                <a:lnSpc>
                  <a:spcPts val="4500"/>
                </a:lnSpc>
              </a:pPr>
              <a:r>
                <a:rPr lang="en-US" sz="3000" spc="30" dirty="0">
                  <a:solidFill>
                    <a:srgbClr val="49403C"/>
                  </a:solidFill>
                  <a:latin typeface="Saira Light"/>
                </a:rPr>
                <a:t>     </a:t>
              </a:r>
              <a:r>
                <a:rPr lang="en-US" sz="3000" spc="30" dirty="0">
                  <a:solidFill>
                    <a:srgbClr val="49403C"/>
                  </a:solidFill>
                  <a:latin typeface="Saira Light Bold"/>
                </a:rPr>
                <a:t>Category</a:t>
              </a:r>
            </a:p>
            <a:p>
              <a:pPr>
                <a:lnSpc>
                  <a:spcPts val="4500"/>
                </a:lnSpc>
              </a:pPr>
              <a:r>
                <a:rPr lang="en-US" sz="3000" spc="30" dirty="0">
                  <a:solidFill>
                    <a:srgbClr val="49403C"/>
                  </a:solidFill>
                  <a:latin typeface="Saira Light"/>
                </a:rPr>
                <a:t>     </a:t>
              </a:r>
              <a:r>
                <a:rPr lang="en-US" sz="3000" spc="30" dirty="0">
                  <a:solidFill>
                    <a:srgbClr val="49403C"/>
                  </a:solidFill>
                  <a:latin typeface="Saira Light Bold"/>
                </a:rPr>
                <a:t>Home, insurance, utilities, car...</a:t>
              </a:r>
            </a:p>
            <a:p>
              <a:pPr>
                <a:lnSpc>
                  <a:spcPts val="4500"/>
                </a:lnSpc>
              </a:pPr>
              <a:r>
                <a:rPr lang="en-US" sz="3000" spc="30" dirty="0">
                  <a:solidFill>
                    <a:srgbClr val="49403C"/>
                  </a:solidFill>
                  <a:latin typeface="Saira Light Bold"/>
                </a:rPr>
                <a:t>•Detailed Category</a:t>
              </a:r>
            </a:p>
            <a:p>
              <a:pPr>
                <a:lnSpc>
                  <a:spcPts val="4500"/>
                </a:lnSpc>
              </a:pPr>
              <a:r>
                <a:rPr lang="en-US" sz="3000" spc="30" dirty="0">
                  <a:solidFill>
                    <a:srgbClr val="49403C"/>
                  </a:solidFill>
                  <a:latin typeface="Saira Light Bold"/>
                </a:rPr>
                <a:t>•Monthly</a:t>
              </a:r>
            </a:p>
            <a:p>
              <a:pPr>
                <a:lnSpc>
                  <a:spcPts val="4500"/>
                </a:lnSpc>
              </a:pPr>
              <a:endParaRPr lang="en-US" sz="3000" spc="30" dirty="0">
                <a:solidFill>
                  <a:srgbClr val="49403C"/>
                </a:solidFill>
                <a:latin typeface="Saira Light Bold"/>
              </a:endParaRPr>
            </a:p>
          </p:txBody>
        </p:sp>
      </p:grpSp>
      <p:sp>
        <p:nvSpPr>
          <p:cNvPr id="14" name="TextBox 14"/>
          <p:cNvSpPr txBox="1"/>
          <p:nvPr/>
        </p:nvSpPr>
        <p:spPr>
          <a:xfrm rot="5400000">
            <a:off x="15123906" y="5370848"/>
            <a:ext cx="5633088" cy="349250"/>
          </a:xfrm>
          <a:prstGeom prst="rect">
            <a:avLst/>
          </a:prstGeom>
        </p:spPr>
        <p:txBody>
          <a:bodyPr lIns="0" tIns="0" rIns="0" bIns="0" rtlCol="0" anchor="t">
            <a:spAutoFit/>
          </a:bodyPr>
          <a:lstStyle/>
          <a:p>
            <a:pPr algn="r">
              <a:lnSpc>
                <a:spcPts val="2800"/>
              </a:lnSpc>
            </a:pPr>
            <a:r>
              <a:rPr lang="en-US" sz="2000" spc="160">
                <a:solidFill>
                  <a:srgbClr val="49403C"/>
                </a:solidFill>
                <a:latin typeface="Saira Medium Bold"/>
              </a:rPr>
              <a:t>HOMEBUYER  EDUCATION CLASS</a:t>
            </a:r>
          </a:p>
        </p:txBody>
      </p:sp>
      <p:grpSp>
        <p:nvGrpSpPr>
          <p:cNvPr id="15" name="Group 15"/>
          <p:cNvGrpSpPr/>
          <p:nvPr/>
        </p:nvGrpSpPr>
        <p:grpSpPr>
          <a:xfrm>
            <a:off x="10367590" y="2175396"/>
            <a:ext cx="6638005" cy="3198278"/>
            <a:chOff x="0" y="-38100"/>
            <a:chExt cx="8850674" cy="4264370"/>
          </a:xfrm>
        </p:grpSpPr>
        <p:sp>
          <p:nvSpPr>
            <p:cNvPr id="16" name="TextBox 16"/>
            <p:cNvSpPr txBox="1"/>
            <p:nvPr/>
          </p:nvSpPr>
          <p:spPr>
            <a:xfrm>
              <a:off x="0" y="-38100"/>
              <a:ext cx="8850674" cy="803638"/>
            </a:xfrm>
            <a:prstGeom prst="rect">
              <a:avLst/>
            </a:prstGeom>
          </p:spPr>
          <p:txBody>
            <a:bodyPr lIns="0" tIns="0" rIns="0" bIns="0" rtlCol="0" anchor="t">
              <a:spAutoFit/>
            </a:bodyPr>
            <a:lstStyle/>
            <a:p>
              <a:pPr>
                <a:lnSpc>
                  <a:spcPts val="4672"/>
                </a:lnSpc>
              </a:pPr>
              <a:endParaRPr lang="en-US" sz="3594" spc="107" dirty="0">
                <a:solidFill>
                  <a:srgbClr val="49403C"/>
                </a:solidFill>
                <a:latin typeface="Saira Bold Bold"/>
              </a:endParaRPr>
            </a:p>
          </p:txBody>
        </p:sp>
        <p:sp>
          <p:nvSpPr>
            <p:cNvPr id="17" name="TextBox 17"/>
            <p:cNvSpPr txBox="1"/>
            <p:nvPr/>
          </p:nvSpPr>
          <p:spPr>
            <a:xfrm>
              <a:off x="0" y="1148505"/>
              <a:ext cx="8850674" cy="3077765"/>
            </a:xfrm>
            <a:prstGeom prst="rect">
              <a:avLst/>
            </a:prstGeom>
          </p:spPr>
          <p:txBody>
            <a:bodyPr lIns="0" tIns="0" rIns="0" bIns="0" rtlCol="0" anchor="t">
              <a:spAutoFit/>
            </a:bodyPr>
            <a:lstStyle/>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p:txBody>
        </p:sp>
      </p:grpSp>
    </p:spTree>
    <p:extLst>
      <p:ext uri="{BB962C8B-B14F-4D97-AF65-F5344CB8AC3E}">
        <p14:creationId xmlns:p14="http://schemas.microsoft.com/office/powerpoint/2010/main" val="15085426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4111322"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19840741" y="3524981"/>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0" name="TextBox 10"/>
          <p:cNvSpPr txBox="1"/>
          <p:nvPr/>
        </p:nvSpPr>
        <p:spPr>
          <a:xfrm>
            <a:off x="5696432" y="2929027"/>
            <a:ext cx="9850400" cy="5380990"/>
          </a:xfrm>
          <a:prstGeom prst="rect">
            <a:avLst/>
          </a:prstGeom>
        </p:spPr>
        <p:txBody>
          <a:bodyPr lIns="0" tIns="0" rIns="0" bIns="0" rtlCol="0" anchor="t">
            <a:spAutoFit/>
          </a:bodyPr>
          <a:lstStyle/>
          <a:p>
            <a:pPr marL="734059" lvl="1" indent="-367030" algn="just">
              <a:lnSpc>
                <a:spcPts val="4759"/>
              </a:lnSpc>
              <a:buFont typeface="Arial"/>
              <a:buChar char="•"/>
            </a:pPr>
            <a:r>
              <a:rPr lang="en-US" sz="3399">
                <a:solidFill>
                  <a:srgbClr val="000000"/>
                </a:solidFill>
                <a:latin typeface="Saira Medium"/>
              </a:rPr>
              <a:t>Mortgage payment is your top financial priority</a:t>
            </a:r>
          </a:p>
          <a:p>
            <a:pPr algn="just">
              <a:lnSpc>
                <a:spcPts val="4759"/>
              </a:lnSpc>
            </a:pPr>
            <a:r>
              <a:rPr lang="en-US" sz="3399">
                <a:solidFill>
                  <a:srgbClr val="000000"/>
                </a:solidFill>
                <a:latin typeface="Saira Medium"/>
              </a:rPr>
              <a:t>                 Know where to send your payment</a:t>
            </a:r>
          </a:p>
          <a:p>
            <a:pPr algn="just">
              <a:lnSpc>
                <a:spcPts val="4759"/>
              </a:lnSpc>
            </a:pPr>
            <a:r>
              <a:rPr lang="en-US" sz="3399">
                <a:solidFill>
                  <a:srgbClr val="000000"/>
                </a:solidFill>
                <a:latin typeface="Saira Medium"/>
              </a:rPr>
              <a:t>                 Know your payment due date</a:t>
            </a:r>
          </a:p>
          <a:p>
            <a:pPr algn="just">
              <a:lnSpc>
                <a:spcPts val="4759"/>
              </a:lnSpc>
            </a:pPr>
            <a:r>
              <a:rPr lang="en-US" sz="3399">
                <a:solidFill>
                  <a:srgbClr val="000000"/>
                </a:solidFill>
                <a:latin typeface="Saira Medium"/>
              </a:rPr>
              <a:t>                 Know the impact of one extra payment</a:t>
            </a:r>
          </a:p>
          <a:p>
            <a:pPr marL="734059" lvl="1" indent="-367030" algn="just">
              <a:lnSpc>
                <a:spcPts val="4759"/>
              </a:lnSpc>
              <a:buFont typeface="Arial"/>
              <a:buChar char="•"/>
            </a:pPr>
            <a:r>
              <a:rPr lang="en-US" sz="3399">
                <a:solidFill>
                  <a:srgbClr val="000000"/>
                </a:solidFill>
                <a:latin typeface="Saira Medium"/>
              </a:rPr>
              <a:t>Home Maintenance Allowance </a:t>
            </a:r>
          </a:p>
          <a:p>
            <a:pPr marL="734059" lvl="1" indent="-367030" algn="just">
              <a:lnSpc>
                <a:spcPts val="4759"/>
              </a:lnSpc>
              <a:buFont typeface="Arial"/>
              <a:buChar char="•"/>
            </a:pPr>
            <a:r>
              <a:rPr lang="en-US" sz="3399">
                <a:solidFill>
                  <a:srgbClr val="000000"/>
                </a:solidFill>
                <a:latin typeface="Saira Medium"/>
              </a:rPr>
              <a:t>Emergency Reserve Fund</a:t>
            </a:r>
          </a:p>
          <a:p>
            <a:pPr>
              <a:lnSpc>
                <a:spcPts val="4759"/>
              </a:lnSpc>
            </a:pPr>
            <a:r>
              <a:rPr lang="en-US" sz="3399">
                <a:solidFill>
                  <a:srgbClr val="000000"/>
                </a:solidFill>
                <a:latin typeface="Saira Medium"/>
              </a:rPr>
              <a:t> </a:t>
            </a:r>
          </a:p>
          <a:p>
            <a:pPr>
              <a:lnSpc>
                <a:spcPts val="4759"/>
              </a:lnSpc>
            </a:pPr>
            <a:endParaRPr lang="en-US" sz="3399">
              <a:solidFill>
                <a:srgbClr val="000000"/>
              </a:solidFill>
              <a:latin typeface="Saira Medium"/>
            </a:endParaRPr>
          </a:p>
        </p:txBody>
      </p:sp>
      <p:grpSp>
        <p:nvGrpSpPr>
          <p:cNvPr id="11" name="Group 11"/>
          <p:cNvGrpSpPr>
            <a:grpSpLocks noChangeAspect="1"/>
          </p:cNvGrpSpPr>
          <p:nvPr/>
        </p:nvGrpSpPr>
        <p:grpSpPr>
          <a:xfrm>
            <a:off x="325413" y="2850341"/>
            <a:ext cx="5246391" cy="5246370"/>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6922" r="-26922"/>
              </a:stretch>
            </a:blipFill>
          </p:spPr>
          <p:txBody>
            <a:bodyPr/>
            <a:lstStyle/>
            <a:p>
              <a:endParaRPr lang="en-US"/>
            </a:p>
          </p:txBody>
        </p:sp>
      </p:grpSp>
      <p:pic>
        <p:nvPicPr>
          <p:cNvPr id="13" name="Picture 13"/>
          <p:cNvPicPr>
            <a:picLocks noChangeAspect="1"/>
          </p:cNvPicPr>
          <p:nvPr/>
        </p:nvPicPr>
        <p:blipFill>
          <a:blip r:embed="rId4"/>
          <a:srcRect/>
          <a:stretch>
            <a:fillRect/>
          </a:stretch>
        </p:blipFill>
        <p:spPr>
          <a:xfrm>
            <a:off x="9600451" y="7209597"/>
            <a:ext cx="6071007" cy="3536362"/>
          </a:xfrm>
          <a:prstGeom prst="rect">
            <a:avLst/>
          </a:prstGeom>
        </p:spPr>
      </p:pic>
      <p:sp>
        <p:nvSpPr>
          <p:cNvPr id="14" name="TextBox 14"/>
          <p:cNvSpPr txBox="1"/>
          <p:nvPr/>
        </p:nvSpPr>
        <p:spPr>
          <a:xfrm>
            <a:off x="11168672" y="510363"/>
            <a:ext cx="6054449" cy="1748149"/>
          </a:xfrm>
          <a:prstGeom prst="rect">
            <a:avLst/>
          </a:prstGeom>
        </p:spPr>
        <p:txBody>
          <a:bodyPr lIns="0" tIns="0" rIns="0" bIns="0" rtlCol="0" anchor="t">
            <a:spAutoFit/>
          </a:bodyPr>
          <a:lstStyle/>
          <a:p>
            <a:pPr>
              <a:lnSpc>
                <a:spcPts val="6559"/>
              </a:lnSpc>
            </a:pPr>
            <a:r>
              <a:rPr lang="en-US" sz="7999">
                <a:solidFill>
                  <a:srgbClr val="49403C"/>
                </a:solidFill>
                <a:latin typeface="Saira Black"/>
              </a:rPr>
              <a:t>Maintaining your Home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539804"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14584484" y="3613557"/>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1498849" y="2524125"/>
            <a:ext cx="5079754" cy="5246370"/>
            <a:chOff x="0" y="0"/>
            <a:chExt cx="6350000" cy="6558280"/>
          </a:xfrm>
        </p:grpSpPr>
        <p:sp>
          <p:nvSpPr>
            <p:cNvPr id="11" name="Freeform 1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t="-22607" b="-22607"/>
              </a:stretch>
            </a:blipFill>
          </p:spPr>
          <p:txBody>
            <a:bodyPr/>
            <a:lstStyle/>
            <a:p>
              <a:endParaRPr lang="en-US"/>
            </a:p>
          </p:txBody>
        </p:sp>
        <p:sp>
          <p:nvSpPr>
            <p:cNvPr id="12" name="Freeform 1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9A9B2"/>
            </a:solidFill>
          </p:spPr>
          <p:txBody>
            <a:bodyPr/>
            <a:lstStyle/>
            <a:p>
              <a:endParaRPr lang="en-US"/>
            </a:p>
          </p:txBody>
        </p:sp>
      </p:grpSp>
      <p:sp>
        <p:nvSpPr>
          <p:cNvPr id="13" name="TextBox 13"/>
          <p:cNvSpPr txBox="1"/>
          <p:nvPr/>
        </p:nvSpPr>
        <p:spPr>
          <a:xfrm>
            <a:off x="10541231" y="440872"/>
            <a:ext cx="6369188" cy="1913885"/>
          </a:xfrm>
          <a:prstGeom prst="rect">
            <a:avLst/>
          </a:prstGeom>
        </p:spPr>
        <p:txBody>
          <a:bodyPr lIns="0" tIns="0" rIns="0" bIns="0" rtlCol="0" anchor="t">
            <a:spAutoFit/>
          </a:bodyPr>
          <a:lstStyle/>
          <a:p>
            <a:pPr>
              <a:lnSpc>
                <a:spcPts val="7279"/>
              </a:lnSpc>
            </a:pPr>
            <a:r>
              <a:rPr lang="en-US" sz="7999">
                <a:solidFill>
                  <a:srgbClr val="49403C"/>
                </a:solidFill>
                <a:latin typeface="Saira Black"/>
              </a:rPr>
              <a:t>Home Maintenance</a:t>
            </a:r>
          </a:p>
        </p:txBody>
      </p:sp>
      <p:sp>
        <p:nvSpPr>
          <p:cNvPr id="14" name="TextBox 14"/>
          <p:cNvSpPr txBox="1"/>
          <p:nvPr/>
        </p:nvSpPr>
        <p:spPr>
          <a:xfrm>
            <a:off x="130067" y="2457450"/>
            <a:ext cx="10285134" cy="7979107"/>
          </a:xfrm>
          <a:prstGeom prst="rect">
            <a:avLst/>
          </a:prstGeom>
        </p:spPr>
        <p:txBody>
          <a:bodyPr lIns="0" tIns="0" rIns="0" bIns="0" rtlCol="0" anchor="t">
            <a:spAutoFit/>
          </a:bodyPr>
          <a:lstStyle/>
          <a:p>
            <a:pPr marL="734059" lvl="1" indent="-367030" algn="just">
              <a:lnSpc>
                <a:spcPts val="4759"/>
              </a:lnSpc>
              <a:buFont typeface="Arial"/>
              <a:buChar char="•"/>
            </a:pPr>
            <a:r>
              <a:rPr lang="en-US" sz="3399" dirty="0">
                <a:solidFill>
                  <a:srgbClr val="000000"/>
                </a:solidFill>
                <a:latin typeface="Saira Medium"/>
              </a:rPr>
              <a:t>Hammer</a:t>
            </a:r>
          </a:p>
          <a:p>
            <a:pPr marL="734059" lvl="1" indent="-367030" algn="just">
              <a:lnSpc>
                <a:spcPts val="4759"/>
              </a:lnSpc>
              <a:buFont typeface="Arial"/>
              <a:buChar char="•"/>
            </a:pPr>
            <a:r>
              <a:rPr lang="en-US" sz="3399" dirty="0">
                <a:solidFill>
                  <a:srgbClr val="000000"/>
                </a:solidFill>
                <a:latin typeface="Saira Medium"/>
              </a:rPr>
              <a:t>Screwdrivers – flat head and Phillips</a:t>
            </a:r>
          </a:p>
          <a:p>
            <a:pPr marL="734059" lvl="1" indent="-367030" algn="just">
              <a:lnSpc>
                <a:spcPts val="4759"/>
              </a:lnSpc>
              <a:buFont typeface="Arial"/>
              <a:buChar char="•"/>
            </a:pPr>
            <a:r>
              <a:rPr lang="en-US" sz="3399" dirty="0">
                <a:solidFill>
                  <a:srgbClr val="000000"/>
                </a:solidFill>
                <a:latin typeface="Saira Medium"/>
              </a:rPr>
              <a:t>Pliers</a:t>
            </a:r>
          </a:p>
          <a:p>
            <a:pPr marL="734059" lvl="1" indent="-367030" algn="just">
              <a:lnSpc>
                <a:spcPts val="4759"/>
              </a:lnSpc>
              <a:buFont typeface="Arial"/>
              <a:buChar char="•"/>
            </a:pPr>
            <a:r>
              <a:rPr lang="en-US" sz="3399" dirty="0">
                <a:solidFill>
                  <a:srgbClr val="000000"/>
                </a:solidFill>
                <a:latin typeface="Saira Medium"/>
              </a:rPr>
              <a:t>Wrench </a:t>
            </a:r>
          </a:p>
          <a:p>
            <a:pPr marL="734059" lvl="1" indent="-367030" algn="just">
              <a:lnSpc>
                <a:spcPts val="4759"/>
              </a:lnSpc>
              <a:buFont typeface="Arial"/>
              <a:buChar char="•"/>
            </a:pPr>
            <a:r>
              <a:rPr lang="en-US" sz="3399" dirty="0">
                <a:solidFill>
                  <a:srgbClr val="000000"/>
                </a:solidFill>
                <a:latin typeface="Saira Medium"/>
              </a:rPr>
              <a:t>Drill</a:t>
            </a:r>
          </a:p>
          <a:p>
            <a:pPr marL="734059" lvl="1" indent="-367030" algn="just">
              <a:lnSpc>
                <a:spcPts val="4759"/>
              </a:lnSpc>
              <a:buFont typeface="Arial"/>
              <a:buChar char="•"/>
            </a:pPr>
            <a:r>
              <a:rPr lang="en-US" sz="3399" dirty="0">
                <a:solidFill>
                  <a:srgbClr val="000000"/>
                </a:solidFill>
                <a:latin typeface="Saira Medium"/>
              </a:rPr>
              <a:t>Tape Measure</a:t>
            </a:r>
          </a:p>
          <a:p>
            <a:pPr marL="734059" lvl="1" indent="-367030" algn="just">
              <a:lnSpc>
                <a:spcPts val="4759"/>
              </a:lnSpc>
              <a:buFont typeface="Arial"/>
              <a:buChar char="•"/>
            </a:pPr>
            <a:r>
              <a:rPr lang="en-US" sz="3399" dirty="0">
                <a:solidFill>
                  <a:srgbClr val="000000"/>
                </a:solidFill>
                <a:latin typeface="Saira Medium"/>
              </a:rPr>
              <a:t>Ladder – watch the size for your house (need to clean gutters and get on the roof)</a:t>
            </a:r>
          </a:p>
          <a:p>
            <a:pPr marL="734059" lvl="1" indent="-367030" algn="just">
              <a:lnSpc>
                <a:spcPts val="4759"/>
              </a:lnSpc>
              <a:buFont typeface="Arial"/>
              <a:buChar char="•"/>
            </a:pPr>
            <a:r>
              <a:rPr lang="en-US" sz="3399" dirty="0">
                <a:solidFill>
                  <a:srgbClr val="000000"/>
                </a:solidFill>
                <a:latin typeface="Saira Medium"/>
              </a:rPr>
              <a:t>Flashlight (with extra batteries)</a:t>
            </a:r>
          </a:p>
          <a:p>
            <a:pPr marL="734059" lvl="1" indent="-367030">
              <a:lnSpc>
                <a:spcPts val="4759"/>
              </a:lnSpc>
              <a:buFont typeface="Arial"/>
              <a:buChar char="•"/>
            </a:pPr>
            <a:r>
              <a:rPr lang="en-US" sz="3399" dirty="0">
                <a:solidFill>
                  <a:srgbClr val="000000"/>
                </a:solidFill>
                <a:latin typeface="Saira Medium"/>
              </a:rPr>
              <a:t>Duct tape and an assortment of other tapes/glues</a:t>
            </a:r>
          </a:p>
          <a:p>
            <a:pPr algn="just">
              <a:lnSpc>
                <a:spcPts val="4759"/>
              </a:lnSpc>
            </a:pPr>
            <a:endParaRPr lang="en-US" sz="3399" dirty="0">
              <a:solidFill>
                <a:srgbClr val="000000"/>
              </a:solidFill>
              <a:latin typeface="Saira Medium"/>
            </a:endParaRPr>
          </a:p>
          <a:p>
            <a:pPr algn="just">
              <a:lnSpc>
                <a:spcPts val="4759"/>
              </a:lnSpc>
            </a:pPr>
            <a:endParaRPr lang="en-US" sz="3399" dirty="0">
              <a:solidFill>
                <a:srgbClr val="000000"/>
              </a:solidFill>
              <a:latin typeface="Saira Medium"/>
            </a:endParaRPr>
          </a:p>
        </p:txBody>
      </p:sp>
      <p:sp>
        <p:nvSpPr>
          <p:cNvPr id="15" name="TextBox 15"/>
          <p:cNvSpPr txBox="1"/>
          <p:nvPr/>
        </p:nvSpPr>
        <p:spPr>
          <a:xfrm>
            <a:off x="12028004" y="7605671"/>
            <a:ext cx="3944689" cy="1988820"/>
          </a:xfrm>
          <a:prstGeom prst="rect">
            <a:avLst/>
          </a:prstGeom>
        </p:spPr>
        <p:txBody>
          <a:bodyPr lIns="0" tIns="0" rIns="0" bIns="0" rtlCol="0" anchor="t">
            <a:spAutoFit/>
          </a:bodyPr>
          <a:lstStyle/>
          <a:p>
            <a:pPr algn="ctr">
              <a:lnSpc>
                <a:spcPts val="8679"/>
              </a:lnSpc>
            </a:pPr>
            <a:r>
              <a:rPr lang="en-US" sz="6199">
                <a:solidFill>
                  <a:srgbClr val="49403C"/>
                </a:solidFill>
                <a:latin typeface="Saira Black Bold"/>
              </a:rPr>
              <a:t>The Basics</a:t>
            </a:r>
          </a:p>
          <a:p>
            <a:pPr algn="ctr">
              <a:lnSpc>
                <a:spcPts val="7279"/>
              </a:lnSpc>
            </a:pPr>
            <a:endParaRPr lang="en-US" sz="6199">
              <a:solidFill>
                <a:srgbClr val="49403C"/>
              </a:solidFill>
              <a:latin typeface="Saira Black Bo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908335">
            <a:off x="-115957" y="418286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10800000">
            <a:off x="15720971" y="-309297"/>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rot="850958">
            <a:off x="11032114" y="6669765"/>
            <a:ext cx="5246391" cy="5246370"/>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4906" r="-24906"/>
              </a:stretch>
            </a:blipFill>
          </p:spPr>
          <p:txBody>
            <a:bodyPr/>
            <a:lstStyle/>
            <a:p>
              <a:endParaRPr lang="en-US"/>
            </a:p>
          </p:txBody>
        </p:sp>
      </p:grpSp>
      <p:grpSp>
        <p:nvGrpSpPr>
          <p:cNvPr id="12" name="Group 12"/>
          <p:cNvGrpSpPr>
            <a:grpSpLocks noChangeAspect="1"/>
          </p:cNvGrpSpPr>
          <p:nvPr/>
        </p:nvGrpSpPr>
        <p:grpSpPr>
          <a:xfrm>
            <a:off x="14381290" y="-921179"/>
            <a:ext cx="5246391" cy="5246370"/>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6666" r="-16666"/>
              </a:stretch>
            </a:blipFill>
          </p:spPr>
          <p:txBody>
            <a:bodyPr/>
            <a:lstStyle/>
            <a:p>
              <a:endParaRPr lang="en-US"/>
            </a:p>
          </p:txBody>
        </p:sp>
      </p:grpSp>
      <p:grpSp>
        <p:nvGrpSpPr>
          <p:cNvPr id="14" name="Group 14"/>
          <p:cNvGrpSpPr>
            <a:grpSpLocks noChangeAspect="1"/>
          </p:cNvGrpSpPr>
          <p:nvPr/>
        </p:nvGrpSpPr>
        <p:grpSpPr>
          <a:xfrm>
            <a:off x="-1007786" y="-102870"/>
            <a:ext cx="5370678" cy="5246370"/>
            <a:chOff x="0" y="0"/>
            <a:chExt cx="4828540" cy="4716780"/>
          </a:xfrm>
        </p:grpSpPr>
        <p:sp>
          <p:nvSpPr>
            <p:cNvPr id="15" name="Freeform 1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2037" r="-24504"/>
              </a:stretch>
            </a:blipFill>
          </p:spPr>
          <p:txBody>
            <a:bodyPr/>
            <a:lstStyle/>
            <a:p>
              <a:endParaRPr lang="en-US"/>
            </a:p>
          </p:txBody>
        </p:sp>
      </p:grpSp>
      <p:sp>
        <p:nvSpPr>
          <p:cNvPr id="16" name="TextBox 16"/>
          <p:cNvSpPr txBox="1"/>
          <p:nvPr/>
        </p:nvSpPr>
        <p:spPr>
          <a:xfrm>
            <a:off x="4035673" y="276703"/>
            <a:ext cx="10216655" cy="1200150"/>
          </a:xfrm>
          <a:prstGeom prst="rect">
            <a:avLst/>
          </a:prstGeom>
        </p:spPr>
        <p:txBody>
          <a:bodyPr lIns="0" tIns="0" rIns="0" bIns="0" rtlCol="0" anchor="t">
            <a:spAutoFit/>
          </a:bodyPr>
          <a:lstStyle/>
          <a:p>
            <a:pPr algn="ctr">
              <a:lnSpc>
                <a:spcPts val="9599"/>
              </a:lnSpc>
            </a:pPr>
            <a:r>
              <a:rPr lang="en-US" sz="7999" spc="239">
                <a:solidFill>
                  <a:srgbClr val="49403C"/>
                </a:solidFill>
                <a:latin typeface="Saira Black"/>
              </a:rPr>
              <a:t>MAINTENANCE</a:t>
            </a:r>
          </a:p>
        </p:txBody>
      </p:sp>
      <p:sp>
        <p:nvSpPr>
          <p:cNvPr id="17" name="TextBox 17"/>
          <p:cNvSpPr txBox="1"/>
          <p:nvPr/>
        </p:nvSpPr>
        <p:spPr>
          <a:xfrm>
            <a:off x="4664349" y="1731479"/>
            <a:ext cx="10475746" cy="1384299"/>
          </a:xfrm>
          <a:prstGeom prst="rect">
            <a:avLst/>
          </a:prstGeom>
        </p:spPr>
        <p:txBody>
          <a:bodyPr lIns="0" tIns="0" rIns="0" bIns="0" rtlCol="0" anchor="t">
            <a:spAutoFit/>
          </a:bodyPr>
          <a:lstStyle/>
          <a:p>
            <a:pPr>
              <a:lnSpc>
                <a:spcPts val="5600"/>
              </a:lnSpc>
            </a:pPr>
            <a:r>
              <a:rPr lang="en-US" sz="4000">
                <a:solidFill>
                  <a:srgbClr val="49403C"/>
                </a:solidFill>
                <a:latin typeface="Saira Medium Bold"/>
              </a:rPr>
              <a:t>Do-It-Yourself repairs are a great way to </a:t>
            </a:r>
            <a:r>
              <a:rPr lang="en-US" sz="4000" u="sng">
                <a:solidFill>
                  <a:srgbClr val="49403C"/>
                </a:solidFill>
                <a:latin typeface="Saira Medium Bold"/>
              </a:rPr>
              <a:t>SAVE!</a:t>
            </a:r>
          </a:p>
        </p:txBody>
      </p:sp>
      <p:sp>
        <p:nvSpPr>
          <p:cNvPr id="18" name="TextBox 18"/>
          <p:cNvSpPr txBox="1"/>
          <p:nvPr/>
        </p:nvSpPr>
        <p:spPr>
          <a:xfrm>
            <a:off x="4664349" y="3196162"/>
            <a:ext cx="5364659" cy="3052118"/>
          </a:xfrm>
          <a:prstGeom prst="rect">
            <a:avLst/>
          </a:prstGeom>
        </p:spPr>
        <p:txBody>
          <a:bodyPr lIns="0" tIns="0" rIns="0" bIns="0" rtlCol="0" anchor="t">
            <a:spAutoFit/>
          </a:bodyPr>
          <a:lstStyle/>
          <a:p>
            <a:pPr algn="just">
              <a:lnSpc>
                <a:spcPts val="3360"/>
              </a:lnSpc>
            </a:pPr>
            <a:r>
              <a:rPr lang="en-US" sz="2400" dirty="0">
                <a:solidFill>
                  <a:srgbClr val="49403C"/>
                </a:solidFill>
                <a:latin typeface="Canva Sans"/>
              </a:rPr>
              <a:t>Things to think about:</a:t>
            </a:r>
          </a:p>
          <a:p>
            <a:pPr marL="518165" lvl="1" indent="-259082" algn="just">
              <a:lnSpc>
                <a:spcPts val="3360"/>
              </a:lnSpc>
              <a:buFont typeface="Arial"/>
              <a:buChar char="•"/>
            </a:pPr>
            <a:r>
              <a:rPr lang="en-US" sz="2400" dirty="0">
                <a:solidFill>
                  <a:srgbClr val="49403C"/>
                </a:solidFill>
                <a:latin typeface="Canva Sans"/>
              </a:rPr>
              <a:t>Cleaning out gutters</a:t>
            </a:r>
          </a:p>
          <a:p>
            <a:pPr marL="518165" lvl="1" indent="-259082" algn="just">
              <a:lnSpc>
                <a:spcPts val="3360"/>
              </a:lnSpc>
              <a:buFont typeface="Arial"/>
              <a:buChar char="•"/>
            </a:pPr>
            <a:r>
              <a:rPr lang="en-US" sz="2400" dirty="0">
                <a:solidFill>
                  <a:srgbClr val="49403C"/>
                </a:solidFill>
                <a:latin typeface="Canva Sans"/>
              </a:rPr>
              <a:t>Changing filters </a:t>
            </a:r>
          </a:p>
          <a:p>
            <a:pPr marL="518165" lvl="1" indent="-259082" algn="just">
              <a:lnSpc>
                <a:spcPts val="3360"/>
              </a:lnSpc>
              <a:buFont typeface="Arial"/>
              <a:buChar char="•"/>
            </a:pPr>
            <a:r>
              <a:rPr lang="en-US" sz="2400" dirty="0">
                <a:solidFill>
                  <a:srgbClr val="49403C"/>
                </a:solidFill>
                <a:latin typeface="Canva Sans"/>
              </a:rPr>
              <a:t>Yard upkeep</a:t>
            </a:r>
          </a:p>
          <a:p>
            <a:pPr marL="518165" lvl="1" indent="-259082" algn="just">
              <a:lnSpc>
                <a:spcPts val="3360"/>
              </a:lnSpc>
              <a:buFont typeface="Arial"/>
              <a:buChar char="•"/>
            </a:pPr>
            <a:r>
              <a:rPr lang="en-US" sz="2400" dirty="0">
                <a:solidFill>
                  <a:srgbClr val="49403C"/>
                </a:solidFill>
                <a:latin typeface="Canva Sans"/>
              </a:rPr>
              <a:t>Servicing heating cooling system</a:t>
            </a:r>
          </a:p>
          <a:p>
            <a:pPr algn="just">
              <a:lnSpc>
                <a:spcPts val="3360"/>
              </a:lnSpc>
            </a:pPr>
            <a:endParaRPr lang="en-US" sz="2400" dirty="0">
              <a:solidFill>
                <a:srgbClr val="49403C"/>
              </a:solidFill>
              <a:latin typeface="Canva Sans"/>
            </a:endParaRPr>
          </a:p>
          <a:p>
            <a:pPr algn="just">
              <a:lnSpc>
                <a:spcPts val="3360"/>
              </a:lnSpc>
            </a:pPr>
            <a:endParaRPr lang="en-US" sz="2400" dirty="0">
              <a:solidFill>
                <a:srgbClr val="49403C"/>
              </a:solidFill>
              <a:latin typeface="Canva Sans"/>
            </a:endParaRPr>
          </a:p>
        </p:txBody>
      </p:sp>
      <p:sp>
        <p:nvSpPr>
          <p:cNvPr id="19" name="TextBox 19"/>
          <p:cNvSpPr txBox="1"/>
          <p:nvPr/>
        </p:nvSpPr>
        <p:spPr>
          <a:xfrm>
            <a:off x="3056254" y="5887402"/>
            <a:ext cx="12175493" cy="679449"/>
          </a:xfrm>
          <a:prstGeom prst="rect">
            <a:avLst/>
          </a:prstGeom>
        </p:spPr>
        <p:txBody>
          <a:bodyPr lIns="0" tIns="0" rIns="0" bIns="0" rtlCol="0" anchor="t">
            <a:spAutoFit/>
          </a:bodyPr>
          <a:lstStyle/>
          <a:p>
            <a:pPr>
              <a:lnSpc>
                <a:spcPts val="5600"/>
              </a:lnSpc>
            </a:pPr>
            <a:r>
              <a:rPr lang="en-US" sz="4000">
                <a:solidFill>
                  <a:srgbClr val="49403C"/>
                </a:solidFill>
                <a:latin typeface="Saira Medium Bold"/>
              </a:rPr>
              <a:t>Things to consider when you are a homeowner:</a:t>
            </a:r>
          </a:p>
        </p:txBody>
      </p:sp>
      <p:sp>
        <p:nvSpPr>
          <p:cNvPr id="20" name="TextBox 20"/>
          <p:cNvSpPr txBox="1"/>
          <p:nvPr/>
        </p:nvSpPr>
        <p:spPr>
          <a:xfrm>
            <a:off x="3080842" y="6698407"/>
            <a:ext cx="8223498" cy="4168139"/>
          </a:xfrm>
          <a:prstGeom prst="rect">
            <a:avLst/>
          </a:prstGeom>
        </p:spPr>
        <p:txBody>
          <a:bodyPr lIns="0" tIns="0" rIns="0" bIns="0" rtlCol="0" anchor="t">
            <a:spAutoFit/>
          </a:bodyPr>
          <a:lstStyle/>
          <a:p>
            <a:pPr marL="518165" lvl="1" indent="-259082" algn="just">
              <a:lnSpc>
                <a:spcPts val="3360"/>
              </a:lnSpc>
              <a:buFont typeface="Arial"/>
              <a:buChar char="•"/>
            </a:pPr>
            <a:r>
              <a:rPr lang="en-US" sz="2400">
                <a:solidFill>
                  <a:srgbClr val="49403C"/>
                </a:solidFill>
                <a:latin typeface="Canva Sans"/>
              </a:rPr>
              <a:t>Lawn and garden equipment</a:t>
            </a:r>
          </a:p>
          <a:p>
            <a:pPr marL="1036330" lvl="2" indent="-345443" algn="just">
              <a:lnSpc>
                <a:spcPts val="3360"/>
              </a:lnSpc>
              <a:buFont typeface="Arial"/>
              <a:buChar char="⚬"/>
            </a:pPr>
            <a:r>
              <a:rPr lang="en-US" sz="2400">
                <a:solidFill>
                  <a:srgbClr val="49403C"/>
                </a:solidFill>
                <a:latin typeface="Canva Sans"/>
              </a:rPr>
              <a:t>lawn mowers, hoses, clippers, shovels, rakes, etc.</a:t>
            </a:r>
          </a:p>
          <a:p>
            <a:pPr marL="518165" lvl="1" indent="-259082" algn="just">
              <a:lnSpc>
                <a:spcPts val="3360"/>
              </a:lnSpc>
              <a:buFont typeface="Arial"/>
              <a:buChar char="•"/>
            </a:pPr>
            <a:r>
              <a:rPr lang="en-US" sz="2400">
                <a:solidFill>
                  <a:srgbClr val="49403C"/>
                </a:solidFill>
                <a:latin typeface="Canva Sans"/>
              </a:rPr>
              <a:t>Pest Control</a:t>
            </a:r>
          </a:p>
          <a:p>
            <a:pPr marL="518165" lvl="1" indent="-259082" algn="just">
              <a:lnSpc>
                <a:spcPts val="3360"/>
              </a:lnSpc>
              <a:buFont typeface="Arial"/>
              <a:buChar char="•"/>
            </a:pPr>
            <a:r>
              <a:rPr lang="en-US" sz="2400">
                <a:solidFill>
                  <a:srgbClr val="49403C"/>
                </a:solidFill>
                <a:latin typeface="Canva Sans"/>
              </a:rPr>
              <a:t>Power Tools</a:t>
            </a:r>
          </a:p>
          <a:p>
            <a:pPr marL="518165" lvl="1" indent="-259082" algn="just">
              <a:lnSpc>
                <a:spcPts val="3360"/>
              </a:lnSpc>
              <a:buFont typeface="Arial"/>
              <a:buChar char="•"/>
            </a:pPr>
            <a:r>
              <a:rPr lang="en-US" sz="2400">
                <a:solidFill>
                  <a:srgbClr val="49403C"/>
                </a:solidFill>
                <a:latin typeface="Canva Sans"/>
              </a:rPr>
              <a:t>Appliances</a:t>
            </a:r>
          </a:p>
          <a:p>
            <a:pPr marL="518165" lvl="1" indent="-259082" algn="just">
              <a:lnSpc>
                <a:spcPts val="3360"/>
              </a:lnSpc>
              <a:buFont typeface="Arial"/>
              <a:buChar char="•"/>
            </a:pPr>
            <a:r>
              <a:rPr lang="en-US" sz="2400">
                <a:solidFill>
                  <a:srgbClr val="49403C"/>
                </a:solidFill>
                <a:latin typeface="Canva Sans"/>
              </a:rPr>
              <a:t>Trash cans</a:t>
            </a:r>
          </a:p>
          <a:p>
            <a:pPr marL="518165" lvl="1" indent="-259082" algn="just">
              <a:lnSpc>
                <a:spcPts val="3360"/>
              </a:lnSpc>
              <a:buFont typeface="Arial"/>
              <a:buChar char="•"/>
            </a:pPr>
            <a:r>
              <a:rPr lang="en-US" sz="2400">
                <a:solidFill>
                  <a:srgbClr val="49403C"/>
                </a:solidFill>
                <a:latin typeface="Canva Sans"/>
              </a:rPr>
              <a:t>New and higher bills for utilities.</a:t>
            </a:r>
          </a:p>
          <a:p>
            <a:pPr algn="just">
              <a:lnSpc>
                <a:spcPts val="3360"/>
              </a:lnSpc>
            </a:pPr>
            <a:endParaRPr lang="en-US" sz="2400">
              <a:solidFill>
                <a:srgbClr val="49403C"/>
              </a:solidFill>
              <a:latin typeface="Canva Sans"/>
            </a:endParaRPr>
          </a:p>
          <a:p>
            <a:pPr algn="just">
              <a:lnSpc>
                <a:spcPts val="3360"/>
              </a:lnSpc>
            </a:pPr>
            <a:endParaRPr lang="en-US" sz="2400">
              <a:solidFill>
                <a:srgbClr val="49403C"/>
              </a:solidFill>
              <a:latin typeface="Canva Sans"/>
            </a:endParaRPr>
          </a:p>
          <a:p>
            <a:pPr algn="just">
              <a:lnSpc>
                <a:spcPts val="3360"/>
              </a:lnSpc>
            </a:pPr>
            <a:endParaRPr lang="en-US" sz="2400">
              <a:solidFill>
                <a:srgbClr val="49403C"/>
              </a:solidFill>
              <a:latin typeface="Canva San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15957" y="418286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8534979">
            <a:off x="16832450" y="-3506384"/>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3762785" y="5999729"/>
            <a:ext cx="5246391" cy="5246370"/>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6335" r="-26335"/>
              </a:stretch>
            </a:blipFill>
          </p:spPr>
          <p:txBody>
            <a:bodyPr/>
            <a:lstStyle/>
            <a:p>
              <a:endParaRPr lang="en-US"/>
            </a:p>
          </p:txBody>
        </p:sp>
      </p:grpSp>
      <p:grpSp>
        <p:nvGrpSpPr>
          <p:cNvPr id="12" name="Group 12"/>
          <p:cNvGrpSpPr>
            <a:grpSpLocks noChangeAspect="1"/>
          </p:cNvGrpSpPr>
          <p:nvPr/>
        </p:nvGrpSpPr>
        <p:grpSpPr>
          <a:xfrm rot="1394445">
            <a:off x="-862080" y="-88296"/>
            <a:ext cx="5370678" cy="5246370"/>
            <a:chOff x="0" y="0"/>
            <a:chExt cx="4828540" cy="4716780"/>
          </a:xfrm>
        </p:grpSpPr>
        <p:sp>
          <p:nvSpPr>
            <p:cNvPr id="13" name="Freeform 13"/>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l="-308" r="-46234"/>
              </a:stretch>
            </a:blipFill>
          </p:spPr>
          <p:txBody>
            <a:bodyPr/>
            <a:lstStyle/>
            <a:p>
              <a:endParaRPr lang="en-US"/>
            </a:p>
          </p:txBody>
        </p:sp>
      </p:grpSp>
      <p:sp>
        <p:nvSpPr>
          <p:cNvPr id="14" name="TextBox 14"/>
          <p:cNvSpPr txBox="1"/>
          <p:nvPr/>
        </p:nvSpPr>
        <p:spPr>
          <a:xfrm>
            <a:off x="4035673" y="674938"/>
            <a:ext cx="10216655" cy="1913885"/>
          </a:xfrm>
          <a:prstGeom prst="rect">
            <a:avLst/>
          </a:prstGeom>
        </p:spPr>
        <p:txBody>
          <a:bodyPr lIns="0" tIns="0" rIns="0" bIns="0" rtlCol="0" anchor="t">
            <a:spAutoFit/>
          </a:bodyPr>
          <a:lstStyle/>
          <a:p>
            <a:pPr algn="ctr">
              <a:lnSpc>
                <a:spcPts val="7279"/>
              </a:lnSpc>
            </a:pPr>
            <a:r>
              <a:rPr lang="en-US" sz="7999" spc="239">
                <a:solidFill>
                  <a:srgbClr val="49403C"/>
                </a:solidFill>
                <a:latin typeface="Saira Black"/>
              </a:rPr>
              <a:t>INVEST IN YOUR </a:t>
            </a:r>
          </a:p>
          <a:p>
            <a:pPr algn="ctr">
              <a:lnSpc>
                <a:spcPts val="7279"/>
              </a:lnSpc>
            </a:pPr>
            <a:r>
              <a:rPr lang="en-US" sz="7999" spc="239">
                <a:solidFill>
                  <a:srgbClr val="49403C"/>
                </a:solidFill>
                <a:latin typeface="Saira Black"/>
              </a:rPr>
              <a:t>NEIGHBORHOOD</a:t>
            </a:r>
          </a:p>
        </p:txBody>
      </p:sp>
      <p:sp>
        <p:nvSpPr>
          <p:cNvPr id="15" name="TextBox 15"/>
          <p:cNvSpPr txBox="1"/>
          <p:nvPr/>
        </p:nvSpPr>
        <p:spPr>
          <a:xfrm>
            <a:off x="3965946" y="4174941"/>
            <a:ext cx="9796839" cy="4180839"/>
          </a:xfrm>
          <a:prstGeom prst="rect">
            <a:avLst/>
          </a:prstGeom>
        </p:spPr>
        <p:txBody>
          <a:bodyPr lIns="0" tIns="0" rIns="0" bIns="0" rtlCol="0" anchor="t">
            <a:spAutoFit/>
          </a:bodyPr>
          <a:lstStyle/>
          <a:p>
            <a:pPr marL="734069" lvl="1" indent="-367035">
              <a:lnSpc>
                <a:spcPts val="4760"/>
              </a:lnSpc>
              <a:buFont typeface="Arial"/>
              <a:buChar char="•"/>
            </a:pPr>
            <a:r>
              <a:rPr lang="en-US" sz="3400" dirty="0">
                <a:solidFill>
                  <a:srgbClr val="49403C"/>
                </a:solidFill>
                <a:latin typeface="Saira Light Bold"/>
              </a:rPr>
              <a:t>Become involved in your community</a:t>
            </a:r>
          </a:p>
          <a:p>
            <a:pPr marL="734069" lvl="1" indent="-367035">
              <a:lnSpc>
                <a:spcPts val="4760"/>
              </a:lnSpc>
              <a:buFont typeface="Arial"/>
              <a:buChar char="•"/>
            </a:pPr>
            <a:r>
              <a:rPr lang="en-US" sz="3400" dirty="0">
                <a:solidFill>
                  <a:srgbClr val="49403C"/>
                </a:solidFill>
                <a:latin typeface="Saira Light Bold"/>
              </a:rPr>
              <a:t>Get to know your neighbors</a:t>
            </a:r>
          </a:p>
          <a:p>
            <a:pPr marL="734069" lvl="1" indent="-367035">
              <a:lnSpc>
                <a:spcPts val="4760"/>
              </a:lnSpc>
              <a:buFont typeface="Arial"/>
              <a:buChar char="•"/>
            </a:pPr>
            <a:r>
              <a:rPr lang="en-US" sz="3400" dirty="0">
                <a:solidFill>
                  <a:srgbClr val="49403C"/>
                </a:solidFill>
                <a:latin typeface="Saira Light Bold"/>
              </a:rPr>
              <a:t>Volunteer</a:t>
            </a:r>
          </a:p>
          <a:p>
            <a:pPr marL="734069" lvl="1" indent="-367035">
              <a:lnSpc>
                <a:spcPts val="4760"/>
              </a:lnSpc>
              <a:buFont typeface="Arial"/>
              <a:buChar char="•"/>
            </a:pPr>
            <a:r>
              <a:rPr lang="en-US" sz="3400" dirty="0">
                <a:solidFill>
                  <a:srgbClr val="49403C"/>
                </a:solidFill>
                <a:latin typeface="Saira Light Bold"/>
              </a:rPr>
              <a:t>Read community newspapers or list serves</a:t>
            </a:r>
          </a:p>
          <a:p>
            <a:pPr marL="734069" lvl="1" indent="-367035">
              <a:lnSpc>
                <a:spcPts val="4760"/>
              </a:lnSpc>
              <a:buFont typeface="Arial"/>
              <a:buChar char="•"/>
            </a:pPr>
            <a:r>
              <a:rPr lang="en-US" sz="3400" dirty="0">
                <a:solidFill>
                  <a:srgbClr val="49403C"/>
                </a:solidFill>
                <a:latin typeface="Saira Light Bold"/>
              </a:rPr>
              <a:t>Clean up trash you see around</a:t>
            </a:r>
          </a:p>
          <a:p>
            <a:pPr marL="734069" lvl="1" indent="-367035">
              <a:lnSpc>
                <a:spcPts val="4760"/>
              </a:lnSpc>
              <a:buFont typeface="Arial"/>
              <a:buChar char="•"/>
            </a:pPr>
            <a:r>
              <a:rPr lang="en-US" sz="3400" dirty="0">
                <a:solidFill>
                  <a:srgbClr val="49403C"/>
                </a:solidFill>
                <a:latin typeface="Saira Light Bold"/>
              </a:rPr>
              <a:t>Call the City if your neighbors aren't taking care of their property.</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313282"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6871874" y="1046065"/>
            <a:ext cx="4350382" cy="18481870"/>
            <a:chOff x="0" y="0"/>
            <a:chExt cx="5800509" cy="24642494"/>
          </a:xfrm>
        </p:grpSpPr>
        <p:sp>
          <p:nvSpPr>
            <p:cNvPr id="7" name="AutoShape 7"/>
            <p:cNvSpPr/>
            <p:nvPr/>
          </p:nvSpPr>
          <p:spPr>
            <a:xfrm>
              <a:off x="0" y="0"/>
              <a:ext cx="1933503" cy="24642494"/>
            </a:xfrm>
            <a:prstGeom prst="rect">
              <a:avLst/>
            </a:prstGeom>
            <a:solidFill>
              <a:srgbClr val="69A9B2">
                <a:alpha val="69804"/>
              </a:srgbClr>
            </a:solidFill>
          </p:spPr>
          <p:txBody>
            <a:bodyPr/>
            <a:lstStyle/>
            <a:p>
              <a:endParaRPr lang="en-US"/>
            </a:p>
          </p:txBody>
        </p:sp>
        <p:sp>
          <p:nvSpPr>
            <p:cNvPr id="8" name="AutoShape 8"/>
            <p:cNvSpPr/>
            <p:nvPr/>
          </p:nvSpPr>
          <p:spPr>
            <a:xfrm>
              <a:off x="1933503" y="0"/>
              <a:ext cx="1933503" cy="24642494"/>
            </a:xfrm>
            <a:prstGeom prst="rect">
              <a:avLst/>
            </a:prstGeom>
            <a:solidFill>
              <a:srgbClr val="69A9B2">
                <a:alpha val="40000"/>
              </a:srgbClr>
            </a:solidFill>
          </p:spPr>
          <p:txBody>
            <a:bodyPr/>
            <a:lstStyle/>
            <a:p>
              <a:endParaRPr lang="en-US"/>
            </a:p>
          </p:txBody>
        </p:sp>
        <p:sp>
          <p:nvSpPr>
            <p:cNvPr id="9" name="AutoShape 9"/>
            <p:cNvSpPr/>
            <p:nvPr/>
          </p:nvSpPr>
          <p:spPr>
            <a:xfrm>
              <a:off x="3867006" y="0"/>
              <a:ext cx="1933503" cy="24642494"/>
            </a:xfrm>
            <a:prstGeom prst="rect">
              <a:avLst/>
            </a:prstGeom>
            <a:solidFill>
              <a:srgbClr val="69A9B2">
                <a:alpha val="9804"/>
              </a:srgbClr>
            </a:solidFill>
          </p:spPr>
          <p:txBody>
            <a:bodyPr/>
            <a:lstStyle/>
            <a:p>
              <a:endParaRPr lang="en-US"/>
            </a:p>
          </p:txBody>
        </p:sp>
      </p:grpSp>
      <p:pic>
        <p:nvPicPr>
          <p:cNvPr id="10" name="Picture 10"/>
          <p:cNvPicPr>
            <a:picLocks noChangeAspect="1"/>
          </p:cNvPicPr>
          <p:nvPr/>
        </p:nvPicPr>
        <p:blipFill>
          <a:blip r:embed="rId3"/>
          <a:srcRect/>
          <a:stretch>
            <a:fillRect/>
          </a:stretch>
        </p:blipFill>
        <p:spPr>
          <a:xfrm>
            <a:off x="10588623" y="2982099"/>
            <a:ext cx="7699377" cy="5129710"/>
          </a:xfrm>
          <a:prstGeom prst="rect">
            <a:avLst/>
          </a:prstGeom>
        </p:spPr>
      </p:pic>
      <p:sp>
        <p:nvSpPr>
          <p:cNvPr id="11" name="TextBox 11"/>
          <p:cNvSpPr txBox="1"/>
          <p:nvPr/>
        </p:nvSpPr>
        <p:spPr>
          <a:xfrm>
            <a:off x="1028700" y="614405"/>
            <a:ext cx="7761238" cy="1952624"/>
          </a:xfrm>
          <a:prstGeom prst="rect">
            <a:avLst/>
          </a:prstGeom>
        </p:spPr>
        <p:txBody>
          <a:bodyPr lIns="0" tIns="0" rIns="0" bIns="0" rtlCol="0" anchor="t">
            <a:spAutoFit/>
          </a:bodyPr>
          <a:lstStyle/>
          <a:p>
            <a:pPr algn="ctr">
              <a:lnSpc>
                <a:spcPts val="7574"/>
              </a:lnSpc>
            </a:pPr>
            <a:r>
              <a:rPr lang="en-US" sz="7499">
                <a:solidFill>
                  <a:srgbClr val="49403C"/>
                </a:solidFill>
                <a:latin typeface="Saira Black Bold"/>
              </a:rPr>
              <a:t>HOME SAFETY - </a:t>
            </a:r>
          </a:p>
          <a:p>
            <a:pPr algn="ctr">
              <a:lnSpc>
                <a:spcPts val="7574"/>
              </a:lnSpc>
            </a:pPr>
            <a:r>
              <a:rPr lang="en-US" sz="7499">
                <a:solidFill>
                  <a:srgbClr val="49403C"/>
                </a:solidFill>
                <a:latin typeface="Saira Black Bold"/>
              </a:rPr>
              <a:t>Theft Prevention</a:t>
            </a:r>
          </a:p>
        </p:txBody>
      </p:sp>
      <p:sp>
        <p:nvSpPr>
          <p:cNvPr id="12" name="TextBox 12"/>
          <p:cNvSpPr txBox="1"/>
          <p:nvPr/>
        </p:nvSpPr>
        <p:spPr>
          <a:xfrm>
            <a:off x="1028700" y="3941771"/>
            <a:ext cx="11976667" cy="4930775"/>
          </a:xfrm>
          <a:prstGeom prst="rect">
            <a:avLst/>
          </a:prstGeom>
        </p:spPr>
        <p:txBody>
          <a:bodyPr lIns="0" tIns="0" rIns="0" bIns="0" rtlCol="0" anchor="t">
            <a:spAutoFit/>
          </a:bodyPr>
          <a:lstStyle/>
          <a:p>
            <a:pPr marL="755649" lvl="1" indent="-377824" algn="just">
              <a:lnSpc>
                <a:spcPts val="4899"/>
              </a:lnSpc>
              <a:buFont typeface="Arial"/>
              <a:buChar char="•"/>
            </a:pPr>
            <a:r>
              <a:rPr lang="en-US" sz="3499" dirty="0">
                <a:solidFill>
                  <a:srgbClr val="000000"/>
                </a:solidFill>
                <a:latin typeface="Saira Medium"/>
              </a:rPr>
              <a:t>Change door locks or have locks re-keyed</a:t>
            </a:r>
          </a:p>
          <a:p>
            <a:pPr marL="755649" lvl="1" indent="-377824" algn="just">
              <a:lnSpc>
                <a:spcPts val="4899"/>
              </a:lnSpc>
              <a:buFont typeface="Arial"/>
              <a:buChar char="•"/>
            </a:pPr>
            <a:r>
              <a:rPr lang="en-US" sz="3499" dirty="0">
                <a:solidFill>
                  <a:srgbClr val="000000"/>
                </a:solidFill>
                <a:latin typeface="Saira Medium"/>
              </a:rPr>
              <a:t>Lock doors and windows when leaving home</a:t>
            </a:r>
          </a:p>
          <a:p>
            <a:pPr marL="755649" lvl="1" indent="-377824" algn="just">
              <a:lnSpc>
                <a:spcPts val="4899"/>
              </a:lnSpc>
              <a:buFont typeface="Arial"/>
              <a:buChar char="•"/>
            </a:pPr>
            <a:r>
              <a:rPr lang="en-US" sz="3499" dirty="0">
                <a:solidFill>
                  <a:srgbClr val="000000"/>
                </a:solidFill>
                <a:latin typeface="Saira Medium"/>
              </a:rPr>
              <a:t>Stop newspaper delivery and mail when out of town</a:t>
            </a:r>
          </a:p>
          <a:p>
            <a:pPr marL="755649" lvl="1" indent="-377824" algn="just">
              <a:lnSpc>
                <a:spcPts val="4899"/>
              </a:lnSpc>
              <a:buFont typeface="Arial"/>
              <a:buChar char="•"/>
            </a:pPr>
            <a:r>
              <a:rPr lang="en-US" sz="3499" dirty="0">
                <a:solidFill>
                  <a:srgbClr val="000000"/>
                </a:solidFill>
                <a:latin typeface="Saira Medium"/>
              </a:rPr>
              <a:t>Alert trusted neighbors</a:t>
            </a: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a:p>
            <a:pPr algn="just">
              <a:lnSpc>
                <a:spcPts val="4899"/>
              </a:lnSpc>
            </a:pPr>
            <a:endParaRPr lang="en-US" sz="3499" dirty="0">
              <a:solidFill>
                <a:srgbClr val="000000"/>
              </a:solidFill>
              <a:latin typeface="Saira Medium"/>
            </a:endParaRPr>
          </a:p>
        </p:txBody>
      </p:sp>
      <p:pic>
        <p:nvPicPr>
          <p:cNvPr id="14" name="Picture 13">
            <a:extLst>
              <a:ext uri="{FF2B5EF4-FFF2-40B4-BE49-F238E27FC236}">
                <a16:creationId xmlns:a16="http://schemas.microsoft.com/office/drawing/2014/main" id="{7EC63130-CB62-CFE3-52A6-52B9BCDF9A6F}"/>
              </a:ext>
            </a:extLst>
          </p:cNvPr>
          <p:cNvPicPr>
            <a:picLocks noChangeAspect="1"/>
          </p:cNvPicPr>
          <p:nvPr/>
        </p:nvPicPr>
        <p:blipFill>
          <a:blip r:embed="rId4"/>
          <a:stretch>
            <a:fillRect/>
          </a:stretch>
        </p:blipFill>
        <p:spPr>
          <a:xfrm>
            <a:off x="1049482" y="7075463"/>
            <a:ext cx="4762500" cy="317182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6" y="482598"/>
            <a:ext cx="6853111" cy="9288904"/>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1"/>
          <p:cNvSpPr txBox="1"/>
          <p:nvPr/>
        </p:nvSpPr>
        <p:spPr>
          <a:xfrm>
            <a:off x="1197385" y="956284"/>
            <a:ext cx="5413344" cy="25364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a:solidFill>
                  <a:srgbClr val="FFFFFF"/>
                </a:solidFill>
                <a:latin typeface="+mj-lt"/>
                <a:ea typeface="+mj-ea"/>
                <a:cs typeface="+mj-cs"/>
              </a:rPr>
              <a:t>HOME SAFETY - </a:t>
            </a:r>
          </a:p>
          <a:p>
            <a:pPr>
              <a:lnSpc>
                <a:spcPct val="90000"/>
              </a:lnSpc>
              <a:spcBef>
                <a:spcPct val="0"/>
              </a:spcBef>
              <a:spcAft>
                <a:spcPts val="600"/>
              </a:spcAft>
            </a:pPr>
            <a:r>
              <a:rPr lang="en-US" sz="5400" kern="1200">
                <a:solidFill>
                  <a:srgbClr val="FFFFFF"/>
                </a:solidFill>
                <a:latin typeface="+mj-lt"/>
                <a:ea typeface="+mj-ea"/>
                <a:cs typeface="+mj-cs"/>
              </a:rPr>
              <a:t>FIRE</a:t>
            </a:r>
          </a:p>
        </p:txBody>
      </p:sp>
      <p:sp>
        <p:nvSpPr>
          <p:cNvPr id="12" name="TextBox 12"/>
          <p:cNvSpPr txBox="1"/>
          <p:nvPr/>
        </p:nvSpPr>
        <p:spPr>
          <a:xfrm>
            <a:off x="1197384" y="3711390"/>
            <a:ext cx="5411895" cy="5515737"/>
          </a:xfrm>
          <a:prstGeom prst="rect">
            <a:avLst/>
          </a:prstGeom>
        </p:spPr>
        <p:txBody>
          <a:bodyPr vert="horz" lIns="91440" tIns="45720" rIns="91440" bIns="45720" rtlCol="0" anchor="t">
            <a:normAutofit/>
          </a:bodyPr>
          <a:lstStyle/>
          <a:p>
            <a:pPr marL="755649" lvl="1" indent="-228600">
              <a:lnSpc>
                <a:spcPct val="90000"/>
              </a:lnSpc>
              <a:spcAft>
                <a:spcPts val="600"/>
              </a:spcAft>
              <a:buFont typeface="Arial" panose="020B0604020202020204" pitchFamily="34" charset="0"/>
              <a:buChar char="•"/>
            </a:pPr>
            <a:r>
              <a:rPr lang="en-US" sz="3000">
                <a:solidFill>
                  <a:srgbClr val="FFFFFF"/>
                </a:solidFill>
              </a:rPr>
              <a:t>Have at least two extinguishers per home </a:t>
            </a:r>
          </a:p>
          <a:p>
            <a:pPr marL="1468119" lvl="2" indent="-228600">
              <a:lnSpc>
                <a:spcPct val="90000"/>
              </a:lnSpc>
              <a:spcAft>
                <a:spcPts val="600"/>
              </a:spcAft>
              <a:buFont typeface="Arial" panose="020B0604020202020204" pitchFamily="34" charset="0"/>
              <a:buChar char="•"/>
            </a:pPr>
            <a:r>
              <a:rPr lang="en-US" sz="3000">
                <a:solidFill>
                  <a:srgbClr val="FFFFFF"/>
                </a:solidFill>
              </a:rPr>
              <a:t>(one per floor in larger homes)</a:t>
            </a:r>
          </a:p>
          <a:p>
            <a:pPr marL="755649" lvl="1" indent="-228600">
              <a:lnSpc>
                <a:spcPct val="90000"/>
              </a:lnSpc>
              <a:spcAft>
                <a:spcPts val="600"/>
              </a:spcAft>
              <a:buFont typeface="Arial" panose="020B0604020202020204" pitchFamily="34" charset="0"/>
              <a:buChar char="•"/>
            </a:pPr>
            <a:r>
              <a:rPr lang="en-US" sz="3000">
                <a:solidFill>
                  <a:srgbClr val="FFFFFF"/>
                </a:solidFill>
              </a:rPr>
              <a:t>Always have one in the kitchen</a:t>
            </a:r>
          </a:p>
          <a:p>
            <a:pPr marL="755649" lvl="1" indent="-228600">
              <a:lnSpc>
                <a:spcPct val="90000"/>
              </a:lnSpc>
              <a:spcAft>
                <a:spcPts val="600"/>
              </a:spcAft>
              <a:buFont typeface="Arial" panose="020B0604020202020204" pitchFamily="34" charset="0"/>
              <a:buChar char="•"/>
            </a:pPr>
            <a:r>
              <a:rPr lang="en-US" sz="3000">
                <a:solidFill>
                  <a:srgbClr val="FFFFFF"/>
                </a:solidFill>
              </a:rPr>
              <a:t>Have one in the main living area</a:t>
            </a:r>
          </a:p>
          <a:p>
            <a:pPr marL="755649" lvl="1" indent="-228600">
              <a:lnSpc>
                <a:spcPct val="90000"/>
              </a:lnSpc>
              <a:spcAft>
                <a:spcPts val="600"/>
              </a:spcAft>
              <a:buFont typeface="Arial" panose="020B0604020202020204" pitchFamily="34" charset="0"/>
              <a:buChar char="•"/>
            </a:pPr>
            <a:r>
              <a:rPr lang="en-US" sz="3000">
                <a:solidFill>
                  <a:srgbClr val="FFFFFF"/>
                </a:solidFill>
              </a:rPr>
              <a:t>Exiting house from second story?</a:t>
            </a:r>
          </a:p>
          <a:p>
            <a:pPr indent="-228600">
              <a:lnSpc>
                <a:spcPct val="90000"/>
              </a:lnSpc>
              <a:spcAft>
                <a:spcPts val="600"/>
              </a:spcAft>
              <a:buFont typeface="Arial" panose="020B0604020202020204" pitchFamily="34" charset="0"/>
              <a:buChar char="•"/>
            </a:pPr>
            <a:endParaRPr lang="en-US" sz="3000">
              <a:solidFill>
                <a:srgbClr val="FFFFFF"/>
              </a:solidFill>
            </a:endParaRPr>
          </a:p>
          <a:p>
            <a:pPr indent="-228600">
              <a:lnSpc>
                <a:spcPct val="90000"/>
              </a:lnSpc>
              <a:spcAft>
                <a:spcPts val="600"/>
              </a:spcAft>
              <a:buFont typeface="Arial" panose="020B0604020202020204" pitchFamily="34" charset="0"/>
              <a:buChar char="•"/>
            </a:pPr>
            <a:endParaRPr lang="en-US" sz="3000">
              <a:solidFill>
                <a:srgbClr val="FFFFFF"/>
              </a:solidFill>
            </a:endParaRPr>
          </a:p>
          <a:p>
            <a:pPr indent="-228600">
              <a:lnSpc>
                <a:spcPct val="90000"/>
              </a:lnSpc>
              <a:spcAft>
                <a:spcPts val="600"/>
              </a:spcAft>
              <a:buFont typeface="Arial" panose="020B0604020202020204" pitchFamily="34" charset="0"/>
              <a:buChar char="•"/>
            </a:pPr>
            <a:endParaRPr lang="en-US" sz="3000">
              <a:solidFill>
                <a:srgbClr val="FFFFFF"/>
              </a:solidFill>
            </a:endParaRPr>
          </a:p>
          <a:p>
            <a:pPr indent="-228600">
              <a:lnSpc>
                <a:spcPct val="90000"/>
              </a:lnSpc>
              <a:spcAft>
                <a:spcPts val="600"/>
              </a:spcAft>
              <a:buFont typeface="Arial" panose="020B0604020202020204" pitchFamily="34" charset="0"/>
              <a:buChar char="•"/>
            </a:pPr>
            <a:endParaRPr lang="en-US" sz="3000">
              <a:solidFill>
                <a:srgbClr val="FFFFFF"/>
              </a:solidFill>
            </a:endParaRPr>
          </a:p>
          <a:p>
            <a:pPr indent="-228600">
              <a:lnSpc>
                <a:spcPct val="90000"/>
              </a:lnSpc>
              <a:spcAft>
                <a:spcPts val="600"/>
              </a:spcAft>
              <a:buFont typeface="Arial" panose="020B0604020202020204" pitchFamily="34" charset="0"/>
              <a:buChar char="•"/>
            </a:pPr>
            <a:endParaRPr lang="en-US" sz="3000">
              <a:solidFill>
                <a:srgbClr val="FFFFFF"/>
              </a:solidFill>
            </a:endParaRPr>
          </a:p>
        </p:txBody>
      </p:sp>
      <p:pic>
        <p:nvPicPr>
          <p:cNvPr id="15" name="Picture 14">
            <a:extLst>
              <a:ext uri="{FF2B5EF4-FFF2-40B4-BE49-F238E27FC236}">
                <a16:creationId xmlns:a16="http://schemas.microsoft.com/office/drawing/2014/main" id="{C09968D7-3AA0-4044-9838-1A8DE4697409}"/>
              </a:ext>
            </a:extLst>
          </p:cNvPr>
          <p:cNvPicPr>
            <a:picLocks noChangeAspect="1"/>
          </p:cNvPicPr>
          <p:nvPr/>
        </p:nvPicPr>
        <p:blipFill>
          <a:blip r:embed="rId3"/>
          <a:stretch>
            <a:fillRect/>
          </a:stretch>
        </p:blipFill>
        <p:spPr>
          <a:xfrm>
            <a:off x="8186853" y="3755928"/>
            <a:ext cx="2185426" cy="2775145"/>
          </a:xfrm>
          <a:prstGeom prst="rect">
            <a:avLst/>
          </a:prstGeom>
        </p:spPr>
      </p:pic>
      <p:pic>
        <p:nvPicPr>
          <p:cNvPr id="16" name="Picture 15" descr="Greeley Fire Department - Greeley, Colorado | Greeley CO">
            <a:extLst>
              <a:ext uri="{FF2B5EF4-FFF2-40B4-BE49-F238E27FC236}">
                <a16:creationId xmlns:a16="http://schemas.microsoft.com/office/drawing/2014/main" id="{73B5D1B6-30E0-B108-E787-16CF4E5B3542}"/>
              </a:ext>
            </a:extLst>
          </p:cNvPr>
          <p:cNvPicPr>
            <a:picLocks noChangeAspect="1"/>
          </p:cNvPicPr>
          <p:nvPr/>
        </p:nvPicPr>
        <p:blipFill>
          <a:blip r:embed="rId4"/>
          <a:stretch>
            <a:fillRect/>
          </a:stretch>
        </p:blipFill>
        <p:spPr>
          <a:xfrm>
            <a:off x="11425404" y="879104"/>
            <a:ext cx="6373416" cy="3632847"/>
          </a:xfrm>
          <a:prstGeom prst="rect">
            <a:avLst/>
          </a:prstGeom>
        </p:spPr>
      </p:pic>
      <p:pic>
        <p:nvPicPr>
          <p:cNvPr id="17" name="Picture 16" descr="Cooking up trouble: The leading culprit behind house fires | YourLifeChoices">
            <a:extLst>
              <a:ext uri="{FF2B5EF4-FFF2-40B4-BE49-F238E27FC236}">
                <a16:creationId xmlns:a16="http://schemas.microsoft.com/office/drawing/2014/main" id="{BB09950E-AB15-8A14-7EE4-B1AD8FDD9A55}"/>
              </a:ext>
            </a:extLst>
          </p:cNvPr>
          <p:cNvPicPr>
            <a:picLocks noChangeAspect="1"/>
          </p:cNvPicPr>
          <p:nvPr/>
        </p:nvPicPr>
        <p:blipFill>
          <a:blip r:embed="rId5"/>
          <a:stretch>
            <a:fillRect/>
          </a:stretch>
        </p:blipFill>
        <p:spPr>
          <a:xfrm>
            <a:off x="11425404" y="5796031"/>
            <a:ext cx="6373416" cy="3585046"/>
          </a:xfrm>
          <a:prstGeom prst="rect">
            <a:avLst/>
          </a:prstGeom>
        </p:spPr>
      </p:pic>
      <p:grpSp>
        <p:nvGrpSpPr>
          <p:cNvPr id="2" name="Group 2"/>
          <p:cNvGrpSpPr/>
          <p:nvPr/>
        </p:nvGrpSpPr>
        <p:grpSpPr>
          <a:xfrm>
            <a:off x="8962158" y="6967476"/>
            <a:ext cx="660030" cy="2804026"/>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a:off x="8952282" y="488857"/>
            <a:ext cx="654564" cy="2780810"/>
            <a:chOff x="0" y="0"/>
            <a:chExt cx="5800509" cy="24642494"/>
          </a:xfrm>
        </p:grpSpPr>
        <p:sp>
          <p:nvSpPr>
            <p:cNvPr id="7" name="AutoShape 7"/>
            <p:cNvSpPr/>
            <p:nvPr/>
          </p:nvSpPr>
          <p:spPr>
            <a:xfrm>
              <a:off x="0" y="0"/>
              <a:ext cx="1933503" cy="24642494"/>
            </a:xfrm>
            <a:prstGeom prst="rect">
              <a:avLst/>
            </a:prstGeom>
            <a:solidFill>
              <a:srgbClr val="69A9B2">
                <a:alpha val="69804"/>
              </a:srgbClr>
            </a:solidFill>
          </p:spPr>
          <p:txBody>
            <a:bodyPr/>
            <a:lstStyle/>
            <a:p>
              <a:endParaRPr lang="en-US"/>
            </a:p>
          </p:txBody>
        </p:sp>
        <p:sp>
          <p:nvSpPr>
            <p:cNvPr id="8" name="AutoShape 8"/>
            <p:cNvSpPr/>
            <p:nvPr/>
          </p:nvSpPr>
          <p:spPr>
            <a:xfrm>
              <a:off x="1933503" y="0"/>
              <a:ext cx="1933503" cy="24642494"/>
            </a:xfrm>
            <a:prstGeom prst="rect">
              <a:avLst/>
            </a:prstGeom>
            <a:solidFill>
              <a:srgbClr val="69A9B2">
                <a:alpha val="40000"/>
              </a:srgbClr>
            </a:solidFill>
          </p:spPr>
          <p:txBody>
            <a:bodyPr/>
            <a:lstStyle/>
            <a:p>
              <a:endParaRPr lang="en-US"/>
            </a:p>
          </p:txBody>
        </p:sp>
        <p:sp>
          <p:nvSpPr>
            <p:cNvPr id="9" name="AutoShape 9"/>
            <p:cNvSpPr/>
            <p:nvPr/>
          </p:nvSpPr>
          <p:spPr>
            <a:xfrm>
              <a:off x="3867006" y="0"/>
              <a:ext cx="1933503" cy="24642494"/>
            </a:xfrm>
            <a:prstGeom prst="rect">
              <a:avLst/>
            </a:prstGeom>
            <a:solidFill>
              <a:srgbClr val="69A9B2">
                <a:alpha val="9804"/>
              </a:srgbClr>
            </a:solidFill>
          </p:spPr>
          <p:txBody>
            <a:bodyPr/>
            <a:lstStyle/>
            <a:p>
              <a:endParaRPr lang="en-US"/>
            </a:p>
          </p:txBody>
        </p:sp>
      </p:grpSp>
    </p:spTree>
  </p:cSld>
  <p:clrMapOvr>
    <a:overrideClrMapping bg1="dk1" tx1="lt1" bg2="dk2" tx2="lt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2013676" y="-4169282"/>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rot="-5400000">
            <a:off x="4193350" y="3550689"/>
            <a:ext cx="2567029" cy="10905593"/>
            <a:chOff x="0" y="0"/>
            <a:chExt cx="3422705" cy="14540791"/>
          </a:xfrm>
        </p:grpSpPr>
        <p:sp>
          <p:nvSpPr>
            <p:cNvPr id="7" name="AutoShape 7"/>
            <p:cNvSpPr/>
            <p:nvPr/>
          </p:nvSpPr>
          <p:spPr>
            <a:xfrm>
              <a:off x="0" y="0"/>
              <a:ext cx="1140902" cy="14540791"/>
            </a:xfrm>
            <a:prstGeom prst="rect">
              <a:avLst/>
            </a:prstGeom>
            <a:solidFill>
              <a:srgbClr val="69A9B2">
                <a:alpha val="69804"/>
              </a:srgbClr>
            </a:solidFill>
          </p:spPr>
          <p:txBody>
            <a:bodyPr/>
            <a:lstStyle/>
            <a:p>
              <a:endParaRPr lang="en-US"/>
            </a:p>
          </p:txBody>
        </p:sp>
        <p:sp>
          <p:nvSpPr>
            <p:cNvPr id="8" name="AutoShape 8"/>
            <p:cNvSpPr/>
            <p:nvPr/>
          </p:nvSpPr>
          <p:spPr>
            <a:xfrm>
              <a:off x="1140902" y="0"/>
              <a:ext cx="1140902" cy="14540791"/>
            </a:xfrm>
            <a:prstGeom prst="rect">
              <a:avLst/>
            </a:prstGeom>
            <a:solidFill>
              <a:srgbClr val="69A9B2">
                <a:alpha val="40000"/>
              </a:srgbClr>
            </a:solidFill>
          </p:spPr>
          <p:txBody>
            <a:bodyPr/>
            <a:lstStyle/>
            <a:p>
              <a:endParaRPr lang="en-US"/>
            </a:p>
          </p:txBody>
        </p:sp>
        <p:sp>
          <p:nvSpPr>
            <p:cNvPr id="9" name="AutoShape 9"/>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10" name="Group 10"/>
          <p:cNvGrpSpPr>
            <a:grpSpLocks noChangeAspect="1"/>
          </p:cNvGrpSpPr>
          <p:nvPr/>
        </p:nvGrpSpPr>
        <p:grpSpPr>
          <a:xfrm>
            <a:off x="1796980" y="3767042"/>
            <a:ext cx="2844416" cy="4393519"/>
            <a:chOff x="0" y="0"/>
            <a:chExt cx="2192020" cy="3385820"/>
          </a:xfrm>
        </p:grpSpPr>
        <p:sp>
          <p:nvSpPr>
            <p:cNvPr id="11" name="Freeform 11"/>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3"/>
              <a:stretch>
                <a:fillRect l="-24994" r="-113700"/>
              </a:stretch>
            </a:blipFill>
          </p:spPr>
          <p:txBody>
            <a:bodyPr/>
            <a:lstStyle/>
            <a:p>
              <a:endParaRPr lang="en-US"/>
            </a:p>
          </p:txBody>
        </p:sp>
      </p:grpSp>
      <p:grpSp>
        <p:nvGrpSpPr>
          <p:cNvPr id="12" name="Group 12"/>
          <p:cNvGrpSpPr>
            <a:grpSpLocks noChangeAspect="1"/>
          </p:cNvGrpSpPr>
          <p:nvPr/>
        </p:nvGrpSpPr>
        <p:grpSpPr>
          <a:xfrm>
            <a:off x="10929661" y="7171528"/>
            <a:ext cx="3115472" cy="3115472"/>
            <a:chOff x="0" y="0"/>
            <a:chExt cx="3282950" cy="3282950"/>
          </a:xfrm>
        </p:grpSpPr>
        <p:sp>
          <p:nvSpPr>
            <p:cNvPr id="13" name="Freeform 13"/>
            <p:cNvSpPr/>
            <p:nvPr/>
          </p:nvSpPr>
          <p:spPr>
            <a:xfrm>
              <a:off x="0" y="0"/>
              <a:ext cx="3282950" cy="3282950"/>
            </a:xfrm>
            <a:custGeom>
              <a:avLst/>
              <a:gdLst/>
              <a:ahLst/>
              <a:cxnLst/>
              <a:rect l="l" t="t" r="r" b="b"/>
              <a:pathLst>
                <a:path w="3282950" h="3282950">
                  <a:moveTo>
                    <a:pt x="0" y="0"/>
                  </a:moveTo>
                  <a:lnTo>
                    <a:pt x="2532380" y="0"/>
                  </a:lnTo>
                  <a:cubicBezTo>
                    <a:pt x="2946400" y="0"/>
                    <a:pt x="3282950" y="336550"/>
                    <a:pt x="3282950" y="750570"/>
                  </a:cubicBezTo>
                  <a:lnTo>
                    <a:pt x="3282950" y="750570"/>
                  </a:lnTo>
                  <a:lnTo>
                    <a:pt x="3282950" y="3282950"/>
                  </a:lnTo>
                  <a:lnTo>
                    <a:pt x="3282950" y="3282950"/>
                  </a:lnTo>
                  <a:lnTo>
                    <a:pt x="0" y="3282950"/>
                  </a:lnTo>
                  <a:lnTo>
                    <a:pt x="0" y="3282950"/>
                  </a:lnTo>
                  <a:lnTo>
                    <a:pt x="0" y="0"/>
                  </a:lnTo>
                  <a:lnTo>
                    <a:pt x="0" y="0"/>
                  </a:lnTo>
                  <a:close/>
                </a:path>
              </a:pathLst>
            </a:custGeom>
            <a:solidFill>
              <a:srgbClr val="69A9B2"/>
            </a:solidFill>
            <a:ln w="12700">
              <a:solidFill>
                <a:srgbClr val="000000"/>
              </a:solidFill>
            </a:ln>
          </p:spPr>
          <p:txBody>
            <a:bodyPr/>
            <a:lstStyle/>
            <a:p>
              <a:endParaRPr lang="en-US"/>
            </a:p>
          </p:txBody>
        </p:sp>
      </p:grpSp>
      <p:sp>
        <p:nvSpPr>
          <p:cNvPr id="14" name="TextBox 14"/>
          <p:cNvSpPr txBox="1"/>
          <p:nvPr/>
        </p:nvSpPr>
        <p:spPr>
          <a:xfrm>
            <a:off x="830729" y="354826"/>
            <a:ext cx="6054449" cy="1969131"/>
          </a:xfrm>
          <a:prstGeom prst="rect">
            <a:avLst/>
          </a:prstGeom>
        </p:spPr>
        <p:txBody>
          <a:bodyPr lIns="0" tIns="0" rIns="0" bIns="0" rtlCol="0" anchor="t">
            <a:spAutoFit/>
          </a:bodyPr>
          <a:lstStyle/>
          <a:p>
            <a:pPr>
              <a:lnSpc>
                <a:spcPts val="7519"/>
              </a:lnSpc>
            </a:pPr>
            <a:r>
              <a:rPr lang="en-US" sz="7999">
                <a:solidFill>
                  <a:srgbClr val="49403C"/>
                </a:solidFill>
                <a:latin typeface="Saira Black"/>
              </a:rPr>
              <a:t>Financial Trouble??</a:t>
            </a:r>
          </a:p>
        </p:txBody>
      </p:sp>
      <p:sp>
        <p:nvSpPr>
          <p:cNvPr id="15" name="TextBox 15"/>
          <p:cNvSpPr txBox="1"/>
          <p:nvPr/>
        </p:nvSpPr>
        <p:spPr>
          <a:xfrm>
            <a:off x="11072597" y="8406795"/>
            <a:ext cx="2829600" cy="1551643"/>
          </a:xfrm>
          <a:prstGeom prst="rect">
            <a:avLst/>
          </a:prstGeom>
        </p:spPr>
        <p:txBody>
          <a:bodyPr lIns="0" tIns="0" rIns="0" bIns="0" rtlCol="0" anchor="t">
            <a:spAutoFit/>
          </a:bodyPr>
          <a:lstStyle/>
          <a:p>
            <a:pPr algn="ctr">
              <a:lnSpc>
                <a:spcPts val="2403"/>
              </a:lnSpc>
            </a:pPr>
            <a:r>
              <a:rPr lang="en-US" sz="2333" dirty="0">
                <a:solidFill>
                  <a:srgbClr val="FDFDFC"/>
                </a:solidFill>
                <a:latin typeface="Saira Medium"/>
              </a:rPr>
              <a:t>Call your lender and speak with a  delinquency counselor to discuss your options.</a:t>
            </a:r>
          </a:p>
        </p:txBody>
      </p:sp>
      <p:sp>
        <p:nvSpPr>
          <p:cNvPr id="16" name="TextBox 16"/>
          <p:cNvSpPr txBox="1"/>
          <p:nvPr/>
        </p:nvSpPr>
        <p:spPr>
          <a:xfrm>
            <a:off x="6536496" y="3413618"/>
            <a:ext cx="8786330" cy="4180840"/>
          </a:xfrm>
          <a:prstGeom prst="rect">
            <a:avLst/>
          </a:prstGeom>
        </p:spPr>
        <p:txBody>
          <a:bodyPr lIns="0" tIns="0" rIns="0" bIns="0" rtlCol="0" anchor="t">
            <a:spAutoFit/>
          </a:bodyPr>
          <a:lstStyle/>
          <a:p>
            <a:pPr algn="just">
              <a:lnSpc>
                <a:spcPts val="4759"/>
              </a:lnSpc>
            </a:pPr>
            <a:r>
              <a:rPr lang="en-US" sz="3399">
                <a:solidFill>
                  <a:srgbClr val="000000"/>
                </a:solidFill>
                <a:latin typeface="Saira Medium"/>
              </a:rPr>
              <a:t>There are several foreclosure prevention, or workout, options that the lender can use to help you keep your house while you get over the hardship, such as </a:t>
            </a:r>
            <a:r>
              <a:rPr lang="en-US" sz="3399">
                <a:solidFill>
                  <a:srgbClr val="000000"/>
                </a:solidFill>
                <a:latin typeface="Saira Medium Bold"/>
              </a:rPr>
              <a:t>a payment plan, forbearance, loan modification,</a:t>
            </a:r>
            <a:r>
              <a:rPr lang="en-US" sz="3399">
                <a:solidFill>
                  <a:srgbClr val="000000"/>
                </a:solidFill>
                <a:latin typeface="Saira Medium"/>
              </a:rPr>
              <a:t> and </a:t>
            </a:r>
            <a:r>
              <a:rPr lang="en-US" sz="3399">
                <a:solidFill>
                  <a:srgbClr val="000000"/>
                </a:solidFill>
                <a:latin typeface="Saira Medium Bold"/>
              </a:rPr>
              <a:t>Partial Claim</a:t>
            </a:r>
            <a:r>
              <a:rPr lang="en-US" sz="3399">
                <a:solidFill>
                  <a:srgbClr val="000000"/>
                </a:solidFill>
                <a:latin typeface="Saira Medium"/>
              </a:rPr>
              <a:t> </a:t>
            </a:r>
          </a:p>
          <a:p>
            <a:pPr algn="just">
              <a:lnSpc>
                <a:spcPts val="4759"/>
              </a:lnSpc>
            </a:pPr>
            <a:endParaRPr lang="en-US" sz="3399">
              <a:solidFill>
                <a:srgbClr val="000000"/>
              </a:solidFill>
              <a:latin typeface="Saira Medium"/>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2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grpSp>
        <p:nvGrpSpPr>
          <p:cNvPr id="6" name="Group 6"/>
          <p:cNvGrpSpPr/>
          <p:nvPr/>
        </p:nvGrpSpPr>
        <p:grpSpPr>
          <a:xfrm>
            <a:off x="4035672" y="1025055"/>
            <a:ext cx="10216655" cy="4880445"/>
            <a:chOff x="0" y="-9525"/>
            <a:chExt cx="13622206" cy="10982521"/>
          </a:xfrm>
        </p:grpSpPr>
        <p:sp>
          <p:nvSpPr>
            <p:cNvPr id="7" name="TextBox 7"/>
            <p:cNvSpPr txBox="1"/>
            <p:nvPr/>
          </p:nvSpPr>
          <p:spPr>
            <a:xfrm>
              <a:off x="0" y="10242027"/>
              <a:ext cx="13622206" cy="730969"/>
            </a:xfrm>
            <a:prstGeom prst="rect">
              <a:avLst/>
            </a:prstGeom>
          </p:spPr>
          <p:txBody>
            <a:bodyPr lIns="0" tIns="0" rIns="0" bIns="0" rtlCol="0" anchor="t">
              <a:spAutoFit/>
            </a:bodyPr>
            <a:lstStyle/>
            <a:p>
              <a:pPr algn="ctr">
                <a:lnSpc>
                  <a:spcPts val="4500"/>
                </a:lnSpc>
              </a:pPr>
              <a:endParaRPr lang="en-US" sz="3000" spc="30" dirty="0">
                <a:solidFill>
                  <a:srgbClr val="49403C"/>
                </a:solidFill>
                <a:latin typeface="Saira Light"/>
              </a:endParaRPr>
            </a:p>
          </p:txBody>
        </p:sp>
        <p:sp>
          <p:nvSpPr>
            <p:cNvPr id="8" name="TextBox 8"/>
            <p:cNvSpPr txBox="1"/>
            <p:nvPr/>
          </p:nvSpPr>
          <p:spPr>
            <a:xfrm>
              <a:off x="0" y="-9525"/>
              <a:ext cx="13622206" cy="1419225"/>
            </a:xfrm>
            <a:prstGeom prst="rect">
              <a:avLst/>
            </a:prstGeom>
          </p:spPr>
          <p:txBody>
            <a:bodyPr lIns="0" tIns="0" rIns="0" bIns="0" rtlCol="0" anchor="t">
              <a:spAutoFit/>
            </a:bodyPr>
            <a:lstStyle/>
            <a:p>
              <a:pPr algn="ctr">
                <a:lnSpc>
                  <a:spcPts val="8400"/>
                </a:lnSpc>
              </a:pPr>
              <a:r>
                <a:rPr lang="en-US" sz="7000" spc="210">
                  <a:solidFill>
                    <a:srgbClr val="49403C"/>
                  </a:solidFill>
                  <a:latin typeface="Saira Black"/>
                </a:rPr>
                <a:t>CONTACT US</a:t>
              </a:r>
            </a:p>
          </p:txBody>
        </p:sp>
        <p:sp>
          <p:nvSpPr>
            <p:cNvPr id="9" name="TextBox 9"/>
            <p:cNvSpPr txBox="1"/>
            <p:nvPr/>
          </p:nvSpPr>
          <p:spPr>
            <a:xfrm>
              <a:off x="0" y="9055936"/>
              <a:ext cx="13622206" cy="751628"/>
            </a:xfrm>
            <a:prstGeom prst="rect">
              <a:avLst/>
            </a:prstGeom>
          </p:spPr>
          <p:txBody>
            <a:bodyPr lIns="0" tIns="0" rIns="0" bIns="0" rtlCol="0" anchor="t">
              <a:spAutoFit/>
            </a:bodyPr>
            <a:lstStyle/>
            <a:p>
              <a:pPr algn="ctr">
                <a:lnSpc>
                  <a:spcPts val="4759"/>
                </a:lnSpc>
              </a:pPr>
              <a:endParaRPr lang="en-US" sz="3400" spc="170" dirty="0">
                <a:solidFill>
                  <a:srgbClr val="49403C"/>
                </a:solidFill>
                <a:latin typeface="Saira Medium Italics"/>
              </a:endParaRPr>
            </a:p>
          </p:txBody>
        </p:sp>
        <p:sp>
          <p:nvSpPr>
            <p:cNvPr id="10" name="TextBox 10"/>
            <p:cNvSpPr txBox="1"/>
            <p:nvPr/>
          </p:nvSpPr>
          <p:spPr>
            <a:xfrm>
              <a:off x="5807" y="5503265"/>
              <a:ext cx="13002898" cy="2683078"/>
            </a:xfrm>
            <a:prstGeom prst="rect">
              <a:avLst/>
            </a:prstGeom>
          </p:spPr>
          <p:txBody>
            <a:bodyPr wrap="square" lIns="0" tIns="0" rIns="0" bIns="0" rtlCol="0" anchor="t">
              <a:spAutoFit/>
            </a:bodyPr>
            <a:lstStyle/>
            <a:p>
              <a:pPr algn="ctr">
                <a:lnSpc>
                  <a:spcPts val="4759"/>
                </a:lnSpc>
              </a:pPr>
              <a:r>
                <a:rPr lang="en-US" sz="3400" b="1" spc="170" dirty="0">
                  <a:solidFill>
                    <a:srgbClr val="49403C"/>
                  </a:solidFill>
                  <a:latin typeface="Saira Medium Italics"/>
                </a:rPr>
                <a:t>Lauretta Gordon - 704-854-6602</a:t>
              </a:r>
            </a:p>
            <a:p>
              <a:pPr algn="ctr">
                <a:lnSpc>
                  <a:spcPts val="4759"/>
                </a:lnSpc>
              </a:pPr>
              <a:r>
                <a:rPr lang="en-US" sz="3400" spc="170" dirty="0">
                  <a:solidFill>
                    <a:srgbClr val="49403C"/>
                  </a:solidFill>
                  <a:latin typeface="Saira Medium Italics"/>
                  <a:hlinkClick r:id="rId2"/>
                </a:rPr>
                <a:t>lauretta.gordon@gastonianc.gov</a:t>
              </a:r>
              <a:endParaRPr lang="en-US" sz="3400" spc="170" dirty="0">
                <a:solidFill>
                  <a:srgbClr val="49403C"/>
                </a:solidFill>
                <a:latin typeface="Saira Medium Italics"/>
              </a:endParaRPr>
            </a:p>
          </p:txBody>
        </p:sp>
        <p:sp>
          <p:nvSpPr>
            <p:cNvPr id="11" name="TextBox 11"/>
            <p:cNvSpPr txBox="1"/>
            <p:nvPr/>
          </p:nvSpPr>
          <p:spPr>
            <a:xfrm>
              <a:off x="0" y="7453911"/>
              <a:ext cx="13622206" cy="730969"/>
            </a:xfrm>
            <a:prstGeom prst="rect">
              <a:avLst/>
            </a:prstGeom>
          </p:spPr>
          <p:txBody>
            <a:bodyPr lIns="0" tIns="0" rIns="0" bIns="0" rtlCol="0" anchor="t">
              <a:spAutoFit/>
            </a:bodyPr>
            <a:lstStyle/>
            <a:p>
              <a:pPr algn="ctr">
                <a:lnSpc>
                  <a:spcPts val="4500"/>
                </a:lnSpc>
              </a:pPr>
              <a:endParaRPr lang="en-US" sz="3000" spc="30" dirty="0">
                <a:solidFill>
                  <a:srgbClr val="49403C"/>
                </a:solidFill>
                <a:latin typeface="Saira Light Bold"/>
              </a:endParaRPr>
            </a:p>
          </p:txBody>
        </p:sp>
        <p:sp>
          <p:nvSpPr>
            <p:cNvPr id="12" name="TextBox 12"/>
            <p:cNvSpPr txBox="1"/>
            <p:nvPr/>
          </p:nvSpPr>
          <p:spPr>
            <a:xfrm>
              <a:off x="0" y="2807536"/>
              <a:ext cx="13622206" cy="1297892"/>
            </a:xfrm>
            <a:prstGeom prst="rect">
              <a:avLst/>
            </a:prstGeom>
          </p:spPr>
          <p:txBody>
            <a:bodyPr lIns="0" tIns="0" rIns="0" bIns="0" rtlCol="0" anchor="t">
              <a:spAutoFit/>
            </a:bodyPr>
            <a:lstStyle/>
            <a:p>
              <a:pPr algn="ctr">
                <a:lnSpc>
                  <a:spcPts val="4759"/>
                </a:lnSpc>
              </a:pPr>
              <a:endParaRPr lang="en-US" sz="3400" spc="170" dirty="0">
                <a:solidFill>
                  <a:srgbClr val="49403C"/>
                </a:solidFill>
                <a:latin typeface="Saira Medium Italics"/>
              </a:endParaRPr>
            </a:p>
          </p:txBody>
        </p:sp>
        <p:sp>
          <p:nvSpPr>
            <p:cNvPr id="13" name="TextBox 13"/>
            <p:cNvSpPr txBox="1"/>
            <p:nvPr/>
          </p:nvSpPr>
          <p:spPr>
            <a:xfrm>
              <a:off x="1" y="2807536"/>
              <a:ext cx="13298594" cy="2501127"/>
            </a:xfrm>
            <a:prstGeom prst="rect">
              <a:avLst/>
            </a:prstGeom>
          </p:spPr>
          <p:txBody>
            <a:bodyPr wrap="square" lIns="0" tIns="0" rIns="0" bIns="0" rtlCol="0" anchor="t">
              <a:spAutoFit/>
            </a:bodyPr>
            <a:lstStyle/>
            <a:p>
              <a:pPr algn="ctr">
                <a:lnSpc>
                  <a:spcPts val="4500"/>
                </a:lnSpc>
              </a:pPr>
              <a:r>
                <a:rPr lang="en-US" sz="3000" b="1" spc="30" dirty="0">
                  <a:solidFill>
                    <a:srgbClr val="49403C"/>
                  </a:solidFill>
                  <a:latin typeface="Lucida Bright" panose="02040602050505020304" pitchFamily="18" charset="0"/>
                </a:rPr>
                <a:t>150 S. YORK ST GASTONIA, NC 28052</a:t>
              </a:r>
            </a:p>
            <a:p>
              <a:pPr algn="ctr">
                <a:lnSpc>
                  <a:spcPts val="4500"/>
                </a:lnSpc>
              </a:pPr>
              <a:r>
                <a:rPr lang="en-US" sz="3000" b="1" spc="30" dirty="0">
                  <a:solidFill>
                    <a:srgbClr val="49403C"/>
                  </a:solidFill>
                  <a:latin typeface="Lucida Bright" panose="02040602050505020304" pitchFamily="18" charset="0"/>
                </a:rPr>
                <a:t>GARLAND BUILDING 2ND FLOOR</a:t>
              </a:r>
            </a:p>
          </p:txBody>
        </p:sp>
      </p:grpSp>
      <p:grpSp>
        <p:nvGrpSpPr>
          <p:cNvPr id="14" name="Group 14"/>
          <p:cNvGrpSpPr/>
          <p:nvPr/>
        </p:nvGrpSpPr>
        <p:grpSpPr>
          <a:xfrm rot="-10800000">
            <a:off x="15720971" y="-309297"/>
            <a:ext cx="2567029" cy="10905593"/>
            <a:chOff x="0" y="0"/>
            <a:chExt cx="3422705" cy="14540791"/>
          </a:xfrm>
        </p:grpSpPr>
        <p:sp>
          <p:nvSpPr>
            <p:cNvPr id="15" name="AutoShape 15"/>
            <p:cNvSpPr/>
            <p:nvPr/>
          </p:nvSpPr>
          <p:spPr>
            <a:xfrm>
              <a:off x="0" y="0"/>
              <a:ext cx="1140902" cy="14540791"/>
            </a:xfrm>
            <a:prstGeom prst="rect">
              <a:avLst/>
            </a:prstGeom>
            <a:solidFill>
              <a:srgbClr val="69A9B2">
                <a:alpha val="69804"/>
              </a:srgbClr>
            </a:solidFill>
          </p:spPr>
          <p:txBody>
            <a:bodyPr/>
            <a:lstStyle/>
            <a:p>
              <a:endParaRPr lang="en-US"/>
            </a:p>
          </p:txBody>
        </p:sp>
        <p:sp>
          <p:nvSpPr>
            <p:cNvPr id="16" name="AutoShape 16"/>
            <p:cNvSpPr/>
            <p:nvPr/>
          </p:nvSpPr>
          <p:spPr>
            <a:xfrm>
              <a:off x="1140902" y="0"/>
              <a:ext cx="1140902" cy="14540791"/>
            </a:xfrm>
            <a:prstGeom prst="rect">
              <a:avLst/>
            </a:prstGeom>
            <a:solidFill>
              <a:srgbClr val="69A9B2">
                <a:alpha val="40000"/>
              </a:srgbClr>
            </a:solidFill>
          </p:spPr>
          <p:txBody>
            <a:bodyPr/>
            <a:lstStyle/>
            <a:p>
              <a:endParaRPr lang="en-US"/>
            </a:p>
          </p:txBody>
        </p:sp>
        <p:sp>
          <p:nvSpPr>
            <p:cNvPr id="17" name="AutoShape 17"/>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19" name="Picture 18">
            <a:extLst>
              <a:ext uri="{FF2B5EF4-FFF2-40B4-BE49-F238E27FC236}">
                <a16:creationId xmlns:a16="http://schemas.microsoft.com/office/drawing/2014/main" id="{4B00D6E2-5160-7A8C-1BB5-8658F9A03FDB}"/>
              </a:ext>
            </a:extLst>
          </p:cNvPr>
          <p:cNvPicPr>
            <a:picLocks noChangeAspect="1"/>
          </p:cNvPicPr>
          <p:nvPr/>
        </p:nvPicPr>
        <p:blipFill>
          <a:blip r:embed="rId3"/>
          <a:stretch>
            <a:fillRect/>
          </a:stretch>
        </p:blipFill>
        <p:spPr>
          <a:xfrm>
            <a:off x="4495798" y="4903590"/>
            <a:ext cx="9752174" cy="538341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77561" y="-5072588"/>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pic>
        <p:nvPicPr>
          <p:cNvPr id="6" name="Picture 6"/>
          <p:cNvPicPr>
            <a:picLocks noChangeAspect="1"/>
          </p:cNvPicPr>
          <p:nvPr/>
        </p:nvPicPr>
        <p:blipFill>
          <a:blip r:embed="rId2"/>
          <a:srcRect/>
          <a:stretch>
            <a:fillRect/>
          </a:stretch>
        </p:blipFill>
        <p:spPr>
          <a:xfrm>
            <a:off x="1028700" y="850696"/>
            <a:ext cx="16230600" cy="3976497"/>
          </a:xfrm>
          <a:prstGeom prst="rect">
            <a:avLst/>
          </a:prstGeom>
        </p:spPr>
      </p:pic>
    </p:spTree>
    <p:extLst>
      <p:ext uri="{BB962C8B-B14F-4D97-AF65-F5344CB8AC3E}">
        <p14:creationId xmlns:p14="http://schemas.microsoft.com/office/powerpoint/2010/main" val="354198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6209647" y="-4424097"/>
            <a:ext cx="2567029" cy="10905593"/>
            <a:chOff x="0" y="0"/>
            <a:chExt cx="3422705" cy="14540791"/>
          </a:xfrm>
        </p:grpSpPr>
        <p:sp>
          <p:nvSpPr>
            <p:cNvPr id="3" name="AutoShape 3"/>
            <p:cNvSpPr/>
            <p:nvPr/>
          </p:nvSpPr>
          <p:spPr>
            <a:xfrm>
              <a:off x="0" y="0"/>
              <a:ext cx="1140902" cy="14540791"/>
            </a:xfrm>
            <a:prstGeom prst="rect">
              <a:avLst/>
            </a:prstGeom>
            <a:solidFill>
              <a:srgbClr val="69A9B2">
                <a:alpha val="69804"/>
              </a:srgbClr>
            </a:solidFill>
          </p:spPr>
          <p:txBody>
            <a:bodyPr/>
            <a:lstStyle/>
            <a:p>
              <a:endParaRPr lang="en-US"/>
            </a:p>
          </p:txBody>
        </p:sp>
        <p:sp>
          <p:nvSpPr>
            <p:cNvPr id="4" name="AutoShape 4"/>
            <p:cNvSpPr/>
            <p:nvPr/>
          </p:nvSpPr>
          <p:spPr>
            <a:xfrm>
              <a:off x="1140902" y="0"/>
              <a:ext cx="1140902" cy="14540791"/>
            </a:xfrm>
            <a:prstGeom prst="rect">
              <a:avLst/>
            </a:prstGeom>
            <a:solidFill>
              <a:srgbClr val="69A9B2">
                <a:alpha val="40000"/>
              </a:srgbClr>
            </a:solidFill>
          </p:spPr>
          <p:txBody>
            <a:bodyPr/>
            <a:lstStyle/>
            <a:p>
              <a:endParaRPr lang="en-US"/>
            </a:p>
          </p:txBody>
        </p:sp>
        <p:sp>
          <p:nvSpPr>
            <p:cNvPr id="5" name="AutoShape 5"/>
            <p:cNvSpPr/>
            <p:nvPr/>
          </p:nvSpPr>
          <p:spPr>
            <a:xfrm>
              <a:off x="2281803" y="0"/>
              <a:ext cx="1140902" cy="14540791"/>
            </a:xfrm>
            <a:prstGeom prst="rect">
              <a:avLst/>
            </a:prstGeom>
            <a:solidFill>
              <a:srgbClr val="69A9B2">
                <a:alpha val="9804"/>
              </a:srgbClr>
            </a:solidFill>
          </p:spPr>
          <p:txBody>
            <a:bodyPr/>
            <a:lstStyle/>
            <a:p>
              <a:endParaRPr lang="en-US"/>
            </a:p>
          </p:txBody>
        </p:sp>
      </p:grpSp>
      <p:sp>
        <p:nvSpPr>
          <p:cNvPr id="10" name="TextBox 10"/>
          <p:cNvSpPr txBox="1"/>
          <p:nvPr/>
        </p:nvSpPr>
        <p:spPr>
          <a:xfrm>
            <a:off x="1028700" y="587670"/>
            <a:ext cx="16464462" cy="1066800"/>
          </a:xfrm>
          <a:prstGeom prst="rect">
            <a:avLst/>
          </a:prstGeom>
        </p:spPr>
        <p:txBody>
          <a:bodyPr lIns="0" tIns="0" rIns="0" bIns="0" rtlCol="0" anchor="t">
            <a:spAutoFit/>
          </a:bodyPr>
          <a:lstStyle/>
          <a:p>
            <a:pPr>
              <a:lnSpc>
                <a:spcPts val="8400"/>
              </a:lnSpc>
            </a:pPr>
            <a:r>
              <a:rPr lang="en-US" sz="7000" b="1" spc="21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Be in the </a:t>
            </a:r>
            <a:r>
              <a:rPr lang="en-US" sz="7000" b="1" spc="210" dirty="0">
                <a:solidFill>
                  <a:schemeClr val="tx2">
                    <a:lumMod val="50000"/>
                  </a:schemeClr>
                </a:solidFill>
                <a:highlight>
                  <a:srgbClr val="FFFF00"/>
                </a:highlight>
                <a:latin typeface="Tahoma" panose="020B0604030504040204" pitchFamily="34" charset="0"/>
                <a:ea typeface="Tahoma" panose="020B0604030504040204" pitchFamily="34" charset="0"/>
                <a:cs typeface="Tahoma" panose="020B0604030504040204" pitchFamily="34" charset="0"/>
              </a:rPr>
              <a:t>KNOW</a:t>
            </a:r>
            <a:r>
              <a:rPr lang="en-US" sz="7000" b="1" spc="21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with ID Theft</a:t>
            </a:r>
          </a:p>
        </p:txBody>
      </p:sp>
      <p:grpSp>
        <p:nvGrpSpPr>
          <p:cNvPr id="11" name="Group 11"/>
          <p:cNvGrpSpPr/>
          <p:nvPr/>
        </p:nvGrpSpPr>
        <p:grpSpPr>
          <a:xfrm>
            <a:off x="1028700" y="2175396"/>
            <a:ext cx="6497797" cy="1439611"/>
            <a:chOff x="0" y="-38100"/>
            <a:chExt cx="8663729" cy="1919481"/>
          </a:xfrm>
        </p:grpSpPr>
        <p:sp>
          <p:nvSpPr>
            <p:cNvPr id="12" name="TextBox 12"/>
            <p:cNvSpPr txBox="1"/>
            <p:nvPr/>
          </p:nvSpPr>
          <p:spPr>
            <a:xfrm>
              <a:off x="0" y="-38100"/>
              <a:ext cx="8663729" cy="803639"/>
            </a:xfrm>
            <a:prstGeom prst="rect">
              <a:avLst/>
            </a:prstGeom>
          </p:spPr>
          <p:txBody>
            <a:bodyPr lIns="0" tIns="0" rIns="0" bIns="0" rtlCol="0" anchor="t">
              <a:spAutoFit/>
            </a:bodyPr>
            <a:lstStyle/>
            <a:p>
              <a:pPr>
                <a:lnSpc>
                  <a:spcPts val="4680"/>
                </a:lnSpc>
              </a:pPr>
              <a:endParaRPr lang="en-US" sz="3600" spc="107" dirty="0">
                <a:solidFill>
                  <a:srgbClr val="49403C"/>
                </a:solidFill>
                <a:latin typeface="Saira Bold Bold"/>
              </a:endParaRPr>
            </a:p>
          </p:txBody>
        </p:sp>
        <p:sp>
          <p:nvSpPr>
            <p:cNvPr id="13" name="TextBox 13"/>
            <p:cNvSpPr txBox="1"/>
            <p:nvPr/>
          </p:nvSpPr>
          <p:spPr>
            <a:xfrm>
              <a:off x="0" y="1150412"/>
              <a:ext cx="8663729" cy="730969"/>
            </a:xfrm>
            <a:prstGeom prst="rect">
              <a:avLst/>
            </a:prstGeom>
          </p:spPr>
          <p:txBody>
            <a:bodyPr lIns="0" tIns="0" rIns="0" bIns="0" rtlCol="0" anchor="t">
              <a:spAutoFit/>
            </a:bodyPr>
            <a:lstStyle/>
            <a:p>
              <a:pPr>
                <a:lnSpc>
                  <a:spcPts val="4500"/>
                </a:lnSpc>
              </a:pPr>
              <a:endParaRPr lang="en-US" sz="3000" spc="30" dirty="0">
                <a:solidFill>
                  <a:srgbClr val="49403C"/>
                </a:solidFill>
                <a:latin typeface="Saira Light Bold"/>
              </a:endParaRPr>
            </a:p>
          </p:txBody>
        </p:sp>
      </p:grpSp>
      <p:sp>
        <p:nvSpPr>
          <p:cNvPr id="14" name="TextBox 14"/>
          <p:cNvSpPr txBox="1"/>
          <p:nvPr/>
        </p:nvSpPr>
        <p:spPr>
          <a:xfrm rot="5400000">
            <a:off x="15123906" y="5370848"/>
            <a:ext cx="5633088" cy="349250"/>
          </a:xfrm>
          <a:prstGeom prst="rect">
            <a:avLst/>
          </a:prstGeom>
        </p:spPr>
        <p:txBody>
          <a:bodyPr lIns="0" tIns="0" rIns="0" bIns="0" rtlCol="0" anchor="t">
            <a:spAutoFit/>
          </a:bodyPr>
          <a:lstStyle/>
          <a:p>
            <a:pPr algn="r">
              <a:lnSpc>
                <a:spcPts val="2800"/>
              </a:lnSpc>
            </a:pPr>
            <a:r>
              <a:rPr lang="en-US" sz="2000" spc="160">
                <a:solidFill>
                  <a:srgbClr val="49403C"/>
                </a:solidFill>
                <a:latin typeface="Saira Medium Bold"/>
              </a:rPr>
              <a:t>HOMEBUYER  EDUCATION CLASS</a:t>
            </a:r>
          </a:p>
        </p:txBody>
      </p:sp>
      <p:grpSp>
        <p:nvGrpSpPr>
          <p:cNvPr id="15" name="Group 15"/>
          <p:cNvGrpSpPr/>
          <p:nvPr/>
        </p:nvGrpSpPr>
        <p:grpSpPr>
          <a:xfrm>
            <a:off x="5334000" y="1856734"/>
            <a:ext cx="7025411" cy="6178501"/>
            <a:chOff x="-401406" y="-38100"/>
            <a:chExt cx="9252080" cy="7444811"/>
          </a:xfrm>
        </p:grpSpPr>
        <p:sp>
          <p:nvSpPr>
            <p:cNvPr id="16" name="TextBox 16"/>
            <p:cNvSpPr txBox="1"/>
            <p:nvPr/>
          </p:nvSpPr>
          <p:spPr>
            <a:xfrm>
              <a:off x="0" y="-38100"/>
              <a:ext cx="8850674" cy="726261"/>
            </a:xfrm>
            <a:prstGeom prst="rect">
              <a:avLst/>
            </a:prstGeom>
          </p:spPr>
          <p:txBody>
            <a:bodyPr lIns="0" tIns="0" rIns="0" bIns="0" rtlCol="0" anchor="t">
              <a:spAutoFit/>
            </a:bodyPr>
            <a:lstStyle/>
            <a:p>
              <a:pPr>
                <a:lnSpc>
                  <a:spcPts val="4672"/>
                </a:lnSpc>
              </a:pPr>
              <a:endParaRPr lang="en-US" sz="3594" spc="107" dirty="0">
                <a:solidFill>
                  <a:schemeClr val="tx2">
                    <a:lumMod val="50000"/>
                  </a:schemeClr>
                </a:solidFill>
                <a:latin typeface="Saira Bold Bold"/>
              </a:endParaRPr>
            </a:p>
          </p:txBody>
        </p:sp>
        <p:sp>
          <p:nvSpPr>
            <p:cNvPr id="17" name="TextBox 17"/>
            <p:cNvSpPr txBox="1"/>
            <p:nvPr/>
          </p:nvSpPr>
          <p:spPr>
            <a:xfrm>
              <a:off x="-401406" y="1148505"/>
              <a:ext cx="9252080" cy="6258206"/>
            </a:xfrm>
            <a:prstGeom prst="rect">
              <a:avLst/>
            </a:prstGeom>
          </p:spPr>
          <p:txBody>
            <a:bodyPr wrap="square" lIns="0" tIns="0" rIns="0" bIns="0" rtlCol="0" anchor="t">
              <a:spAutoFit/>
            </a:bodyPr>
            <a:lstStyle/>
            <a:p>
              <a:pPr marL="646701" lvl="1" indent="-323350">
                <a:lnSpc>
                  <a:spcPts val="4493"/>
                </a:lnSpc>
                <a:buFont typeface="Arial"/>
                <a:buChar char="•"/>
              </a:pPr>
              <a:r>
                <a:rPr lang="en-US" sz="2995" spc="29" dirty="0">
                  <a:solidFill>
                    <a:schemeClr val="tx2">
                      <a:lumMod val="50000"/>
                    </a:schemeClr>
                  </a:solidFill>
                  <a:latin typeface="Saira Light Bold"/>
                </a:rPr>
                <a:t>How do you think ID theft occurs?</a:t>
              </a:r>
            </a:p>
            <a:p>
              <a:pPr marL="646701" lvl="1" indent="-323350">
                <a:lnSpc>
                  <a:spcPts val="4493"/>
                </a:lnSpc>
                <a:buFont typeface="Arial"/>
                <a:buChar char="•"/>
              </a:pPr>
              <a:r>
                <a:rPr lang="en-US" sz="2995" spc="29" dirty="0">
                  <a:solidFill>
                    <a:schemeClr val="tx2">
                      <a:lumMod val="50000"/>
                    </a:schemeClr>
                  </a:solidFill>
                  <a:latin typeface="Saira Light Bold"/>
                </a:rPr>
                <a:t>How to detect if you're a victim?</a:t>
              </a:r>
            </a:p>
            <a:p>
              <a:pPr marL="646701" lvl="1" indent="-323350">
                <a:lnSpc>
                  <a:spcPts val="4493"/>
                </a:lnSpc>
                <a:buFont typeface="Arial"/>
                <a:buChar char="•"/>
              </a:pPr>
              <a:r>
                <a:rPr lang="en-US" sz="2995" spc="29" dirty="0">
                  <a:solidFill>
                    <a:schemeClr val="tx2">
                      <a:lumMod val="50000"/>
                    </a:schemeClr>
                  </a:solidFill>
                  <a:latin typeface="Saira Light Bold"/>
                </a:rPr>
                <a:t>What to do if you’re a victim?</a:t>
              </a:r>
            </a:p>
            <a:p>
              <a:pPr marL="646701" lvl="1" indent="-323350">
                <a:lnSpc>
                  <a:spcPts val="4493"/>
                </a:lnSpc>
                <a:buFont typeface="Arial"/>
                <a:buChar char="•"/>
              </a:pPr>
              <a:r>
                <a:rPr lang="en-US" sz="2995" spc="29" dirty="0">
                  <a:solidFill>
                    <a:schemeClr val="tx2">
                      <a:lumMod val="50000"/>
                    </a:schemeClr>
                  </a:solidFill>
                  <a:latin typeface="Saira Light Bold"/>
                </a:rPr>
                <a:t>Can identity theft affect a first- time homebuyer?</a:t>
              </a:r>
            </a:p>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a:p>
              <a:pPr>
                <a:lnSpc>
                  <a:spcPts val="4493"/>
                </a:lnSpc>
              </a:pPr>
              <a:endParaRPr lang="en-US" sz="2995" spc="29" dirty="0">
                <a:solidFill>
                  <a:srgbClr val="49403C"/>
                </a:solidFill>
                <a:latin typeface="Saira Light Bold"/>
              </a:endParaRPr>
            </a:p>
          </p:txBody>
        </p:sp>
      </p:grpSp>
      <p:pic>
        <p:nvPicPr>
          <p:cNvPr id="7" name="Picture 6">
            <a:extLst>
              <a:ext uri="{FF2B5EF4-FFF2-40B4-BE49-F238E27FC236}">
                <a16:creationId xmlns:a16="http://schemas.microsoft.com/office/drawing/2014/main" id="{F94238E3-87C1-2566-2D1A-21250EECE68C}"/>
              </a:ext>
            </a:extLst>
          </p:cNvPr>
          <p:cNvPicPr>
            <a:picLocks noChangeAspect="1"/>
          </p:cNvPicPr>
          <p:nvPr/>
        </p:nvPicPr>
        <p:blipFill>
          <a:blip r:embed="rId3"/>
          <a:stretch>
            <a:fillRect/>
          </a:stretch>
        </p:blipFill>
        <p:spPr>
          <a:xfrm>
            <a:off x="5660912" y="5790677"/>
            <a:ext cx="5829300" cy="4067175"/>
          </a:xfrm>
          <a:prstGeom prst="rect">
            <a:avLst/>
          </a:prstGeom>
        </p:spPr>
      </p:pic>
      <p:pic>
        <p:nvPicPr>
          <p:cNvPr id="9" name="Picture 8">
            <a:extLst>
              <a:ext uri="{FF2B5EF4-FFF2-40B4-BE49-F238E27FC236}">
                <a16:creationId xmlns:a16="http://schemas.microsoft.com/office/drawing/2014/main" id="{8881FF34-80A2-BBFC-F5FC-89DBF83DDDE7}"/>
              </a:ext>
            </a:extLst>
          </p:cNvPr>
          <p:cNvPicPr>
            <a:picLocks noChangeAspect="1"/>
          </p:cNvPicPr>
          <p:nvPr/>
        </p:nvPicPr>
        <p:blipFill>
          <a:blip r:embed="rId4"/>
          <a:stretch>
            <a:fillRect/>
          </a:stretch>
        </p:blipFill>
        <p:spPr>
          <a:xfrm>
            <a:off x="-114676" y="2229431"/>
            <a:ext cx="5601076" cy="3743325"/>
          </a:xfrm>
          <a:prstGeom prst="rect">
            <a:avLst/>
          </a:prstGeom>
        </p:spPr>
      </p:pic>
      <p:pic>
        <p:nvPicPr>
          <p:cNvPr id="20" name="Picture 19">
            <a:extLst>
              <a:ext uri="{FF2B5EF4-FFF2-40B4-BE49-F238E27FC236}">
                <a16:creationId xmlns:a16="http://schemas.microsoft.com/office/drawing/2014/main" id="{342FE8D1-89CD-FD91-54C7-A06EBECF6631}"/>
              </a:ext>
            </a:extLst>
          </p:cNvPr>
          <p:cNvPicPr>
            <a:picLocks noChangeAspect="1"/>
          </p:cNvPicPr>
          <p:nvPr/>
        </p:nvPicPr>
        <p:blipFill>
          <a:blip r:embed="rId5"/>
          <a:stretch>
            <a:fillRect/>
          </a:stretch>
        </p:blipFill>
        <p:spPr>
          <a:xfrm>
            <a:off x="12033818" y="2225490"/>
            <a:ext cx="5803172" cy="355697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495301"/>
            <a:ext cx="8127505" cy="2949525"/>
          </a:xfrm>
          <a:prstGeom prst="rect">
            <a:avLst/>
          </a:prstGeom>
        </p:spPr>
        <p:txBody>
          <a:bodyPr wrap="square" lIns="0" tIns="0" rIns="0" bIns="0" rtlCol="0" anchor="t">
            <a:spAutoFit/>
          </a:bodyPr>
          <a:lstStyle/>
          <a:p>
            <a:pPr>
              <a:lnSpc>
                <a:spcPts val="11469"/>
              </a:lnSpc>
            </a:pPr>
            <a:r>
              <a:rPr lang="en-US" sz="9557" spc="286" dirty="0">
                <a:solidFill>
                  <a:srgbClr val="49403C"/>
                </a:solidFill>
                <a:latin typeface="Saira Black"/>
              </a:rPr>
              <a:t>DEVELOPING A BUDGET</a:t>
            </a:r>
          </a:p>
        </p:txBody>
      </p:sp>
      <p:sp>
        <p:nvSpPr>
          <p:cNvPr id="3" name="AutoShape 3"/>
          <p:cNvSpPr/>
          <p:nvPr/>
        </p:nvSpPr>
        <p:spPr>
          <a:xfrm rot="-10800000">
            <a:off x="11733132" y="-180715"/>
            <a:ext cx="7177318" cy="10905593"/>
          </a:xfrm>
          <a:prstGeom prst="rect">
            <a:avLst/>
          </a:prstGeom>
          <a:solidFill>
            <a:srgbClr val="69A9B2"/>
          </a:solidFill>
        </p:spPr>
        <p:txBody>
          <a:bodyPr/>
          <a:lstStyle/>
          <a:p>
            <a:endParaRPr lang="en-US"/>
          </a:p>
        </p:txBody>
      </p:sp>
      <p:sp>
        <p:nvSpPr>
          <p:cNvPr id="4" name="TextBox 4"/>
          <p:cNvSpPr txBox="1"/>
          <p:nvPr/>
        </p:nvSpPr>
        <p:spPr>
          <a:xfrm>
            <a:off x="11956726" y="6119833"/>
            <a:ext cx="6179954" cy="2500877"/>
          </a:xfrm>
          <a:prstGeom prst="rect">
            <a:avLst/>
          </a:prstGeom>
        </p:spPr>
        <p:txBody>
          <a:bodyPr lIns="0" tIns="0" rIns="0" bIns="0" rtlCol="0" anchor="t">
            <a:spAutoFit/>
          </a:bodyPr>
          <a:lstStyle/>
          <a:p>
            <a:pPr marL="798829" lvl="1" indent="-399415">
              <a:lnSpc>
                <a:spcPts val="3921"/>
              </a:lnSpc>
              <a:buFont typeface="Arial"/>
              <a:buChar char="•"/>
            </a:pPr>
            <a:r>
              <a:rPr lang="en-US" sz="3699" spc="184" dirty="0">
                <a:solidFill>
                  <a:srgbClr val="FFEFD6"/>
                </a:solidFill>
                <a:latin typeface="Saira Medium Italics"/>
              </a:rPr>
              <a:t>A budget/spending plan is about giving every dollar a purpose. Knowing where your $ went.</a:t>
            </a:r>
          </a:p>
        </p:txBody>
      </p:sp>
      <p:sp>
        <p:nvSpPr>
          <p:cNvPr id="5" name="AutoShape 5"/>
          <p:cNvSpPr/>
          <p:nvPr/>
        </p:nvSpPr>
        <p:spPr>
          <a:xfrm rot="-10800000">
            <a:off x="10877456" y="-309297"/>
            <a:ext cx="855676" cy="10905593"/>
          </a:xfrm>
          <a:prstGeom prst="rect">
            <a:avLst/>
          </a:prstGeom>
          <a:solidFill>
            <a:srgbClr val="69A9B2">
              <a:alpha val="69804"/>
            </a:srgbClr>
          </a:solidFill>
        </p:spPr>
        <p:txBody>
          <a:bodyPr/>
          <a:lstStyle/>
          <a:p>
            <a:endParaRPr lang="en-US"/>
          </a:p>
        </p:txBody>
      </p:sp>
      <p:sp>
        <p:nvSpPr>
          <p:cNvPr id="6" name="AutoShape 6"/>
          <p:cNvSpPr/>
          <p:nvPr/>
        </p:nvSpPr>
        <p:spPr>
          <a:xfrm rot="-10800000">
            <a:off x="10021780" y="-309297"/>
            <a:ext cx="855676" cy="10905593"/>
          </a:xfrm>
          <a:prstGeom prst="rect">
            <a:avLst/>
          </a:prstGeom>
          <a:solidFill>
            <a:srgbClr val="69A9B2">
              <a:alpha val="40000"/>
            </a:srgbClr>
          </a:solidFill>
        </p:spPr>
        <p:txBody>
          <a:bodyPr/>
          <a:lstStyle/>
          <a:p>
            <a:endParaRPr lang="en-US"/>
          </a:p>
        </p:txBody>
      </p:sp>
      <p:sp>
        <p:nvSpPr>
          <p:cNvPr id="7" name="AutoShape 7"/>
          <p:cNvSpPr/>
          <p:nvPr/>
        </p:nvSpPr>
        <p:spPr>
          <a:xfrm rot="-10800000">
            <a:off x="9166104" y="-309297"/>
            <a:ext cx="855676" cy="10905593"/>
          </a:xfrm>
          <a:prstGeom prst="rect">
            <a:avLst/>
          </a:prstGeom>
          <a:solidFill>
            <a:srgbClr val="69A9B2">
              <a:alpha val="9804"/>
            </a:srgbClr>
          </a:solidFill>
        </p:spPr>
        <p:txBody>
          <a:bodyPr/>
          <a:lstStyle/>
          <a:p>
            <a:endParaRPr lang="en-US"/>
          </a:p>
        </p:txBody>
      </p:sp>
      <p:pic>
        <p:nvPicPr>
          <p:cNvPr id="8" name="Picture 8"/>
          <p:cNvPicPr>
            <a:picLocks noChangeAspect="1"/>
          </p:cNvPicPr>
          <p:nvPr/>
        </p:nvPicPr>
        <p:blipFill>
          <a:blip r:embed="rId3"/>
          <a:srcRect l="8042" r="8042"/>
          <a:stretch>
            <a:fillRect/>
          </a:stretch>
        </p:blipFill>
        <p:spPr>
          <a:xfrm>
            <a:off x="11733132" y="0"/>
            <a:ext cx="6748319" cy="5357880"/>
          </a:xfrm>
          <a:prstGeom prst="rect">
            <a:avLst/>
          </a:prstGeom>
        </p:spPr>
      </p:pic>
      <p:sp>
        <p:nvSpPr>
          <p:cNvPr id="9" name="TextBox 9"/>
          <p:cNvSpPr txBox="1"/>
          <p:nvPr/>
        </p:nvSpPr>
        <p:spPr>
          <a:xfrm>
            <a:off x="11956726" y="8551545"/>
            <a:ext cx="5786113" cy="1500604"/>
          </a:xfrm>
          <a:prstGeom prst="rect">
            <a:avLst/>
          </a:prstGeom>
        </p:spPr>
        <p:txBody>
          <a:bodyPr lIns="0" tIns="0" rIns="0" bIns="0" rtlCol="0" anchor="t">
            <a:spAutoFit/>
          </a:bodyPr>
          <a:lstStyle/>
          <a:p>
            <a:pPr marL="798829" lvl="1" indent="-399415">
              <a:lnSpc>
                <a:spcPts val="3884"/>
              </a:lnSpc>
              <a:buFont typeface="Arial"/>
              <a:buChar char="•"/>
            </a:pPr>
            <a:r>
              <a:rPr lang="en-US" sz="3699" spc="184" dirty="0">
                <a:solidFill>
                  <a:srgbClr val="FFEFD6"/>
                </a:solidFill>
                <a:latin typeface="Saira Medium Italics"/>
              </a:rPr>
              <a:t>What comes to mind when you think of a budget/spending plan?</a:t>
            </a:r>
          </a:p>
        </p:txBody>
      </p:sp>
      <p:pic>
        <p:nvPicPr>
          <p:cNvPr id="11" name="Picture 10">
            <a:extLst>
              <a:ext uri="{FF2B5EF4-FFF2-40B4-BE49-F238E27FC236}">
                <a16:creationId xmlns:a16="http://schemas.microsoft.com/office/drawing/2014/main" id="{FD3FB875-F05F-245D-1C5F-BEBF754BAE89}"/>
              </a:ext>
            </a:extLst>
          </p:cNvPr>
          <p:cNvPicPr>
            <a:picLocks noChangeAspect="1"/>
          </p:cNvPicPr>
          <p:nvPr/>
        </p:nvPicPr>
        <p:blipFill>
          <a:blip r:embed="rId4"/>
          <a:stretch>
            <a:fillRect/>
          </a:stretch>
        </p:blipFill>
        <p:spPr>
          <a:xfrm>
            <a:off x="1828800" y="4275108"/>
            <a:ext cx="4425863" cy="36894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E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E1A7C40-A783-4A93-92B7-07B3914BE713}">
  <we:reference id="wa104051163" version="1.2.0.3" store="en-US" storeType="OMEX"/>
  <we:alternateReferences>
    <we:reference id="WA104051163" version="1.2.0.3" store="WA1040511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TM03457491[[fn=Metropolitan]]</Template>
  <TotalTime>72672</TotalTime>
  <Words>5287</Words>
  <Application>Microsoft Office PowerPoint</Application>
  <PresentationFormat>Custom</PresentationFormat>
  <Paragraphs>928</Paragraphs>
  <Slides>78</Slides>
  <Notes>52</Notes>
  <HiddenSlides>0</HiddenSlides>
  <MMClips>0</MMClips>
  <ScaleCrop>false</ScaleCrop>
  <HeadingPairs>
    <vt:vector size="6" baseType="variant">
      <vt:variant>
        <vt:lpstr>Fonts Used</vt:lpstr>
      </vt:variant>
      <vt:variant>
        <vt:i4>22</vt:i4>
      </vt:variant>
      <vt:variant>
        <vt:lpstr>Theme</vt:lpstr>
      </vt:variant>
      <vt:variant>
        <vt:i4>4</vt:i4>
      </vt:variant>
      <vt:variant>
        <vt:lpstr>Slide Titles</vt:lpstr>
      </vt:variant>
      <vt:variant>
        <vt:i4>78</vt:i4>
      </vt:variant>
    </vt:vector>
  </HeadingPairs>
  <TitlesOfParts>
    <vt:vector size="104" baseType="lpstr">
      <vt:lpstr>Saira Black</vt:lpstr>
      <vt:lpstr>Saira Bold Italics</vt:lpstr>
      <vt:lpstr>Rockwell Light</vt:lpstr>
      <vt:lpstr>Tahoma</vt:lpstr>
      <vt:lpstr>SourceSansPro</vt:lpstr>
      <vt:lpstr>Canva Sans</vt:lpstr>
      <vt:lpstr>Meiryo</vt:lpstr>
      <vt:lpstr>Saira Bold</vt:lpstr>
      <vt:lpstr>Arial</vt:lpstr>
      <vt:lpstr>Palatino Linotype</vt:lpstr>
      <vt:lpstr>Lucida Bright</vt:lpstr>
      <vt:lpstr>Saira Medium Bold Italics</vt:lpstr>
      <vt:lpstr>Saira Bold Bold</vt:lpstr>
      <vt:lpstr>Saira Black Bold</vt:lpstr>
      <vt:lpstr>Saira Medium Italics</vt:lpstr>
      <vt:lpstr>Saira Light</vt:lpstr>
      <vt:lpstr>Calibri</vt:lpstr>
      <vt:lpstr>Saira Medium Bold</vt:lpstr>
      <vt:lpstr>Tenorite</vt:lpstr>
      <vt:lpstr>Saira Medium</vt:lpstr>
      <vt:lpstr>Saira Light Bold</vt:lpstr>
      <vt:lpstr>Cambria</vt:lpstr>
      <vt:lpstr>Office Theme</vt:lpstr>
      <vt:lpstr>1_Office Theme</vt:lpstr>
      <vt:lpstr>2_Office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COVERED</vt:lpstr>
      <vt:lpstr>WHEN TO SEARCH FOR COVERAGE?</vt:lpstr>
      <vt:lpstr>RISK ASSESMENTS</vt:lpstr>
      <vt:lpstr>WAYS TO SAVE!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gastonia</dc:title>
  <dc:creator>Pierresaint, Daphney</dc:creator>
  <cp:lastModifiedBy>Lauretta Gordon</cp:lastModifiedBy>
  <cp:revision>194</cp:revision>
  <cp:lastPrinted>2026-05-12T16:59:15Z</cp:lastPrinted>
  <dcterms:created xsi:type="dcterms:W3CDTF">2006-08-16T00:00:00Z</dcterms:created>
  <dcterms:modified xsi:type="dcterms:W3CDTF">2026-08-04T15:00:51Z</dcterms:modified>
  <dc:identifier>DAFVaRKtU3E</dc:identifier>
</cp:coreProperties>
</file>